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entation.xml" ContentType="application/vnd.openxmlformats-officedocument.presentationml.presentation.main+xml"/>
  <Override PartName="/ppt/slides/slide17.xml" ContentType="application/vnd.openxmlformats-officedocument.presentationml.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notesSlides/notesSlide11.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57" r:id="rId3"/>
    <p:sldId id="275" r:id="rId4"/>
    <p:sldId id="267" r:id="rId5"/>
    <p:sldId id="274" r:id="rId6"/>
    <p:sldId id="268" r:id="rId7"/>
    <p:sldId id="271" r:id="rId8"/>
    <p:sldId id="273" r:id="rId9"/>
    <p:sldId id="277" r:id="rId10"/>
    <p:sldId id="276" r:id="rId11"/>
    <p:sldId id="279" r:id="rId12"/>
    <p:sldId id="270" r:id="rId13"/>
    <p:sldId id="280" r:id="rId14"/>
    <p:sldId id="278" r:id="rId15"/>
    <p:sldId id="281" r:id="rId16"/>
    <p:sldId id="282" r:id="rId17"/>
    <p:sldId id="283" r:id="rId18"/>
  </p:sldIdLst>
  <p:sldSz cx="12192000" cy="6858000"/>
  <p:notesSz cx="10020300" cy="68881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5033" autoAdjust="0"/>
  </p:normalViewPr>
  <p:slideViewPr>
    <p:cSldViewPr snapToGrid="0">
      <p:cViewPr varScale="1">
        <p:scale>
          <a:sx n="78" d="100"/>
          <a:sy n="78" d="100"/>
        </p:scale>
        <p:origin x="83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42130" cy="345604"/>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idx="1"/>
          </p:nvPr>
        </p:nvSpPr>
        <p:spPr>
          <a:xfrm>
            <a:off x="5675851" y="1"/>
            <a:ext cx="4342130" cy="345604"/>
          </a:xfrm>
          <a:prstGeom prst="rect">
            <a:avLst/>
          </a:prstGeom>
        </p:spPr>
        <p:txBody>
          <a:bodyPr vert="horz" lIns="96616" tIns="48308" rIns="96616" bIns="48308" rtlCol="0"/>
          <a:lstStyle>
            <a:lvl1pPr algn="r">
              <a:defRPr sz="1300"/>
            </a:lvl1pPr>
          </a:lstStyle>
          <a:p>
            <a:fld id="{3DBDE243-92AB-46B9-9414-171ED5FD5E96}" type="datetimeFigureOut">
              <a:rPr lang="en-GB" smtClean="0"/>
              <a:t>03/04/2025</a:t>
            </a:fld>
            <a:endParaRPr lang="en-GB"/>
          </a:p>
        </p:txBody>
      </p:sp>
      <p:sp>
        <p:nvSpPr>
          <p:cNvPr id="4" name="Slide Image Placeholder 3"/>
          <p:cNvSpPr>
            <a:spLocks noGrp="1" noRot="1" noChangeAspect="1"/>
          </p:cNvSpPr>
          <p:nvPr>
            <p:ph type="sldImg" idx="2"/>
          </p:nvPr>
        </p:nvSpPr>
        <p:spPr>
          <a:xfrm>
            <a:off x="2943225" y="860425"/>
            <a:ext cx="4133850" cy="2325688"/>
          </a:xfrm>
          <a:prstGeom prst="rect">
            <a:avLst/>
          </a:prstGeom>
          <a:noFill/>
          <a:ln w="12700">
            <a:solidFill>
              <a:prstClr val="black"/>
            </a:solidFill>
          </a:ln>
        </p:spPr>
        <p:txBody>
          <a:bodyPr vert="horz" lIns="96616" tIns="48308" rIns="96616" bIns="48308" rtlCol="0" anchor="ctr"/>
          <a:lstStyle/>
          <a:p>
            <a:endParaRPr lang="en-GB"/>
          </a:p>
        </p:txBody>
      </p:sp>
      <p:sp>
        <p:nvSpPr>
          <p:cNvPr id="5" name="Notes Placeholder 4"/>
          <p:cNvSpPr>
            <a:spLocks noGrp="1"/>
          </p:cNvSpPr>
          <p:nvPr>
            <p:ph type="body" sz="quarter" idx="3"/>
          </p:nvPr>
        </p:nvSpPr>
        <p:spPr>
          <a:xfrm>
            <a:off x="1002030" y="3314928"/>
            <a:ext cx="8016240" cy="2712215"/>
          </a:xfrm>
          <a:prstGeom prst="rect">
            <a:avLst/>
          </a:prstGeom>
        </p:spPr>
        <p:txBody>
          <a:bodyPr vert="horz" lIns="96616" tIns="48308" rIns="96616" bIns="4830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42560"/>
            <a:ext cx="4342130" cy="345603"/>
          </a:xfrm>
          <a:prstGeom prst="rect">
            <a:avLst/>
          </a:prstGeom>
        </p:spPr>
        <p:txBody>
          <a:bodyPr vert="horz" lIns="96616" tIns="48308" rIns="96616" bIns="48308" rtlCol="0" anchor="b"/>
          <a:lstStyle>
            <a:lvl1pPr algn="l">
              <a:defRPr sz="1300"/>
            </a:lvl1pPr>
          </a:lstStyle>
          <a:p>
            <a:endParaRPr lang="en-GB"/>
          </a:p>
        </p:txBody>
      </p:sp>
      <p:sp>
        <p:nvSpPr>
          <p:cNvPr id="7" name="Slide Number Placeholder 6"/>
          <p:cNvSpPr>
            <a:spLocks noGrp="1"/>
          </p:cNvSpPr>
          <p:nvPr>
            <p:ph type="sldNum" sz="quarter" idx="5"/>
          </p:nvPr>
        </p:nvSpPr>
        <p:spPr>
          <a:xfrm>
            <a:off x="5675851" y="6542560"/>
            <a:ext cx="4342130" cy="345603"/>
          </a:xfrm>
          <a:prstGeom prst="rect">
            <a:avLst/>
          </a:prstGeom>
        </p:spPr>
        <p:txBody>
          <a:bodyPr vert="horz" lIns="96616" tIns="48308" rIns="96616" bIns="48308" rtlCol="0" anchor="b"/>
          <a:lstStyle>
            <a:lvl1pPr algn="r">
              <a:defRPr sz="1300"/>
            </a:lvl1pPr>
          </a:lstStyle>
          <a:p>
            <a:fld id="{90CB551A-B5C9-47A1-9355-DAB6597DECB5}" type="slidenum">
              <a:rPr lang="en-GB" smtClean="0"/>
              <a:t>‹#›</a:t>
            </a:fld>
            <a:endParaRPr lang="en-GB"/>
          </a:p>
        </p:txBody>
      </p:sp>
    </p:spTree>
    <p:extLst>
      <p:ext uri="{BB962C8B-B14F-4D97-AF65-F5344CB8AC3E}">
        <p14:creationId xmlns:p14="http://schemas.microsoft.com/office/powerpoint/2010/main" val="806397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david-boyle.co.uk/why-systems-work/the-tyranny-of-numbers"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0CB551A-B5C9-47A1-9355-DAB6597DECB5}" type="slidenum">
              <a:rPr lang="en-GB" smtClean="0"/>
              <a:t>1</a:t>
            </a:fld>
            <a:endParaRPr lang="en-GB"/>
          </a:p>
        </p:txBody>
      </p:sp>
    </p:spTree>
    <p:extLst>
      <p:ext uri="{BB962C8B-B14F-4D97-AF65-F5344CB8AC3E}">
        <p14:creationId xmlns:p14="http://schemas.microsoft.com/office/powerpoint/2010/main" val="24234473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982F7D-299C-0C86-310D-E8D7D3B2315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FBEA7A-718C-F6AD-EDA8-18901E10544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A1F5571-420F-69E5-6289-BCD386D7CE93}"/>
              </a:ext>
            </a:extLst>
          </p:cNvPr>
          <p:cNvSpPr>
            <a:spLocks noGrp="1"/>
          </p:cNvSpPr>
          <p:nvPr>
            <p:ph type="body" idx="1"/>
          </p:nvPr>
        </p:nvSpPr>
        <p:spPr/>
        <p:txBody>
          <a:bodyPr/>
          <a:lstStyle/>
          <a:p>
            <a:endParaRPr lang="en-GB" sz="1800" b="0" i="0" u="none" strike="noStrike" baseline="0" dirty="0">
              <a:latin typeface="Frutiger-Roman"/>
            </a:endParaRPr>
          </a:p>
        </p:txBody>
      </p:sp>
      <p:sp>
        <p:nvSpPr>
          <p:cNvPr id="4" name="Slide Number Placeholder 3">
            <a:extLst>
              <a:ext uri="{FF2B5EF4-FFF2-40B4-BE49-F238E27FC236}">
                <a16:creationId xmlns:a16="http://schemas.microsoft.com/office/drawing/2014/main" id="{163AFC39-03BA-B727-7E88-281591929531}"/>
              </a:ext>
            </a:extLst>
          </p:cNvPr>
          <p:cNvSpPr>
            <a:spLocks noGrp="1"/>
          </p:cNvSpPr>
          <p:nvPr>
            <p:ph type="sldNum" sz="quarter" idx="5"/>
          </p:nvPr>
        </p:nvSpPr>
        <p:spPr/>
        <p:txBody>
          <a:bodyPr/>
          <a:lstStyle/>
          <a:p>
            <a:fld id="{90CB551A-B5C9-47A1-9355-DAB6597DECB5}" type="slidenum">
              <a:rPr lang="en-GB" smtClean="0"/>
              <a:t>12</a:t>
            </a:fld>
            <a:endParaRPr lang="en-GB"/>
          </a:p>
        </p:txBody>
      </p:sp>
    </p:spTree>
    <p:extLst>
      <p:ext uri="{BB962C8B-B14F-4D97-AF65-F5344CB8AC3E}">
        <p14:creationId xmlns:p14="http://schemas.microsoft.com/office/powerpoint/2010/main" val="6728048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BE0FC2-3F44-3AC6-FD27-442462BAF0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E27D105-B56E-0CE2-A4E3-6A59CA8B5D2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6894906-E05F-FB55-B816-DD3FB405A669}"/>
              </a:ext>
            </a:extLst>
          </p:cNvPr>
          <p:cNvSpPr>
            <a:spLocks noGrp="1"/>
          </p:cNvSpPr>
          <p:nvPr>
            <p:ph type="body" idx="1"/>
          </p:nvPr>
        </p:nvSpPr>
        <p:spPr/>
        <p:txBody>
          <a:bodyPr/>
          <a:lstStyle/>
          <a:p>
            <a:endParaRPr lang="en-GB" sz="1800" b="0" i="0" u="none" strike="noStrike" baseline="0" dirty="0">
              <a:latin typeface="Frutiger-Roman"/>
            </a:endParaRPr>
          </a:p>
        </p:txBody>
      </p:sp>
      <p:sp>
        <p:nvSpPr>
          <p:cNvPr id="4" name="Slide Number Placeholder 3">
            <a:extLst>
              <a:ext uri="{FF2B5EF4-FFF2-40B4-BE49-F238E27FC236}">
                <a16:creationId xmlns:a16="http://schemas.microsoft.com/office/drawing/2014/main" id="{20158541-4444-79A0-A4FA-D3E4C1C769A1}"/>
              </a:ext>
            </a:extLst>
          </p:cNvPr>
          <p:cNvSpPr>
            <a:spLocks noGrp="1"/>
          </p:cNvSpPr>
          <p:nvPr>
            <p:ph type="sldNum" sz="quarter" idx="5"/>
          </p:nvPr>
        </p:nvSpPr>
        <p:spPr/>
        <p:txBody>
          <a:bodyPr/>
          <a:lstStyle/>
          <a:p>
            <a:fld id="{90CB551A-B5C9-47A1-9355-DAB6597DECB5}" type="slidenum">
              <a:rPr lang="en-GB" smtClean="0"/>
              <a:t>13</a:t>
            </a:fld>
            <a:endParaRPr lang="en-GB"/>
          </a:p>
        </p:txBody>
      </p:sp>
    </p:spTree>
    <p:extLst>
      <p:ext uri="{BB962C8B-B14F-4D97-AF65-F5344CB8AC3E}">
        <p14:creationId xmlns:p14="http://schemas.microsoft.com/office/powerpoint/2010/main" val="3673056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0CB551A-B5C9-47A1-9355-DAB6597DECB5}" type="slidenum">
              <a:rPr lang="en-GB" smtClean="0"/>
              <a:t>2</a:t>
            </a:fld>
            <a:endParaRPr lang="en-GB"/>
          </a:p>
        </p:txBody>
      </p:sp>
    </p:spTree>
    <p:extLst>
      <p:ext uri="{BB962C8B-B14F-4D97-AF65-F5344CB8AC3E}">
        <p14:creationId xmlns:p14="http://schemas.microsoft.com/office/powerpoint/2010/main" val="406521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B41076-C86B-142A-FB59-CA38D738946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5CD119E-540A-1B38-543C-84430E835A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9003734-3A07-F289-6DC6-73F1F755F9D7}"/>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CA388D38-A91F-827A-F837-BB520B8226CC}"/>
              </a:ext>
            </a:extLst>
          </p:cNvPr>
          <p:cNvSpPr>
            <a:spLocks noGrp="1"/>
          </p:cNvSpPr>
          <p:nvPr>
            <p:ph type="sldNum" sz="quarter" idx="5"/>
          </p:nvPr>
        </p:nvSpPr>
        <p:spPr/>
        <p:txBody>
          <a:bodyPr/>
          <a:lstStyle/>
          <a:p>
            <a:fld id="{90CB551A-B5C9-47A1-9355-DAB6597DECB5}" type="slidenum">
              <a:rPr lang="en-GB" smtClean="0"/>
              <a:t>3</a:t>
            </a:fld>
            <a:endParaRPr lang="en-GB"/>
          </a:p>
        </p:txBody>
      </p:sp>
    </p:spTree>
    <p:extLst>
      <p:ext uri="{BB962C8B-B14F-4D97-AF65-F5344CB8AC3E}">
        <p14:creationId xmlns:p14="http://schemas.microsoft.com/office/powerpoint/2010/main" val="4271491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3D8DB0-A6E5-E8C5-3FC0-A45BA374737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422A136-8B5D-A07F-5E3B-11305363A9D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E951F10-D2CF-50A7-3AFB-C8D70F436E6C}"/>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FA1D0A14-F872-CE37-5E83-6EE3AA241AB0}"/>
              </a:ext>
            </a:extLst>
          </p:cNvPr>
          <p:cNvSpPr>
            <a:spLocks noGrp="1"/>
          </p:cNvSpPr>
          <p:nvPr>
            <p:ph type="sldNum" sz="quarter" idx="5"/>
          </p:nvPr>
        </p:nvSpPr>
        <p:spPr/>
        <p:txBody>
          <a:bodyPr/>
          <a:lstStyle/>
          <a:p>
            <a:fld id="{90CB551A-B5C9-47A1-9355-DAB6597DECB5}" type="slidenum">
              <a:rPr lang="en-GB" smtClean="0"/>
              <a:t>4</a:t>
            </a:fld>
            <a:endParaRPr lang="en-GB"/>
          </a:p>
        </p:txBody>
      </p:sp>
    </p:spTree>
    <p:extLst>
      <p:ext uri="{BB962C8B-B14F-4D97-AF65-F5344CB8AC3E}">
        <p14:creationId xmlns:p14="http://schemas.microsoft.com/office/powerpoint/2010/main" val="768713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78B6A7-6437-18EA-FE18-283DFEA0BF4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1F99528-8411-3B85-8F48-279708FE1A4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D1DF1D0-F7F2-E0FA-59DD-C429BD1CD79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rPr>
              <a:t>Recognition of engagement with spirituality by social workers (Holloway and Moss, Crisp), and the importance of their ‘religious literacy’, especially as they engage with people holistically, often in existential or life-changing circumstances (e.g. Dinham and Crisp)</a:t>
            </a:r>
          </a:p>
          <a:p>
            <a:endParaRPr lang="en-GB" dirty="0"/>
          </a:p>
        </p:txBody>
      </p:sp>
      <p:sp>
        <p:nvSpPr>
          <p:cNvPr id="4" name="Slide Number Placeholder 3">
            <a:extLst>
              <a:ext uri="{FF2B5EF4-FFF2-40B4-BE49-F238E27FC236}">
                <a16:creationId xmlns:a16="http://schemas.microsoft.com/office/drawing/2014/main" id="{20A03004-93CB-2AA3-0BC2-D2459C1EE43F}"/>
              </a:ext>
            </a:extLst>
          </p:cNvPr>
          <p:cNvSpPr>
            <a:spLocks noGrp="1"/>
          </p:cNvSpPr>
          <p:nvPr>
            <p:ph type="sldNum" sz="quarter" idx="5"/>
          </p:nvPr>
        </p:nvSpPr>
        <p:spPr/>
        <p:txBody>
          <a:bodyPr/>
          <a:lstStyle/>
          <a:p>
            <a:fld id="{90CB551A-B5C9-47A1-9355-DAB6597DECB5}" type="slidenum">
              <a:rPr lang="en-GB" smtClean="0"/>
              <a:t>5</a:t>
            </a:fld>
            <a:endParaRPr lang="en-GB"/>
          </a:p>
        </p:txBody>
      </p:sp>
    </p:spTree>
    <p:extLst>
      <p:ext uri="{BB962C8B-B14F-4D97-AF65-F5344CB8AC3E}">
        <p14:creationId xmlns:p14="http://schemas.microsoft.com/office/powerpoint/2010/main" val="7270989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3CC15C-4B15-57F3-8C3B-5BB74CD4873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2E3E6B0-66D5-AD4D-CEF7-29A5E4B0CC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C0C8F34-B0EF-6B39-E1E2-8D1480301A60}"/>
              </a:ext>
            </a:extLst>
          </p:cNvPr>
          <p:cNvSpPr>
            <a:spLocks noGrp="1"/>
          </p:cNvSpPr>
          <p:nvPr>
            <p:ph type="body" idx="1"/>
          </p:nvPr>
        </p:nvSpPr>
        <p:spPr/>
        <p:txBody>
          <a:bodyPr/>
          <a:lstStyle/>
          <a:p>
            <a:endParaRPr lang="en-GB" sz="1800" b="0" i="0" u="none" strike="noStrike" baseline="0" dirty="0">
              <a:latin typeface="Frutiger-Roman"/>
            </a:endParaRPr>
          </a:p>
        </p:txBody>
      </p:sp>
      <p:sp>
        <p:nvSpPr>
          <p:cNvPr id="4" name="Slide Number Placeholder 3">
            <a:extLst>
              <a:ext uri="{FF2B5EF4-FFF2-40B4-BE49-F238E27FC236}">
                <a16:creationId xmlns:a16="http://schemas.microsoft.com/office/drawing/2014/main" id="{7EEF4EB9-02B0-D13E-D4E8-270FFDC15004}"/>
              </a:ext>
            </a:extLst>
          </p:cNvPr>
          <p:cNvSpPr>
            <a:spLocks noGrp="1"/>
          </p:cNvSpPr>
          <p:nvPr>
            <p:ph type="sldNum" sz="quarter" idx="5"/>
          </p:nvPr>
        </p:nvSpPr>
        <p:spPr/>
        <p:txBody>
          <a:bodyPr/>
          <a:lstStyle/>
          <a:p>
            <a:fld id="{90CB551A-B5C9-47A1-9355-DAB6597DECB5}" type="slidenum">
              <a:rPr lang="en-GB" smtClean="0"/>
              <a:t>6</a:t>
            </a:fld>
            <a:endParaRPr lang="en-GB"/>
          </a:p>
        </p:txBody>
      </p:sp>
    </p:spTree>
    <p:extLst>
      <p:ext uri="{BB962C8B-B14F-4D97-AF65-F5344CB8AC3E}">
        <p14:creationId xmlns:p14="http://schemas.microsoft.com/office/powerpoint/2010/main" val="23992174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C0B68B-5EF6-9446-8A55-F606AC0E6FC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5EF0F21-A4FA-0E4D-9923-037EBD8EB02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6485757-02AD-9BDD-131C-65304CCA1165}"/>
              </a:ext>
            </a:extLst>
          </p:cNvPr>
          <p:cNvSpPr>
            <a:spLocks noGrp="1"/>
          </p:cNvSpPr>
          <p:nvPr>
            <p:ph type="body" idx="1"/>
          </p:nvPr>
        </p:nvSpPr>
        <p:spPr/>
        <p:txBody>
          <a:bodyPr/>
          <a:lstStyle/>
          <a:p>
            <a:pPr algn="l"/>
            <a:endParaRPr lang="en-GB" sz="1800" b="0" i="0" u="none" strike="noStrike" baseline="0" dirty="0">
              <a:latin typeface="Frutiger-Roman"/>
            </a:endParaRPr>
          </a:p>
          <a:p>
            <a:pPr algn="l"/>
            <a:r>
              <a:rPr lang="en-GB" sz="1800" b="0" i="0" u="none" strike="noStrike" baseline="0" dirty="0">
                <a:latin typeface="Frutiger-Roman"/>
              </a:rPr>
              <a:t>Boyle </a:t>
            </a:r>
            <a:r>
              <a:rPr lang="en-GB" sz="2800" dirty="0">
                <a:hlinkClick r:id="rId3"/>
              </a:rPr>
              <a:t> The Tyranny of Numbers - David Boyle</a:t>
            </a:r>
            <a:endParaRPr lang="en-GB" sz="1800" b="0" i="0" u="none" strike="noStrike" baseline="0" dirty="0">
              <a:latin typeface="Frutiger-Roman"/>
            </a:endParaRPr>
          </a:p>
        </p:txBody>
      </p:sp>
      <p:sp>
        <p:nvSpPr>
          <p:cNvPr id="4" name="Slide Number Placeholder 3">
            <a:extLst>
              <a:ext uri="{FF2B5EF4-FFF2-40B4-BE49-F238E27FC236}">
                <a16:creationId xmlns:a16="http://schemas.microsoft.com/office/drawing/2014/main" id="{702D7D7A-77EC-A511-B4C5-7659CAE106E4}"/>
              </a:ext>
            </a:extLst>
          </p:cNvPr>
          <p:cNvSpPr>
            <a:spLocks noGrp="1"/>
          </p:cNvSpPr>
          <p:nvPr>
            <p:ph type="sldNum" sz="quarter" idx="5"/>
          </p:nvPr>
        </p:nvSpPr>
        <p:spPr/>
        <p:txBody>
          <a:bodyPr/>
          <a:lstStyle/>
          <a:p>
            <a:fld id="{90CB551A-B5C9-47A1-9355-DAB6597DECB5}" type="slidenum">
              <a:rPr lang="en-GB" smtClean="0"/>
              <a:t>7</a:t>
            </a:fld>
            <a:endParaRPr lang="en-GB"/>
          </a:p>
        </p:txBody>
      </p:sp>
    </p:spTree>
    <p:extLst>
      <p:ext uri="{BB962C8B-B14F-4D97-AF65-F5344CB8AC3E}">
        <p14:creationId xmlns:p14="http://schemas.microsoft.com/office/powerpoint/2010/main" val="30583555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5F252D-BE56-3DB9-1D4D-77CFA599CE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5DBF0AE-2910-DE0E-C85D-801159E5DC2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A44DFEB-8E3D-AA7F-3C62-0B977B08C3B6}"/>
              </a:ext>
            </a:extLst>
          </p:cNvPr>
          <p:cNvSpPr>
            <a:spLocks noGrp="1"/>
          </p:cNvSpPr>
          <p:nvPr>
            <p:ph type="body" idx="1"/>
          </p:nvPr>
        </p:nvSpPr>
        <p:spPr/>
        <p:txBody>
          <a:bodyPr/>
          <a:lstStyle/>
          <a:p>
            <a:endParaRPr lang="en-GB" sz="1800" b="0" i="0" u="none" strike="noStrike" baseline="0" dirty="0">
              <a:latin typeface="Frutiger-Roman"/>
            </a:endParaRPr>
          </a:p>
        </p:txBody>
      </p:sp>
      <p:sp>
        <p:nvSpPr>
          <p:cNvPr id="4" name="Slide Number Placeholder 3">
            <a:extLst>
              <a:ext uri="{FF2B5EF4-FFF2-40B4-BE49-F238E27FC236}">
                <a16:creationId xmlns:a16="http://schemas.microsoft.com/office/drawing/2014/main" id="{CEC268E5-C58B-AD5C-E727-045EDCEB0ADC}"/>
              </a:ext>
            </a:extLst>
          </p:cNvPr>
          <p:cNvSpPr>
            <a:spLocks noGrp="1"/>
          </p:cNvSpPr>
          <p:nvPr>
            <p:ph type="sldNum" sz="quarter" idx="5"/>
          </p:nvPr>
        </p:nvSpPr>
        <p:spPr/>
        <p:txBody>
          <a:bodyPr/>
          <a:lstStyle/>
          <a:p>
            <a:fld id="{90CB551A-B5C9-47A1-9355-DAB6597DECB5}" type="slidenum">
              <a:rPr lang="en-GB" smtClean="0"/>
              <a:t>8</a:t>
            </a:fld>
            <a:endParaRPr lang="en-GB"/>
          </a:p>
        </p:txBody>
      </p:sp>
    </p:spTree>
    <p:extLst>
      <p:ext uri="{BB962C8B-B14F-4D97-AF65-F5344CB8AC3E}">
        <p14:creationId xmlns:p14="http://schemas.microsoft.com/office/powerpoint/2010/main" val="1914516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chemeClr val="tx1"/>
                </a:solidFill>
              </a:rPr>
              <a:t>Contestations include over secularisation; the role of Christianity in some historic national identities; increasing religious and secular diversity within societies (and within many diaconal organisations); scandals of abuse affecting religious care institutions; different positions taken over whether/how spirituality and/or faith-sharing is part of practice, including concerns over whether some approaches might take advantage of those who are vulnerable, etc. </a:t>
            </a:r>
            <a:endParaRPr lang="en-GB" dirty="0"/>
          </a:p>
        </p:txBody>
      </p:sp>
      <p:sp>
        <p:nvSpPr>
          <p:cNvPr id="4" name="Slide Number Placeholder 3"/>
          <p:cNvSpPr>
            <a:spLocks noGrp="1"/>
          </p:cNvSpPr>
          <p:nvPr>
            <p:ph type="sldNum" sz="quarter" idx="5"/>
          </p:nvPr>
        </p:nvSpPr>
        <p:spPr/>
        <p:txBody>
          <a:bodyPr/>
          <a:lstStyle/>
          <a:p>
            <a:fld id="{90CB551A-B5C9-47A1-9355-DAB6597DECB5}" type="slidenum">
              <a:rPr lang="en-GB" smtClean="0"/>
              <a:t>9</a:t>
            </a:fld>
            <a:endParaRPr lang="en-GB"/>
          </a:p>
        </p:txBody>
      </p:sp>
    </p:spTree>
    <p:extLst>
      <p:ext uri="{BB962C8B-B14F-4D97-AF65-F5344CB8AC3E}">
        <p14:creationId xmlns:p14="http://schemas.microsoft.com/office/powerpoint/2010/main" val="2640864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CEF3B-A037-46D0-B02C-1428F07E9383}" type="datetimeFigureOut">
              <a:rPr lang="en-US" dirty="0"/>
              <a:t>4/3/2025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4/3/2025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4/3/2025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4/3/2025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4/3/2025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4/3/2025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dirty="0"/>
              <a:pPr/>
              <a:t>4/3/2025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4/3/2025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4/3/2025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185C75B-E152-64FF-D082-E718648FAF7A}"/>
              </a:ext>
            </a:extLst>
          </p:cNvPr>
          <p:cNvSpPr>
            <a:spLocks noGrp="1"/>
          </p:cNvSpPr>
          <p:nvPr>
            <p:ph type="subTitle" idx="1"/>
          </p:nvPr>
        </p:nvSpPr>
        <p:spPr/>
        <p:txBody>
          <a:bodyPr/>
          <a:lstStyle/>
          <a:p>
            <a:r>
              <a:rPr lang="en-GB" dirty="0"/>
              <a:t>DR Andrew Orton</a:t>
            </a:r>
          </a:p>
        </p:txBody>
      </p:sp>
      <p:sp>
        <p:nvSpPr>
          <p:cNvPr id="4" name="TextBox 3">
            <a:extLst>
              <a:ext uri="{FF2B5EF4-FFF2-40B4-BE49-F238E27FC236}">
                <a16:creationId xmlns:a16="http://schemas.microsoft.com/office/drawing/2014/main" id="{F9548ED2-3A6E-D75F-3194-B978D0626A45}"/>
              </a:ext>
            </a:extLst>
          </p:cNvPr>
          <p:cNvSpPr txBox="1"/>
          <p:nvPr/>
        </p:nvSpPr>
        <p:spPr>
          <a:xfrm>
            <a:off x="1097280" y="1240793"/>
            <a:ext cx="6527636" cy="2677656"/>
          </a:xfrm>
          <a:prstGeom prst="rect">
            <a:avLst/>
          </a:prstGeom>
          <a:noFill/>
        </p:spPr>
        <p:txBody>
          <a:bodyPr wrap="square" rtlCol="0">
            <a:spAutoFit/>
          </a:bodyPr>
          <a:lstStyle/>
          <a:p>
            <a:r>
              <a:rPr lang="en-GB" sz="2800" b="1" kern="100" dirty="0">
                <a:effectLst/>
                <a:latin typeface="Aptos" panose="020B0004020202020204" pitchFamily="34" charset="0"/>
                <a:ea typeface="Aptos" panose="020B0004020202020204" pitchFamily="34" charset="0"/>
                <a:cs typeface="Times New Roman" panose="02020603050405020304" pitchFamily="18" charset="0"/>
              </a:rPr>
              <a:t>‘Diaconal identity and </a:t>
            </a:r>
          </a:p>
          <a:p>
            <a:r>
              <a:rPr lang="en-GB" sz="2800" b="1" kern="100" dirty="0">
                <a:effectLst/>
                <a:latin typeface="Aptos" panose="020B0004020202020204" pitchFamily="34" charset="0"/>
                <a:ea typeface="Aptos" panose="020B0004020202020204" pitchFamily="34" charset="0"/>
                <a:cs typeface="Times New Roman" panose="02020603050405020304" pitchFamily="18" charset="0"/>
              </a:rPr>
              <a:t>impact measurement: </a:t>
            </a:r>
          </a:p>
          <a:p>
            <a:r>
              <a:rPr lang="en-GB" sz="2800" b="1" kern="100" dirty="0">
                <a:latin typeface="Aptos" panose="020B0004020202020204" pitchFamily="34" charset="0"/>
                <a:ea typeface="Aptos" panose="020B0004020202020204" pitchFamily="34" charset="0"/>
                <a:cs typeface="Times New Roman" panose="02020603050405020304" pitchFamily="18" charset="0"/>
              </a:rPr>
              <a:t>W</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hat added value?’</a:t>
            </a:r>
          </a:p>
          <a:p>
            <a:endParaRPr lang="en-GB" sz="2800" b="1" kern="100" dirty="0">
              <a:latin typeface="Aptos" panose="020B0004020202020204" pitchFamily="34" charset="0"/>
              <a:ea typeface="Aptos" panose="020B0004020202020204" pitchFamily="34" charset="0"/>
              <a:cs typeface="Times New Roman" panose="02020603050405020304" pitchFamily="18" charset="0"/>
            </a:endParaRPr>
          </a:p>
          <a:p>
            <a:r>
              <a:rPr lang="en-GB" sz="2800" b="1" kern="100" dirty="0">
                <a:latin typeface="Aptos" panose="020B0004020202020204" pitchFamily="34" charset="0"/>
                <a:ea typeface="Aptos" panose="020B0004020202020204" pitchFamily="34" charset="0"/>
                <a:cs typeface="Times New Roman" panose="02020603050405020304" pitchFamily="18" charset="0"/>
              </a:rPr>
              <a:t>Learning from research and practice – </a:t>
            </a:r>
          </a:p>
          <a:p>
            <a:r>
              <a:rPr lang="en-GB" sz="2800" b="1" kern="100" dirty="0">
                <a:latin typeface="Aptos" panose="020B0004020202020204" pitchFamily="34" charset="0"/>
                <a:ea typeface="Aptos" panose="020B0004020202020204" pitchFamily="34" charset="0"/>
                <a:cs typeface="Times New Roman" panose="02020603050405020304" pitchFamily="18" charset="0"/>
              </a:rPr>
              <a:t>s</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ome initial thoughts…..</a:t>
            </a: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88D69636-F2CA-AE59-2A74-D45E1783F25A}"/>
              </a:ext>
            </a:extLst>
          </p:cNvPr>
          <p:cNvPicPr>
            <a:picLocks noChangeAspect="1"/>
          </p:cNvPicPr>
          <p:nvPr/>
        </p:nvPicPr>
        <p:blipFill>
          <a:blip r:embed="rId3"/>
          <a:stretch>
            <a:fillRect/>
          </a:stretch>
        </p:blipFill>
        <p:spPr>
          <a:xfrm>
            <a:off x="9153879" y="684140"/>
            <a:ext cx="2324196" cy="1150477"/>
          </a:xfrm>
          <a:prstGeom prst="rect">
            <a:avLst/>
          </a:prstGeom>
        </p:spPr>
      </p:pic>
      <p:sp>
        <p:nvSpPr>
          <p:cNvPr id="7" name="TextBox 6">
            <a:extLst>
              <a:ext uri="{FF2B5EF4-FFF2-40B4-BE49-F238E27FC236}">
                <a16:creationId xmlns:a16="http://schemas.microsoft.com/office/drawing/2014/main" id="{D091F965-52EA-BA8C-C7AA-E305ECD381CD}"/>
              </a:ext>
            </a:extLst>
          </p:cNvPr>
          <p:cNvSpPr txBox="1"/>
          <p:nvPr/>
        </p:nvSpPr>
        <p:spPr>
          <a:xfrm>
            <a:off x="1097280" y="5027121"/>
            <a:ext cx="9218697" cy="646331"/>
          </a:xfrm>
          <a:prstGeom prst="rect">
            <a:avLst/>
          </a:prstGeom>
          <a:noFill/>
        </p:spPr>
        <p:txBody>
          <a:bodyPr wrap="square">
            <a:spAutoFit/>
          </a:bodyPr>
          <a:lstStyle/>
          <a:p>
            <a:pPr>
              <a:spcAft>
                <a:spcPts val="0"/>
              </a:spcAft>
            </a:pPr>
            <a:r>
              <a:rPr lang="en-GB" i="1" dirty="0">
                <a:solidFill>
                  <a:schemeClr val="accent1"/>
                </a:solidFill>
              </a:rPr>
              <a:t>Associate Professor, </a:t>
            </a:r>
            <a:r>
              <a:rPr lang="en-GB" dirty="0">
                <a:solidFill>
                  <a:schemeClr val="accent1"/>
                </a:solidFill>
              </a:rPr>
              <a:t>Department of Sociology, Durham University</a:t>
            </a:r>
          </a:p>
          <a:p>
            <a:pPr>
              <a:spcAft>
                <a:spcPts val="0"/>
              </a:spcAft>
            </a:pPr>
            <a:r>
              <a:rPr lang="en-GB" i="1" dirty="0">
                <a:solidFill>
                  <a:schemeClr val="accent1"/>
                </a:solidFill>
              </a:rPr>
              <a:t>Director, </a:t>
            </a:r>
            <a:r>
              <a:rPr lang="en-GB" dirty="0">
                <a:solidFill>
                  <a:schemeClr val="accent1"/>
                </a:solidFill>
              </a:rPr>
              <a:t>William Leech Research Fund</a:t>
            </a:r>
          </a:p>
        </p:txBody>
      </p:sp>
    </p:spTree>
    <p:extLst>
      <p:ext uri="{BB962C8B-B14F-4D97-AF65-F5344CB8AC3E}">
        <p14:creationId xmlns:p14="http://schemas.microsoft.com/office/powerpoint/2010/main" val="219588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5FF6F-7FF7-A88C-D70E-FE0F690A72A7}"/>
              </a:ext>
            </a:extLst>
          </p:cNvPr>
          <p:cNvSpPr>
            <a:spLocks noGrp="1"/>
          </p:cNvSpPr>
          <p:nvPr>
            <p:ph type="title"/>
          </p:nvPr>
        </p:nvSpPr>
        <p:spPr/>
        <p:txBody>
          <a:bodyPr/>
          <a:lstStyle/>
          <a:p>
            <a:r>
              <a:rPr lang="en-GB" dirty="0"/>
              <a:t>Drawing these debates together (1) - </a:t>
            </a:r>
          </a:p>
        </p:txBody>
      </p:sp>
      <p:sp>
        <p:nvSpPr>
          <p:cNvPr id="3" name="Content Placeholder 2">
            <a:extLst>
              <a:ext uri="{FF2B5EF4-FFF2-40B4-BE49-F238E27FC236}">
                <a16:creationId xmlns:a16="http://schemas.microsoft.com/office/drawing/2014/main" id="{E3EFB8CD-219E-6144-ECA9-8C13F1785930}"/>
              </a:ext>
            </a:extLst>
          </p:cNvPr>
          <p:cNvSpPr>
            <a:spLocks noGrp="1"/>
          </p:cNvSpPr>
          <p:nvPr>
            <p:ph idx="1"/>
          </p:nvPr>
        </p:nvSpPr>
        <p:spPr>
          <a:xfrm>
            <a:off x="1097280" y="1845734"/>
            <a:ext cx="10058400" cy="4199466"/>
          </a:xfrm>
        </p:spPr>
        <p:txBody>
          <a:bodyPr>
            <a:normAutofit/>
          </a:bodyPr>
          <a:lstStyle/>
          <a:p>
            <a:pPr>
              <a:lnSpc>
                <a:spcPct val="110000"/>
              </a:lnSpc>
              <a:buFont typeface="Arial" panose="020B0604020202020204" pitchFamily="34" charset="0"/>
              <a:buChar char="•"/>
            </a:pPr>
            <a:r>
              <a:rPr lang="en-GB" sz="2800" dirty="0"/>
              <a:t>Diaconal identity may be reflected particularly in </a:t>
            </a:r>
            <a:r>
              <a:rPr lang="en-GB" sz="2800" b="1" dirty="0"/>
              <a:t>how we engage with ‘the other’ </a:t>
            </a:r>
            <a:r>
              <a:rPr lang="en-GB" sz="2800" dirty="0"/>
              <a:t>holistically, ethically and with integrity.</a:t>
            </a:r>
          </a:p>
          <a:p>
            <a:pPr>
              <a:lnSpc>
                <a:spcPct val="100000"/>
              </a:lnSpc>
              <a:buFont typeface="Arial" panose="020B0604020202020204" pitchFamily="34" charset="0"/>
              <a:buChar char="•"/>
            </a:pPr>
            <a:r>
              <a:rPr lang="en-GB" sz="2800" b="1" dirty="0"/>
              <a:t>What we choose to measure </a:t>
            </a:r>
            <a:r>
              <a:rPr lang="en-GB" sz="2800" dirty="0"/>
              <a:t>(and how, based on whose views, etc.) says a lot about </a:t>
            </a:r>
            <a:r>
              <a:rPr lang="en-GB" sz="2800" b="1" dirty="0"/>
              <a:t>what we see as significant</a:t>
            </a:r>
            <a:r>
              <a:rPr lang="en-GB" sz="2800" dirty="0"/>
              <a:t>.</a:t>
            </a:r>
          </a:p>
          <a:p>
            <a:pPr lvl="1">
              <a:lnSpc>
                <a:spcPct val="110000"/>
              </a:lnSpc>
              <a:buFont typeface="Arial" panose="020B0604020202020204" pitchFamily="34" charset="0"/>
              <a:buChar char="•"/>
            </a:pPr>
            <a:r>
              <a:rPr lang="en-GB" sz="2800" dirty="0"/>
              <a:t>It is important to recognise different dimensions, diverse perspectives, tensions between perspectives when developing indicators and systems.</a:t>
            </a:r>
          </a:p>
        </p:txBody>
      </p:sp>
    </p:spTree>
    <p:extLst>
      <p:ext uri="{BB962C8B-B14F-4D97-AF65-F5344CB8AC3E}">
        <p14:creationId xmlns:p14="http://schemas.microsoft.com/office/powerpoint/2010/main" val="3604321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B89A13-865A-CA71-1CE7-6758492965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607C8C-C0CD-E213-D6BF-0C1BD5F1FF17}"/>
              </a:ext>
            </a:extLst>
          </p:cNvPr>
          <p:cNvSpPr>
            <a:spLocks noGrp="1"/>
          </p:cNvSpPr>
          <p:nvPr>
            <p:ph type="title"/>
          </p:nvPr>
        </p:nvSpPr>
        <p:spPr/>
        <p:txBody>
          <a:bodyPr/>
          <a:lstStyle/>
          <a:p>
            <a:r>
              <a:rPr lang="en-GB" dirty="0"/>
              <a:t>Drawing these debates together (2) - </a:t>
            </a:r>
          </a:p>
        </p:txBody>
      </p:sp>
      <p:sp>
        <p:nvSpPr>
          <p:cNvPr id="3" name="Content Placeholder 2">
            <a:extLst>
              <a:ext uri="{FF2B5EF4-FFF2-40B4-BE49-F238E27FC236}">
                <a16:creationId xmlns:a16="http://schemas.microsoft.com/office/drawing/2014/main" id="{4729F225-B65B-F5B9-AD8B-5C1DF5DD315C}"/>
              </a:ext>
            </a:extLst>
          </p:cNvPr>
          <p:cNvSpPr>
            <a:spLocks noGrp="1"/>
          </p:cNvSpPr>
          <p:nvPr>
            <p:ph idx="1"/>
          </p:nvPr>
        </p:nvSpPr>
        <p:spPr>
          <a:xfrm>
            <a:off x="1097280" y="1845734"/>
            <a:ext cx="10058400" cy="4199466"/>
          </a:xfrm>
        </p:spPr>
        <p:txBody>
          <a:bodyPr>
            <a:normAutofit/>
          </a:bodyPr>
          <a:lstStyle/>
          <a:p>
            <a:pPr>
              <a:lnSpc>
                <a:spcPct val="110000"/>
              </a:lnSpc>
              <a:buFont typeface="Arial" panose="020B0604020202020204" pitchFamily="34" charset="0"/>
              <a:buChar char="•"/>
            </a:pPr>
            <a:r>
              <a:rPr lang="en-GB" sz="1800" b="1" dirty="0"/>
              <a:t>Claims about impact and diaconal identity are not made in a vacuum </a:t>
            </a:r>
            <a:r>
              <a:rPr lang="en-GB" sz="1800" dirty="0"/>
              <a:t>– they are made in contested contexts, with particular audiences, for particular purposes, including to:</a:t>
            </a:r>
          </a:p>
          <a:p>
            <a:pPr lvl="2">
              <a:lnSpc>
                <a:spcPct val="110000"/>
              </a:lnSpc>
              <a:buFont typeface="Arial" panose="020B0604020202020204" pitchFamily="34" charset="0"/>
              <a:buChar char="•"/>
            </a:pPr>
            <a:r>
              <a:rPr lang="en-GB" sz="1800" b="1" dirty="0"/>
              <a:t>‘fit in’</a:t>
            </a:r>
            <a:r>
              <a:rPr lang="en-GB" sz="1800" dirty="0"/>
              <a:t> with established norms in the sector.</a:t>
            </a:r>
          </a:p>
          <a:p>
            <a:pPr lvl="2">
              <a:lnSpc>
                <a:spcPct val="110000"/>
              </a:lnSpc>
              <a:buFont typeface="Arial" panose="020B0604020202020204" pitchFamily="34" charset="0"/>
              <a:buChar char="•"/>
            </a:pPr>
            <a:r>
              <a:rPr lang="en-GB" sz="1800" b="1" dirty="0"/>
              <a:t>‘stick out’</a:t>
            </a:r>
            <a:r>
              <a:rPr lang="en-GB" sz="1800" dirty="0"/>
              <a:t> as offering added value or distinctiveness to help survive in competitive landscapes.  </a:t>
            </a:r>
          </a:p>
          <a:p>
            <a:pPr>
              <a:lnSpc>
                <a:spcPct val="110000"/>
              </a:lnSpc>
              <a:buFont typeface="Arial" panose="020B0604020202020204" pitchFamily="34" charset="0"/>
              <a:buChar char="•"/>
            </a:pPr>
            <a:r>
              <a:rPr lang="en-GB" sz="1800" b="1" dirty="0"/>
              <a:t>The very act of seeking to measure some things (and hence treat them as significant) can change the wider system.  </a:t>
            </a:r>
          </a:p>
          <a:p>
            <a:pPr lvl="1">
              <a:lnSpc>
                <a:spcPct val="110000"/>
              </a:lnSpc>
              <a:buFont typeface="Arial" panose="020B0604020202020204" pitchFamily="34" charset="0"/>
              <a:buChar char="•"/>
            </a:pPr>
            <a:r>
              <a:rPr lang="en-GB" dirty="0"/>
              <a:t>This might be helpful (or not).</a:t>
            </a:r>
          </a:p>
          <a:p>
            <a:pPr>
              <a:lnSpc>
                <a:spcPct val="110000"/>
              </a:lnSpc>
              <a:buFont typeface="Arial" panose="020B0604020202020204" pitchFamily="34" charset="0"/>
              <a:buChar char="•"/>
            </a:pPr>
            <a:r>
              <a:rPr lang="en-GB" sz="1800" dirty="0"/>
              <a:t> So measurement, impact and diaconal identity matter, and are related together, with research suggesting multiple reasons such as these about why we might want to reflect further on this relationship between diaconal identity and impact. </a:t>
            </a:r>
          </a:p>
        </p:txBody>
      </p:sp>
    </p:spTree>
    <p:extLst>
      <p:ext uri="{BB962C8B-B14F-4D97-AF65-F5344CB8AC3E}">
        <p14:creationId xmlns:p14="http://schemas.microsoft.com/office/powerpoint/2010/main" val="3249288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769531-2639-45C4-77E0-9A34B914E8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1D5DEE-2AA1-BD83-80FB-3182867CE0A4}"/>
              </a:ext>
            </a:extLst>
          </p:cNvPr>
          <p:cNvSpPr>
            <a:spLocks noGrp="1"/>
          </p:cNvSpPr>
          <p:nvPr>
            <p:ph type="title"/>
          </p:nvPr>
        </p:nvSpPr>
        <p:spPr/>
        <p:txBody>
          <a:bodyPr>
            <a:normAutofit/>
          </a:bodyPr>
          <a:lstStyle/>
          <a:p>
            <a:pPr marL="0" indent="0">
              <a:buNone/>
            </a:pPr>
            <a:r>
              <a:rPr lang="en-GB" sz="3600" dirty="0">
                <a:solidFill>
                  <a:schemeClr val="tx1"/>
                </a:solidFill>
              </a:rPr>
              <a:t>Ways of reflecting further on the relationship between diaconal identity and impact include (1):</a:t>
            </a:r>
          </a:p>
        </p:txBody>
      </p:sp>
      <p:sp>
        <p:nvSpPr>
          <p:cNvPr id="3" name="Content Placeholder 2">
            <a:extLst>
              <a:ext uri="{FF2B5EF4-FFF2-40B4-BE49-F238E27FC236}">
                <a16:creationId xmlns:a16="http://schemas.microsoft.com/office/drawing/2014/main" id="{7DE15C64-0DFA-8873-A0C2-08FF576B62AB}"/>
              </a:ext>
            </a:extLst>
          </p:cNvPr>
          <p:cNvSpPr>
            <a:spLocks noGrp="1"/>
          </p:cNvSpPr>
          <p:nvPr>
            <p:ph idx="1"/>
          </p:nvPr>
        </p:nvSpPr>
        <p:spPr>
          <a:xfrm>
            <a:off x="1097280" y="1845734"/>
            <a:ext cx="10058400" cy="4478866"/>
          </a:xfrm>
        </p:spPr>
        <p:txBody>
          <a:bodyPr>
            <a:normAutofit/>
          </a:bodyPr>
          <a:lstStyle/>
          <a:p>
            <a:pPr marL="441325" indent="-441325">
              <a:lnSpc>
                <a:spcPct val="120000"/>
              </a:lnSpc>
              <a:buFont typeface="Wingdings" panose="05000000000000000000" pitchFamily="2" charset="2"/>
              <a:buChar char="Ø"/>
            </a:pPr>
            <a:r>
              <a:rPr lang="en-GB" sz="1800" b="1" dirty="0">
                <a:solidFill>
                  <a:schemeClr val="tx1"/>
                </a:solidFill>
              </a:rPr>
              <a:t>Building in systems and research </a:t>
            </a:r>
            <a:r>
              <a:rPr lang="en-GB" sz="1800" dirty="0">
                <a:solidFill>
                  <a:schemeClr val="tx1"/>
                </a:solidFill>
              </a:rPr>
              <a:t>to gather evidence from different stakeholders, especially those with whom we are working; developing robust indicators that reflect what matters in your work.</a:t>
            </a:r>
          </a:p>
          <a:p>
            <a:pPr marL="441325" indent="-441325">
              <a:lnSpc>
                <a:spcPct val="120000"/>
              </a:lnSpc>
              <a:buFont typeface="Wingdings" panose="05000000000000000000" pitchFamily="2" charset="2"/>
              <a:buChar char="Ø"/>
            </a:pPr>
            <a:r>
              <a:rPr lang="en-GB" sz="1800" b="1" dirty="0">
                <a:solidFill>
                  <a:schemeClr val="tx1"/>
                </a:solidFill>
              </a:rPr>
              <a:t>Using professional codes of ethics and ‘ethics of care’ </a:t>
            </a:r>
            <a:r>
              <a:rPr lang="en-GB" sz="1800" dirty="0">
                <a:solidFill>
                  <a:schemeClr val="tx1"/>
                </a:solidFill>
              </a:rPr>
              <a:t>to consider holistic care, power imbalances, etc. </a:t>
            </a:r>
          </a:p>
          <a:p>
            <a:pPr marL="733933" lvl="1" indent="-441325">
              <a:lnSpc>
                <a:spcPct val="120000"/>
              </a:lnSpc>
              <a:buFont typeface="Wingdings" panose="05000000000000000000" pitchFamily="2" charset="2"/>
              <a:buChar char="Ø"/>
            </a:pPr>
            <a:r>
              <a:rPr lang="en-GB" sz="1600" dirty="0">
                <a:solidFill>
                  <a:schemeClr val="tx1"/>
                </a:solidFill>
              </a:rPr>
              <a:t>– whilst supporting the development of ethical approaches better equipped to engage adequately with religious and spiritual dimensions (e.g. see Crisp and Dinham).</a:t>
            </a:r>
          </a:p>
          <a:p>
            <a:pPr marL="441325" indent="-441325">
              <a:lnSpc>
                <a:spcPct val="120000"/>
              </a:lnSpc>
              <a:buFont typeface="Wingdings" panose="05000000000000000000" pitchFamily="2" charset="2"/>
              <a:buChar char="Ø"/>
            </a:pPr>
            <a:r>
              <a:rPr lang="en-GB" sz="1800" dirty="0">
                <a:solidFill>
                  <a:schemeClr val="tx1"/>
                </a:solidFill>
              </a:rPr>
              <a:t>For Christian practitioners, using approaches that consider how different dimensions of theological engagement might interact. </a:t>
            </a:r>
          </a:p>
          <a:p>
            <a:pPr marL="733933" lvl="1" indent="-441325">
              <a:lnSpc>
                <a:spcPct val="120000"/>
              </a:lnSpc>
              <a:buFont typeface="Wingdings" panose="05000000000000000000" pitchFamily="2" charset="2"/>
              <a:buChar char="Ø"/>
            </a:pPr>
            <a:r>
              <a:rPr lang="en-GB" sz="1600" dirty="0">
                <a:solidFill>
                  <a:schemeClr val="tx1"/>
                </a:solidFill>
              </a:rPr>
              <a:t>E.g. exploring the relationship between the </a:t>
            </a:r>
            <a:r>
              <a:rPr lang="en-GB" sz="1600" b="1" dirty="0">
                <a:solidFill>
                  <a:schemeClr val="tx1"/>
                </a:solidFill>
              </a:rPr>
              <a:t>operant, espoused, formal and normative voices</a:t>
            </a:r>
            <a:r>
              <a:rPr lang="en-GB" sz="1600" dirty="0">
                <a:solidFill>
                  <a:schemeClr val="tx1"/>
                </a:solidFill>
              </a:rPr>
              <a:t> of theology through theological action research (see Cameron et al and Watkins’ work).</a:t>
            </a:r>
          </a:p>
        </p:txBody>
      </p:sp>
    </p:spTree>
    <p:extLst>
      <p:ext uri="{BB962C8B-B14F-4D97-AF65-F5344CB8AC3E}">
        <p14:creationId xmlns:p14="http://schemas.microsoft.com/office/powerpoint/2010/main" val="1177050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4AC9BB-1207-D178-692E-9A046D6EF8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060AD1-B6CE-5A13-8676-2239ED04F405}"/>
              </a:ext>
            </a:extLst>
          </p:cNvPr>
          <p:cNvSpPr>
            <a:spLocks noGrp="1"/>
          </p:cNvSpPr>
          <p:nvPr>
            <p:ph type="title"/>
          </p:nvPr>
        </p:nvSpPr>
        <p:spPr/>
        <p:txBody>
          <a:bodyPr>
            <a:noAutofit/>
          </a:bodyPr>
          <a:lstStyle/>
          <a:p>
            <a:pPr marL="0" indent="0">
              <a:buNone/>
            </a:pPr>
            <a:r>
              <a:rPr lang="en-GB" sz="3600" dirty="0">
                <a:solidFill>
                  <a:schemeClr val="tx1"/>
                </a:solidFill>
              </a:rPr>
              <a:t>Ways of reflecting further on the relationship between diaconal identity and impact include (2):</a:t>
            </a:r>
          </a:p>
        </p:txBody>
      </p:sp>
      <p:sp>
        <p:nvSpPr>
          <p:cNvPr id="3" name="Content Placeholder 2">
            <a:extLst>
              <a:ext uri="{FF2B5EF4-FFF2-40B4-BE49-F238E27FC236}">
                <a16:creationId xmlns:a16="http://schemas.microsoft.com/office/drawing/2014/main" id="{FEF71B52-0DA0-1C55-8A13-CA0BD0559032}"/>
              </a:ext>
            </a:extLst>
          </p:cNvPr>
          <p:cNvSpPr>
            <a:spLocks noGrp="1"/>
          </p:cNvSpPr>
          <p:nvPr>
            <p:ph idx="1"/>
          </p:nvPr>
        </p:nvSpPr>
        <p:spPr>
          <a:xfrm>
            <a:off x="1097280" y="1845734"/>
            <a:ext cx="10058400" cy="4478866"/>
          </a:xfrm>
        </p:spPr>
        <p:txBody>
          <a:bodyPr>
            <a:normAutofit/>
          </a:bodyPr>
          <a:lstStyle/>
          <a:p>
            <a:pPr marL="441325" indent="-441325">
              <a:lnSpc>
                <a:spcPct val="120000"/>
              </a:lnSpc>
              <a:buFont typeface="Wingdings" panose="05000000000000000000" pitchFamily="2" charset="2"/>
              <a:buChar char="Ø"/>
            </a:pPr>
            <a:r>
              <a:rPr lang="en-GB" sz="2400" dirty="0">
                <a:solidFill>
                  <a:schemeClr val="tx1"/>
                </a:solidFill>
              </a:rPr>
              <a:t>Considering </a:t>
            </a:r>
            <a:r>
              <a:rPr lang="en-GB" sz="2400" b="1" dirty="0">
                <a:solidFill>
                  <a:schemeClr val="tx1"/>
                </a:solidFill>
              </a:rPr>
              <a:t>dilemmas</a:t>
            </a:r>
            <a:r>
              <a:rPr lang="en-GB" sz="2400" dirty="0">
                <a:solidFill>
                  <a:schemeClr val="tx1"/>
                </a:solidFill>
              </a:rPr>
              <a:t> - within your own context and through wider learning programmes </a:t>
            </a:r>
          </a:p>
          <a:p>
            <a:pPr marL="733933" lvl="1" indent="-441325">
              <a:lnSpc>
                <a:spcPct val="120000"/>
              </a:lnSpc>
              <a:buFont typeface="Wingdings" panose="05000000000000000000" pitchFamily="2" charset="2"/>
              <a:buChar char="Ø"/>
            </a:pPr>
            <a:r>
              <a:rPr lang="en-GB" sz="2000" dirty="0">
                <a:solidFill>
                  <a:schemeClr val="tx1"/>
                </a:solidFill>
              </a:rPr>
              <a:t>(e.g. as in our recent research in relation to diaconal identity in work with asylum seekers)</a:t>
            </a:r>
          </a:p>
          <a:p>
            <a:pPr marL="441325" indent="-441325">
              <a:lnSpc>
                <a:spcPct val="120000"/>
              </a:lnSpc>
              <a:buFont typeface="Wingdings" panose="05000000000000000000" pitchFamily="2" charset="2"/>
              <a:buChar char="Ø"/>
            </a:pPr>
            <a:r>
              <a:rPr lang="en-GB" sz="2400" dirty="0">
                <a:solidFill>
                  <a:schemeClr val="tx1"/>
                </a:solidFill>
              </a:rPr>
              <a:t>Engaging with </a:t>
            </a:r>
            <a:r>
              <a:rPr lang="en-GB" sz="2400" b="1" dirty="0">
                <a:solidFill>
                  <a:schemeClr val="tx1"/>
                </a:solidFill>
              </a:rPr>
              <a:t>case studies </a:t>
            </a:r>
            <a:r>
              <a:rPr lang="en-GB" sz="2400" dirty="0">
                <a:solidFill>
                  <a:schemeClr val="tx1"/>
                </a:solidFill>
              </a:rPr>
              <a:t>of the experiences of others, recognising contextual differences</a:t>
            </a:r>
          </a:p>
          <a:p>
            <a:pPr marL="733933" lvl="1" indent="-441325">
              <a:lnSpc>
                <a:spcPct val="120000"/>
              </a:lnSpc>
              <a:buFont typeface="Wingdings" panose="05000000000000000000" pitchFamily="2" charset="2"/>
              <a:buChar char="Ø"/>
            </a:pPr>
            <a:r>
              <a:rPr lang="en-GB" sz="2000" dirty="0">
                <a:solidFill>
                  <a:schemeClr val="tx1"/>
                </a:solidFill>
              </a:rPr>
              <a:t>As we now do, through the Jon Bost Foundation example, and then discussing our own experiences together….</a:t>
            </a:r>
          </a:p>
          <a:p>
            <a:pPr marL="733933" lvl="1" indent="-441325">
              <a:lnSpc>
                <a:spcPct val="120000"/>
              </a:lnSpc>
              <a:buFont typeface="Wingdings" panose="05000000000000000000" pitchFamily="2" charset="2"/>
              <a:buChar char="Ø"/>
            </a:pPr>
            <a:r>
              <a:rPr lang="en-GB" sz="2000" dirty="0">
                <a:solidFill>
                  <a:schemeClr val="tx1"/>
                </a:solidFill>
              </a:rPr>
              <a:t>But first, any initial questions?</a:t>
            </a:r>
          </a:p>
        </p:txBody>
      </p:sp>
    </p:spTree>
    <p:extLst>
      <p:ext uri="{BB962C8B-B14F-4D97-AF65-F5344CB8AC3E}">
        <p14:creationId xmlns:p14="http://schemas.microsoft.com/office/powerpoint/2010/main" val="3666266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F3AEA-2E30-E565-F53A-3952FBB1749F}"/>
              </a:ext>
            </a:extLst>
          </p:cNvPr>
          <p:cNvSpPr>
            <a:spLocks noGrp="1"/>
          </p:cNvSpPr>
          <p:nvPr>
            <p:ph type="title"/>
          </p:nvPr>
        </p:nvSpPr>
        <p:spPr/>
        <p:txBody>
          <a:bodyPr>
            <a:normAutofit/>
          </a:bodyPr>
          <a:lstStyle/>
          <a:p>
            <a:r>
              <a:rPr lang="en-GB" sz="4000" dirty="0"/>
              <a:t>Selected sources for further exploring these issues include (for example):</a:t>
            </a:r>
          </a:p>
        </p:txBody>
      </p:sp>
      <p:sp>
        <p:nvSpPr>
          <p:cNvPr id="3" name="Content Placeholder 2">
            <a:extLst>
              <a:ext uri="{FF2B5EF4-FFF2-40B4-BE49-F238E27FC236}">
                <a16:creationId xmlns:a16="http://schemas.microsoft.com/office/drawing/2014/main" id="{C3653E43-6F50-DB34-243A-C7131368DB6B}"/>
              </a:ext>
            </a:extLst>
          </p:cNvPr>
          <p:cNvSpPr>
            <a:spLocks noGrp="1"/>
          </p:cNvSpPr>
          <p:nvPr>
            <p:ph idx="1"/>
          </p:nvPr>
        </p:nvSpPr>
        <p:spPr/>
        <p:txBody>
          <a:bodyPr/>
          <a:lstStyle/>
          <a:p>
            <a:pPr marL="358775" indent="-358775">
              <a:buFont typeface="Wingdings" panose="05000000000000000000" pitchFamily="2" charset="2"/>
              <a:buChar char="§"/>
            </a:pPr>
            <a:r>
              <a:rPr lang="en-GB" dirty="0"/>
              <a:t>Holloway and Moss; Crisp – on spirituality in social work.</a:t>
            </a:r>
          </a:p>
          <a:p>
            <a:pPr marL="358775" indent="-358775">
              <a:buFont typeface="Wingdings" panose="05000000000000000000" pitchFamily="2" charset="2"/>
              <a:buChar char="§"/>
            </a:pPr>
            <a:r>
              <a:rPr lang="en-GB" dirty="0"/>
              <a:t>Jawad – on ‘Religion and social welfare: from welfare to ways of being’.</a:t>
            </a:r>
          </a:p>
          <a:p>
            <a:pPr marL="358775" indent="-358775">
              <a:buFont typeface="Wingdings" panose="05000000000000000000" pitchFamily="2" charset="2"/>
              <a:buChar char="§"/>
            </a:pPr>
            <a:r>
              <a:rPr lang="en-GB" dirty="0"/>
              <a:t>Dinham and Crisp’s work on professional codes of ethics and religion.</a:t>
            </a:r>
          </a:p>
          <a:p>
            <a:pPr marL="358775" indent="-358775">
              <a:buFont typeface="Wingdings" panose="05000000000000000000" pitchFamily="2" charset="2"/>
              <a:buChar char="§"/>
            </a:pPr>
            <a:r>
              <a:rPr lang="en-GB" dirty="0"/>
              <a:t>Cameron et </a:t>
            </a:r>
            <a:r>
              <a:rPr lang="en-GB" dirty="0" err="1"/>
              <a:t>al’s</a:t>
            </a:r>
            <a:r>
              <a:rPr lang="en-GB" dirty="0"/>
              <a:t> work on theological action research, developed further by Watkins.</a:t>
            </a:r>
          </a:p>
          <a:p>
            <a:pPr marL="358775" indent="-358775">
              <a:buFont typeface="Wingdings" panose="05000000000000000000" pitchFamily="2" charset="2"/>
              <a:buChar char="§"/>
            </a:pPr>
            <a:r>
              <a:rPr lang="en-GB" dirty="0" err="1"/>
              <a:t>Morisy’s</a:t>
            </a:r>
            <a:r>
              <a:rPr lang="en-GB" dirty="0"/>
              <a:t> work ‘Beyond the Good Samaritan’, and critiquing bureaucratic rationalism in ‘Journeying Out’. </a:t>
            </a:r>
          </a:p>
          <a:p>
            <a:pPr marL="358775" indent="-358775">
              <a:buFont typeface="Wingdings" panose="05000000000000000000" pitchFamily="2" charset="2"/>
              <a:buChar char="§"/>
            </a:pPr>
            <a:r>
              <a:rPr lang="en-GB" dirty="0"/>
              <a:t>Cloke et </a:t>
            </a:r>
            <a:r>
              <a:rPr lang="en-GB" dirty="0" err="1"/>
              <a:t>al’s</a:t>
            </a:r>
            <a:r>
              <a:rPr lang="en-GB" dirty="0"/>
              <a:t> work on engaging with the political dimensions of ethical engagement in social welfare work. </a:t>
            </a:r>
          </a:p>
          <a:p>
            <a:pPr marL="358775" indent="-358775">
              <a:buFont typeface="Wingdings" panose="05000000000000000000" pitchFamily="2" charset="2"/>
              <a:buChar char="§"/>
            </a:pPr>
            <a:r>
              <a:rPr lang="en-GB" dirty="0"/>
              <a:t>Interesting organisational case studies include: Freeman (Tearfund); Loy (Christian Aid), etc.</a:t>
            </a:r>
          </a:p>
          <a:p>
            <a:endParaRPr lang="en-GB" dirty="0"/>
          </a:p>
          <a:p>
            <a:endParaRPr lang="en-GB" dirty="0"/>
          </a:p>
        </p:txBody>
      </p:sp>
    </p:spTree>
    <p:extLst>
      <p:ext uri="{BB962C8B-B14F-4D97-AF65-F5344CB8AC3E}">
        <p14:creationId xmlns:p14="http://schemas.microsoft.com/office/powerpoint/2010/main" val="1714531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42EC8-3F6F-0E04-6CEC-990ABE5762DE}"/>
              </a:ext>
            </a:extLst>
          </p:cNvPr>
          <p:cNvSpPr>
            <a:spLocks noGrp="1"/>
          </p:cNvSpPr>
          <p:nvPr>
            <p:ph type="title"/>
          </p:nvPr>
        </p:nvSpPr>
        <p:spPr/>
        <p:txBody>
          <a:bodyPr/>
          <a:lstStyle/>
          <a:p>
            <a:r>
              <a:rPr lang="en-GB" dirty="0"/>
              <a:t>Questions (round 1)</a:t>
            </a:r>
          </a:p>
        </p:txBody>
      </p:sp>
      <p:sp>
        <p:nvSpPr>
          <p:cNvPr id="3" name="Content Placeholder 2">
            <a:extLst>
              <a:ext uri="{FF2B5EF4-FFF2-40B4-BE49-F238E27FC236}">
                <a16:creationId xmlns:a16="http://schemas.microsoft.com/office/drawing/2014/main" id="{34874D83-FE38-E785-199B-24320C3315B1}"/>
              </a:ext>
            </a:extLst>
          </p:cNvPr>
          <p:cNvSpPr>
            <a:spLocks noGrp="1"/>
          </p:cNvSpPr>
          <p:nvPr>
            <p:ph idx="1"/>
          </p:nvPr>
        </p:nvSpPr>
        <p:spPr/>
        <p:txBody>
          <a:bodyPr>
            <a:normAutofit/>
          </a:bodyPr>
          <a:lstStyle/>
          <a:p>
            <a:r>
              <a:rPr lang="en-GB" sz="4000" dirty="0"/>
              <a:t>1. What does having a Christian identity and approach mean to you and your organisation today?</a:t>
            </a:r>
          </a:p>
          <a:p>
            <a:endParaRPr lang="en-GB" sz="4000" dirty="0"/>
          </a:p>
          <a:p>
            <a:r>
              <a:rPr lang="en-GB" sz="4000" dirty="0"/>
              <a:t>2. Do you measure these aspects of Christian identity?  If so, how?</a:t>
            </a:r>
          </a:p>
        </p:txBody>
      </p:sp>
    </p:spTree>
    <p:extLst>
      <p:ext uri="{BB962C8B-B14F-4D97-AF65-F5344CB8AC3E}">
        <p14:creationId xmlns:p14="http://schemas.microsoft.com/office/powerpoint/2010/main" val="2187957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720A26-8416-3135-F490-7A77340164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4C45B4-2FE3-8965-B434-F2581F883877}"/>
              </a:ext>
            </a:extLst>
          </p:cNvPr>
          <p:cNvSpPr>
            <a:spLocks noGrp="1"/>
          </p:cNvSpPr>
          <p:nvPr>
            <p:ph type="title"/>
          </p:nvPr>
        </p:nvSpPr>
        <p:spPr/>
        <p:txBody>
          <a:bodyPr/>
          <a:lstStyle/>
          <a:p>
            <a:r>
              <a:rPr lang="en-GB" dirty="0"/>
              <a:t>Questions (round 2)</a:t>
            </a:r>
          </a:p>
        </p:txBody>
      </p:sp>
      <p:sp>
        <p:nvSpPr>
          <p:cNvPr id="3" name="Content Placeholder 2">
            <a:extLst>
              <a:ext uri="{FF2B5EF4-FFF2-40B4-BE49-F238E27FC236}">
                <a16:creationId xmlns:a16="http://schemas.microsoft.com/office/drawing/2014/main" id="{4CB39114-048E-66F4-128A-00A808E56E6F}"/>
              </a:ext>
            </a:extLst>
          </p:cNvPr>
          <p:cNvSpPr>
            <a:spLocks noGrp="1"/>
          </p:cNvSpPr>
          <p:nvPr>
            <p:ph idx="1"/>
          </p:nvPr>
        </p:nvSpPr>
        <p:spPr/>
        <p:txBody>
          <a:bodyPr>
            <a:normAutofit lnSpcReduction="10000"/>
          </a:bodyPr>
          <a:lstStyle/>
          <a:p>
            <a:r>
              <a:rPr lang="en-GB" sz="2400" dirty="0"/>
              <a:t>1. What differences exist between different people/stakeholders over:</a:t>
            </a:r>
          </a:p>
          <a:p>
            <a:r>
              <a:rPr lang="en-GB" sz="2400" dirty="0"/>
              <a:t>(i) what they think is important to measure (in relation to the Christian identity and approach of your organisation)?</a:t>
            </a:r>
          </a:p>
          <a:p>
            <a:r>
              <a:rPr lang="en-GB" sz="2400" dirty="0"/>
              <a:t>(ii) How this measurement should be done?</a:t>
            </a:r>
          </a:p>
          <a:p>
            <a:endParaRPr lang="en-GB" sz="2400" dirty="0"/>
          </a:p>
          <a:p>
            <a:r>
              <a:rPr lang="en-GB" sz="2400" dirty="0"/>
              <a:t>2. How does your organisation try to respond to these differences?</a:t>
            </a:r>
          </a:p>
          <a:p>
            <a:endParaRPr lang="en-GB" sz="2400" dirty="0"/>
          </a:p>
          <a:p>
            <a:r>
              <a:rPr lang="en-GB" sz="2400" dirty="0"/>
              <a:t>3. What sorts of challenges or dilemmas arise from responding to these differences for you?</a:t>
            </a:r>
          </a:p>
        </p:txBody>
      </p:sp>
    </p:spTree>
    <p:extLst>
      <p:ext uri="{BB962C8B-B14F-4D97-AF65-F5344CB8AC3E}">
        <p14:creationId xmlns:p14="http://schemas.microsoft.com/office/powerpoint/2010/main" val="2792734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58743E-569A-0105-B930-387F023FBA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1B953E-D190-798C-C84F-FE36D25757C6}"/>
              </a:ext>
            </a:extLst>
          </p:cNvPr>
          <p:cNvSpPr>
            <a:spLocks noGrp="1"/>
          </p:cNvSpPr>
          <p:nvPr>
            <p:ph type="title"/>
          </p:nvPr>
        </p:nvSpPr>
        <p:spPr/>
        <p:txBody>
          <a:bodyPr/>
          <a:lstStyle/>
          <a:p>
            <a:r>
              <a:rPr lang="en-GB" dirty="0"/>
              <a:t>Final activity </a:t>
            </a:r>
          </a:p>
        </p:txBody>
      </p:sp>
      <p:sp>
        <p:nvSpPr>
          <p:cNvPr id="3" name="Content Placeholder 2">
            <a:extLst>
              <a:ext uri="{FF2B5EF4-FFF2-40B4-BE49-F238E27FC236}">
                <a16:creationId xmlns:a16="http://schemas.microsoft.com/office/drawing/2014/main" id="{37DBA862-8FBA-4B7F-19E4-A61C66EF60DD}"/>
              </a:ext>
            </a:extLst>
          </p:cNvPr>
          <p:cNvSpPr>
            <a:spLocks noGrp="1"/>
          </p:cNvSpPr>
          <p:nvPr>
            <p:ph idx="1"/>
          </p:nvPr>
        </p:nvSpPr>
        <p:spPr/>
        <p:txBody>
          <a:bodyPr>
            <a:normAutofit/>
          </a:bodyPr>
          <a:lstStyle/>
          <a:p>
            <a:endParaRPr lang="en-GB" sz="2400" dirty="0"/>
          </a:p>
          <a:p>
            <a:r>
              <a:rPr lang="en-GB" sz="3200" dirty="0"/>
              <a:t>1. What </a:t>
            </a:r>
            <a:r>
              <a:rPr lang="en-GB" sz="3200" b="1" dirty="0"/>
              <a:t>one action are you taking away </a:t>
            </a:r>
            <a:r>
              <a:rPr lang="en-GB" sz="3200" dirty="0"/>
              <a:t>from this workshop for when you return to your own organisation and context?</a:t>
            </a:r>
          </a:p>
          <a:p>
            <a:endParaRPr lang="en-GB" sz="3200" dirty="0"/>
          </a:p>
          <a:p>
            <a:r>
              <a:rPr lang="en-GB" sz="3200" dirty="0"/>
              <a:t>2. What is one issue or action that you would like </a:t>
            </a:r>
            <a:r>
              <a:rPr lang="en-GB" sz="3200" dirty="0" err="1"/>
              <a:t>Eurodiaconia</a:t>
            </a:r>
            <a:r>
              <a:rPr lang="en-GB" sz="3200" dirty="0"/>
              <a:t>  members to </a:t>
            </a:r>
            <a:r>
              <a:rPr lang="en-GB" sz="3200" b="1" dirty="0"/>
              <a:t>explore further </a:t>
            </a:r>
            <a:r>
              <a:rPr lang="en-GB" sz="3200" dirty="0"/>
              <a:t>together on these issues?</a:t>
            </a:r>
          </a:p>
        </p:txBody>
      </p:sp>
    </p:spTree>
    <p:extLst>
      <p:ext uri="{BB962C8B-B14F-4D97-AF65-F5344CB8AC3E}">
        <p14:creationId xmlns:p14="http://schemas.microsoft.com/office/powerpoint/2010/main" val="2910176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47A5A-CBCC-B0E1-6A6B-BECD53777804}"/>
              </a:ext>
            </a:extLst>
          </p:cNvPr>
          <p:cNvSpPr>
            <a:spLocks noGrp="1"/>
          </p:cNvSpPr>
          <p:nvPr>
            <p:ph type="title"/>
          </p:nvPr>
        </p:nvSpPr>
        <p:spPr/>
        <p:txBody>
          <a:bodyPr/>
          <a:lstStyle/>
          <a:p>
            <a:r>
              <a:rPr lang="en-GB" dirty="0"/>
              <a:t>Overall workshop structure</a:t>
            </a:r>
          </a:p>
        </p:txBody>
      </p:sp>
      <p:sp>
        <p:nvSpPr>
          <p:cNvPr id="3" name="Content Placeholder 2">
            <a:extLst>
              <a:ext uri="{FF2B5EF4-FFF2-40B4-BE49-F238E27FC236}">
                <a16:creationId xmlns:a16="http://schemas.microsoft.com/office/drawing/2014/main" id="{023C0179-2090-37C6-1FA1-8F3F7D738A2B}"/>
              </a:ext>
            </a:extLst>
          </p:cNvPr>
          <p:cNvSpPr>
            <a:spLocks noGrp="1"/>
          </p:cNvSpPr>
          <p:nvPr>
            <p:ph idx="1"/>
          </p:nvPr>
        </p:nvSpPr>
        <p:spPr>
          <a:xfrm>
            <a:off x="1097280" y="2286000"/>
            <a:ext cx="10058400" cy="3583094"/>
          </a:xfrm>
        </p:spPr>
        <p:txBody>
          <a:bodyPr>
            <a:normAutofit/>
          </a:bodyPr>
          <a:lstStyle/>
          <a:p>
            <a:pPr marL="806958" lvl="1" indent="-514350">
              <a:spcAft>
                <a:spcPts val="1200"/>
              </a:spcAft>
              <a:buFont typeface="+mj-lt"/>
              <a:buAutoNum type="arabicPeriod"/>
            </a:pPr>
            <a:r>
              <a:rPr lang="en-GB" sz="2800" dirty="0">
                <a:solidFill>
                  <a:schemeClr val="tx1"/>
                </a:solidFill>
              </a:rPr>
              <a:t>This presentation – giving an overview of some related questions and debates. </a:t>
            </a:r>
          </a:p>
          <a:p>
            <a:pPr marL="806958" lvl="1" indent="-514350">
              <a:spcAft>
                <a:spcPts val="1200"/>
              </a:spcAft>
              <a:buFont typeface="+mj-lt"/>
              <a:buAutoNum type="arabicPeriod"/>
            </a:pPr>
            <a:r>
              <a:rPr lang="en-GB" sz="2800" dirty="0">
                <a:solidFill>
                  <a:schemeClr val="tx1"/>
                </a:solidFill>
              </a:rPr>
              <a:t>Isabelle (and team) giving an example of how the Foundation Jon Bost manages related issues.</a:t>
            </a:r>
          </a:p>
          <a:p>
            <a:pPr marL="806958" lvl="1" indent="-514350">
              <a:spcAft>
                <a:spcPts val="1200"/>
              </a:spcAft>
              <a:buFont typeface="+mj-lt"/>
              <a:buAutoNum type="arabicPeriod"/>
            </a:pPr>
            <a:r>
              <a:rPr lang="en-GB" sz="2800" dirty="0">
                <a:solidFill>
                  <a:schemeClr val="tx1"/>
                </a:solidFill>
              </a:rPr>
              <a:t>Focused collective discussion (including in small groups) on diaconal identity and impact measurement in our own contexts.  </a:t>
            </a:r>
          </a:p>
        </p:txBody>
      </p:sp>
    </p:spTree>
    <p:extLst>
      <p:ext uri="{BB962C8B-B14F-4D97-AF65-F5344CB8AC3E}">
        <p14:creationId xmlns:p14="http://schemas.microsoft.com/office/powerpoint/2010/main" val="1121562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350496-3511-A8B2-BF32-B51299D937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522AD0-FF32-4A84-65D5-95534163098E}"/>
              </a:ext>
            </a:extLst>
          </p:cNvPr>
          <p:cNvSpPr>
            <a:spLocks noGrp="1"/>
          </p:cNvSpPr>
          <p:nvPr>
            <p:ph type="title"/>
          </p:nvPr>
        </p:nvSpPr>
        <p:spPr/>
        <p:txBody>
          <a:bodyPr/>
          <a:lstStyle/>
          <a:p>
            <a:r>
              <a:rPr lang="en-GB" dirty="0"/>
              <a:t>Introducing this presentation…..</a:t>
            </a:r>
          </a:p>
        </p:txBody>
      </p:sp>
      <p:sp>
        <p:nvSpPr>
          <p:cNvPr id="3" name="Content Placeholder 2">
            <a:extLst>
              <a:ext uri="{FF2B5EF4-FFF2-40B4-BE49-F238E27FC236}">
                <a16:creationId xmlns:a16="http://schemas.microsoft.com/office/drawing/2014/main" id="{348503CD-35BB-C758-57B6-85C0F0F49167}"/>
              </a:ext>
            </a:extLst>
          </p:cNvPr>
          <p:cNvSpPr>
            <a:spLocks noGrp="1"/>
          </p:cNvSpPr>
          <p:nvPr>
            <p:ph idx="1"/>
          </p:nvPr>
        </p:nvSpPr>
        <p:spPr/>
        <p:txBody>
          <a:bodyPr>
            <a:normAutofit/>
          </a:bodyPr>
          <a:lstStyle/>
          <a:p>
            <a:pPr marL="271463" indent="-271463">
              <a:buFont typeface="Arial" panose="020B0604020202020204" pitchFamily="34" charset="0"/>
              <a:buChar char="•"/>
            </a:pPr>
            <a:r>
              <a:rPr lang="en-GB" sz="2800" dirty="0">
                <a:solidFill>
                  <a:schemeClr val="tx1"/>
                </a:solidFill>
              </a:rPr>
              <a:t>‘Diaconal identity’ and ‘impact’ – different, but potentially related.</a:t>
            </a:r>
          </a:p>
          <a:p>
            <a:pPr marL="564071" lvl="1" indent="-271463">
              <a:buFont typeface="Arial" panose="020B0604020202020204" pitchFamily="34" charset="0"/>
              <a:buChar char="•"/>
            </a:pPr>
            <a:r>
              <a:rPr lang="en-GB" sz="2400" dirty="0">
                <a:solidFill>
                  <a:schemeClr val="tx1"/>
                </a:solidFill>
              </a:rPr>
              <a:t>Each brings its own challenges for being understood and measured.</a:t>
            </a:r>
          </a:p>
          <a:p>
            <a:pPr marL="271463" indent="-271463">
              <a:buFont typeface="Arial" panose="020B0604020202020204" pitchFamily="34" charset="0"/>
              <a:buChar char="•"/>
            </a:pPr>
            <a:r>
              <a:rPr lang="en-GB" sz="2800" dirty="0">
                <a:solidFill>
                  <a:schemeClr val="tx1"/>
                </a:solidFill>
              </a:rPr>
              <a:t>So, this introductory presentation will consider:</a:t>
            </a:r>
          </a:p>
          <a:p>
            <a:pPr marL="749808" lvl="1" indent="-457200">
              <a:buFont typeface="+mj-lt"/>
              <a:buAutoNum type="arabicPeriod"/>
            </a:pPr>
            <a:r>
              <a:rPr lang="en-GB" sz="2400" b="1" dirty="0">
                <a:solidFill>
                  <a:schemeClr val="tx1"/>
                </a:solidFill>
              </a:rPr>
              <a:t>Different dimensions </a:t>
            </a:r>
            <a:r>
              <a:rPr lang="en-GB" sz="2400" dirty="0">
                <a:solidFill>
                  <a:schemeClr val="tx1"/>
                </a:solidFill>
              </a:rPr>
              <a:t>of ‘diaconal identity’ (that might be measured)</a:t>
            </a:r>
            <a:endParaRPr lang="en-GB" sz="2000" dirty="0">
              <a:solidFill>
                <a:schemeClr val="tx1"/>
              </a:solidFill>
            </a:endParaRPr>
          </a:p>
          <a:p>
            <a:pPr marL="749808" lvl="1" indent="-457200">
              <a:buFont typeface="+mj-lt"/>
              <a:buAutoNum type="arabicPeriod"/>
            </a:pPr>
            <a:r>
              <a:rPr lang="en-GB" sz="2400" b="1" dirty="0">
                <a:solidFill>
                  <a:schemeClr val="tx1"/>
                </a:solidFill>
              </a:rPr>
              <a:t>Challenges</a:t>
            </a:r>
            <a:r>
              <a:rPr lang="en-GB" sz="2400" dirty="0">
                <a:solidFill>
                  <a:schemeClr val="tx1"/>
                </a:solidFill>
              </a:rPr>
              <a:t> </a:t>
            </a:r>
            <a:r>
              <a:rPr lang="en-GB" sz="2400" b="1" dirty="0">
                <a:solidFill>
                  <a:schemeClr val="tx1"/>
                </a:solidFill>
              </a:rPr>
              <a:t>of measuring impact </a:t>
            </a:r>
            <a:r>
              <a:rPr lang="en-GB" sz="2400" dirty="0">
                <a:solidFill>
                  <a:schemeClr val="tx1"/>
                </a:solidFill>
              </a:rPr>
              <a:t>(within </a:t>
            </a:r>
            <a:r>
              <a:rPr lang="en-GB" sz="2400" dirty="0" err="1">
                <a:solidFill>
                  <a:schemeClr val="tx1"/>
                </a:solidFill>
              </a:rPr>
              <a:t>diaconia</a:t>
            </a:r>
            <a:r>
              <a:rPr lang="en-GB" sz="2400" dirty="0">
                <a:solidFill>
                  <a:schemeClr val="tx1"/>
                </a:solidFill>
              </a:rPr>
              <a:t>).</a:t>
            </a:r>
          </a:p>
          <a:p>
            <a:pPr marL="749808" lvl="1" indent="-457200">
              <a:buFont typeface="+mj-lt"/>
              <a:buAutoNum type="arabicPeriod"/>
            </a:pPr>
            <a:r>
              <a:rPr lang="en-GB" sz="2400" b="1" dirty="0">
                <a:solidFill>
                  <a:schemeClr val="tx1"/>
                </a:solidFill>
              </a:rPr>
              <a:t>How interactions between these might reflect important wider issues, relationships and controversies  </a:t>
            </a:r>
          </a:p>
          <a:p>
            <a:pPr marL="749808" lvl="1" indent="-457200">
              <a:buFont typeface="+mj-lt"/>
              <a:buAutoNum type="arabicPeriod"/>
            </a:pPr>
            <a:r>
              <a:rPr lang="en-GB" sz="2400" b="1" dirty="0">
                <a:solidFill>
                  <a:schemeClr val="tx1"/>
                </a:solidFill>
              </a:rPr>
              <a:t>Some ways of reflecting further </a:t>
            </a:r>
            <a:r>
              <a:rPr lang="en-GB" sz="2400" dirty="0">
                <a:solidFill>
                  <a:schemeClr val="tx1"/>
                </a:solidFill>
              </a:rPr>
              <a:t>on the dynamic relationships between diaconal identity and impact.</a:t>
            </a:r>
          </a:p>
        </p:txBody>
      </p:sp>
    </p:spTree>
    <p:extLst>
      <p:ext uri="{BB962C8B-B14F-4D97-AF65-F5344CB8AC3E}">
        <p14:creationId xmlns:p14="http://schemas.microsoft.com/office/powerpoint/2010/main" val="639723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F6D676-6E7A-28F8-F29F-450EFD4B1F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09107D-37C9-D912-0FBE-08D4B18AE7D1}"/>
              </a:ext>
            </a:extLst>
          </p:cNvPr>
          <p:cNvSpPr>
            <a:spLocks noGrp="1"/>
          </p:cNvSpPr>
          <p:nvPr>
            <p:ph type="title"/>
          </p:nvPr>
        </p:nvSpPr>
        <p:spPr/>
        <p:txBody>
          <a:bodyPr>
            <a:normAutofit/>
          </a:bodyPr>
          <a:lstStyle/>
          <a:p>
            <a:r>
              <a:rPr lang="en-GB" sz="4000" dirty="0"/>
              <a:t>Different (overlapping) dimensions of diaconal identity might include (1):</a:t>
            </a:r>
          </a:p>
        </p:txBody>
      </p:sp>
      <p:sp>
        <p:nvSpPr>
          <p:cNvPr id="3" name="Content Placeholder 2">
            <a:extLst>
              <a:ext uri="{FF2B5EF4-FFF2-40B4-BE49-F238E27FC236}">
                <a16:creationId xmlns:a16="http://schemas.microsoft.com/office/drawing/2014/main" id="{B49EA774-2FED-4664-F4CB-63A759F61796}"/>
              </a:ext>
            </a:extLst>
          </p:cNvPr>
          <p:cNvSpPr>
            <a:spLocks noGrp="1"/>
          </p:cNvSpPr>
          <p:nvPr>
            <p:ph idx="1"/>
          </p:nvPr>
        </p:nvSpPr>
        <p:spPr>
          <a:xfrm>
            <a:off x="1097280" y="1845733"/>
            <a:ext cx="10058400" cy="4201105"/>
          </a:xfrm>
        </p:spPr>
        <p:txBody>
          <a:bodyPr>
            <a:normAutofit/>
          </a:bodyPr>
          <a:lstStyle/>
          <a:p>
            <a:pPr marL="271463" indent="-271463">
              <a:buFont typeface="Arial" panose="020B0604020202020204" pitchFamily="34" charset="0"/>
              <a:buChar char="•"/>
            </a:pPr>
            <a:r>
              <a:rPr lang="en-GB" sz="2400" b="1" dirty="0">
                <a:solidFill>
                  <a:schemeClr val="tx1"/>
                </a:solidFill>
              </a:rPr>
              <a:t>Historical and biographical roots – </a:t>
            </a:r>
            <a:r>
              <a:rPr lang="en-GB" sz="2400" dirty="0">
                <a:solidFill>
                  <a:schemeClr val="tx1"/>
                </a:solidFill>
              </a:rPr>
              <a:t>our sense of </a:t>
            </a:r>
            <a:r>
              <a:rPr lang="en-GB" sz="2400" i="1" dirty="0">
                <a:solidFill>
                  <a:schemeClr val="tx1"/>
                </a:solidFill>
              </a:rPr>
              <a:t>‘who we are’</a:t>
            </a:r>
            <a:r>
              <a:rPr lang="en-GB" sz="2400" dirty="0">
                <a:solidFill>
                  <a:schemeClr val="tx1"/>
                </a:solidFill>
              </a:rPr>
              <a:t> and </a:t>
            </a:r>
            <a:r>
              <a:rPr lang="en-GB" sz="2400" i="1" dirty="0">
                <a:solidFill>
                  <a:schemeClr val="tx1"/>
                </a:solidFill>
              </a:rPr>
              <a:t>‘where we come from’</a:t>
            </a:r>
            <a:r>
              <a:rPr lang="en-GB" sz="2400" dirty="0">
                <a:solidFill>
                  <a:schemeClr val="tx1"/>
                </a:solidFill>
              </a:rPr>
              <a:t>, and how this links to a practitioner’s own vocational journey</a:t>
            </a:r>
          </a:p>
          <a:p>
            <a:pPr marL="271463" indent="-271463">
              <a:buFont typeface="Arial" panose="020B0604020202020204" pitchFamily="34" charset="0"/>
              <a:buChar char="•"/>
            </a:pPr>
            <a:r>
              <a:rPr lang="en-GB" sz="2400" b="1" dirty="0">
                <a:solidFill>
                  <a:schemeClr val="tx1"/>
                </a:solidFill>
              </a:rPr>
              <a:t>Motivational dimension </a:t>
            </a:r>
            <a:r>
              <a:rPr lang="en-GB" sz="2400" dirty="0">
                <a:solidFill>
                  <a:schemeClr val="tx1"/>
                </a:solidFill>
              </a:rPr>
              <a:t>(individual and collective) – </a:t>
            </a:r>
            <a:r>
              <a:rPr lang="en-GB" sz="2400" i="1" dirty="0">
                <a:solidFill>
                  <a:schemeClr val="tx1"/>
                </a:solidFill>
              </a:rPr>
              <a:t>‘why we do what we do’</a:t>
            </a:r>
            <a:endParaRPr lang="en-GB" sz="2400" b="1" i="1" dirty="0">
              <a:solidFill>
                <a:schemeClr val="tx1"/>
              </a:solidFill>
            </a:endParaRPr>
          </a:p>
          <a:p>
            <a:pPr marL="271463" indent="-271463">
              <a:buFont typeface="Arial" panose="020B0604020202020204" pitchFamily="34" charset="0"/>
              <a:buChar char="•"/>
            </a:pPr>
            <a:r>
              <a:rPr lang="en-GB" sz="2400" b="1" dirty="0">
                <a:solidFill>
                  <a:schemeClr val="tx1"/>
                </a:solidFill>
              </a:rPr>
              <a:t>Interpretation and interaction dimensions </a:t>
            </a:r>
            <a:r>
              <a:rPr lang="en-GB" sz="2400" dirty="0">
                <a:solidFill>
                  <a:schemeClr val="tx1"/>
                </a:solidFill>
              </a:rPr>
              <a:t>– </a:t>
            </a:r>
          </a:p>
          <a:p>
            <a:pPr marL="564071" lvl="1" indent="-271463">
              <a:buFont typeface="Arial" panose="020B0604020202020204" pitchFamily="34" charset="0"/>
              <a:buChar char="•"/>
            </a:pPr>
            <a:r>
              <a:rPr lang="en-GB" sz="2200" i="1" dirty="0">
                <a:solidFill>
                  <a:schemeClr val="tx1"/>
                </a:solidFill>
              </a:rPr>
              <a:t>‘What does a diaconal/Christian identity mean </a:t>
            </a:r>
            <a:r>
              <a:rPr lang="en-GB" sz="2200" b="1" i="1" dirty="0">
                <a:solidFill>
                  <a:schemeClr val="tx1"/>
                </a:solidFill>
              </a:rPr>
              <a:t>for us</a:t>
            </a:r>
            <a:r>
              <a:rPr lang="en-GB" sz="2200" i="1" dirty="0">
                <a:solidFill>
                  <a:schemeClr val="tx1"/>
                </a:solidFill>
              </a:rPr>
              <a:t>’ </a:t>
            </a:r>
            <a:r>
              <a:rPr lang="en-GB" sz="2200" dirty="0">
                <a:solidFill>
                  <a:schemeClr val="tx1"/>
                </a:solidFill>
              </a:rPr>
              <a:t>in our everyday practice today, including in our interactions with others? </a:t>
            </a:r>
          </a:p>
          <a:p>
            <a:pPr marL="746951" lvl="2" indent="-271463">
              <a:buFont typeface="Arial" panose="020B0604020202020204" pitchFamily="34" charset="0"/>
              <a:buChar char="•"/>
            </a:pPr>
            <a:r>
              <a:rPr lang="en-GB" sz="2000" dirty="0">
                <a:solidFill>
                  <a:schemeClr val="tx1"/>
                </a:solidFill>
              </a:rPr>
              <a:t>Similarities </a:t>
            </a:r>
            <a:r>
              <a:rPr lang="en-GB" sz="2000" i="1" dirty="0">
                <a:solidFill>
                  <a:schemeClr val="tx1"/>
                </a:solidFill>
              </a:rPr>
              <a:t>and</a:t>
            </a:r>
            <a:r>
              <a:rPr lang="en-GB" sz="2000" dirty="0">
                <a:solidFill>
                  <a:schemeClr val="tx1"/>
                </a:solidFill>
              </a:rPr>
              <a:t> differences; intersectionality.</a:t>
            </a:r>
          </a:p>
          <a:p>
            <a:pPr marL="746951" lvl="2" indent="-271463">
              <a:buFont typeface="Arial" panose="020B0604020202020204" pitchFamily="34" charset="0"/>
              <a:buChar char="•"/>
            </a:pPr>
            <a:r>
              <a:rPr lang="en-GB" sz="2000" dirty="0">
                <a:solidFill>
                  <a:schemeClr val="tx1"/>
                </a:solidFill>
              </a:rPr>
              <a:t>What is significant may vary depending on who is involved and the context.</a:t>
            </a:r>
          </a:p>
          <a:p>
            <a:pPr marL="746951" lvl="2" indent="-271463">
              <a:buFont typeface="Arial" panose="020B0604020202020204" pitchFamily="34" charset="0"/>
              <a:buChar char="•"/>
            </a:pPr>
            <a:r>
              <a:rPr lang="en-GB" sz="2000" dirty="0">
                <a:solidFill>
                  <a:schemeClr val="tx1"/>
                </a:solidFill>
              </a:rPr>
              <a:t>Others may interact with us based on their own understandings, which may be different to our own.</a:t>
            </a:r>
          </a:p>
        </p:txBody>
      </p:sp>
    </p:spTree>
    <p:extLst>
      <p:ext uri="{BB962C8B-B14F-4D97-AF65-F5344CB8AC3E}">
        <p14:creationId xmlns:p14="http://schemas.microsoft.com/office/powerpoint/2010/main" val="1291153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5F248F-A608-E5E5-864E-13B76395F8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5789FC-A7F5-C849-4024-9F17CD37E3B0}"/>
              </a:ext>
            </a:extLst>
          </p:cNvPr>
          <p:cNvSpPr>
            <a:spLocks noGrp="1"/>
          </p:cNvSpPr>
          <p:nvPr>
            <p:ph type="title"/>
          </p:nvPr>
        </p:nvSpPr>
        <p:spPr/>
        <p:txBody>
          <a:bodyPr>
            <a:normAutofit/>
          </a:bodyPr>
          <a:lstStyle/>
          <a:p>
            <a:r>
              <a:rPr lang="en-GB" sz="4000" dirty="0"/>
              <a:t>Different (overlapping) dimensions of diaconal identity might include (2):</a:t>
            </a:r>
          </a:p>
        </p:txBody>
      </p:sp>
      <p:sp>
        <p:nvSpPr>
          <p:cNvPr id="3" name="Content Placeholder 2">
            <a:extLst>
              <a:ext uri="{FF2B5EF4-FFF2-40B4-BE49-F238E27FC236}">
                <a16:creationId xmlns:a16="http://schemas.microsoft.com/office/drawing/2014/main" id="{D806CCA0-3CBC-3574-3762-F07355009BF3}"/>
              </a:ext>
            </a:extLst>
          </p:cNvPr>
          <p:cNvSpPr>
            <a:spLocks noGrp="1"/>
          </p:cNvSpPr>
          <p:nvPr>
            <p:ph idx="1"/>
          </p:nvPr>
        </p:nvSpPr>
        <p:spPr>
          <a:xfrm>
            <a:off x="1097279" y="1845733"/>
            <a:ext cx="10320363" cy="4406786"/>
          </a:xfrm>
        </p:spPr>
        <p:txBody>
          <a:bodyPr>
            <a:normAutofit/>
          </a:bodyPr>
          <a:lstStyle/>
          <a:p>
            <a:pPr marL="271463" indent="-271463">
              <a:buFont typeface="Arial" panose="020B0604020202020204" pitchFamily="34" charset="0"/>
              <a:buChar char="•"/>
            </a:pPr>
            <a:r>
              <a:rPr lang="en-GB" sz="2400" b="1" i="1" dirty="0">
                <a:solidFill>
                  <a:schemeClr val="tx1"/>
                </a:solidFill>
              </a:rPr>
              <a:t>‘Who we engage with’</a:t>
            </a:r>
            <a:r>
              <a:rPr lang="en-GB" sz="2400" b="1" dirty="0">
                <a:solidFill>
                  <a:schemeClr val="tx1"/>
                </a:solidFill>
              </a:rPr>
              <a:t> (and why these are chosen): </a:t>
            </a:r>
          </a:p>
          <a:p>
            <a:pPr marL="564071" lvl="1" indent="-271463">
              <a:buFont typeface="Arial" panose="020B0604020202020204" pitchFamily="34" charset="0"/>
              <a:buChar char="•"/>
            </a:pPr>
            <a:r>
              <a:rPr lang="en-GB" sz="2200" dirty="0">
                <a:solidFill>
                  <a:schemeClr val="tx1"/>
                </a:solidFill>
              </a:rPr>
              <a:t>particularly those who are (most) excluded, marginalised, in need, strangers, etc.</a:t>
            </a:r>
            <a:endParaRPr lang="en-GB" sz="2200" b="1" dirty="0">
              <a:solidFill>
                <a:schemeClr val="tx1"/>
              </a:solidFill>
            </a:endParaRPr>
          </a:p>
          <a:p>
            <a:pPr marL="271463" indent="-271463">
              <a:buFont typeface="Arial" panose="020B0604020202020204" pitchFamily="34" charset="0"/>
              <a:buChar char="•"/>
            </a:pPr>
            <a:r>
              <a:rPr lang="en-GB" sz="2400" b="1" dirty="0">
                <a:solidFill>
                  <a:schemeClr val="tx1"/>
                </a:solidFill>
              </a:rPr>
              <a:t>(Ethical) engagement with holistic/spiritual dimensions of ourselves and others within our work</a:t>
            </a:r>
            <a:r>
              <a:rPr lang="en-GB" sz="2400" dirty="0">
                <a:solidFill>
                  <a:schemeClr val="tx1"/>
                </a:solidFill>
              </a:rPr>
              <a:t>.</a:t>
            </a:r>
            <a:endParaRPr lang="en-GB" sz="2000" dirty="0">
              <a:solidFill>
                <a:schemeClr val="tx1"/>
              </a:solidFill>
            </a:endParaRPr>
          </a:p>
          <a:p>
            <a:pPr marL="271463" indent="-271463">
              <a:buFont typeface="Arial" panose="020B0604020202020204" pitchFamily="34" charset="0"/>
              <a:buChar char="•"/>
            </a:pPr>
            <a:r>
              <a:rPr lang="en-GB" sz="2400" b="1" dirty="0">
                <a:solidFill>
                  <a:schemeClr val="tx1"/>
                </a:solidFill>
              </a:rPr>
              <a:t>Collective/organisational dimensions (</a:t>
            </a:r>
            <a:r>
              <a:rPr lang="en-GB" sz="2400" b="1" i="1" dirty="0">
                <a:solidFill>
                  <a:schemeClr val="tx1"/>
                </a:solidFill>
              </a:rPr>
              <a:t>‘how we do things together’</a:t>
            </a:r>
            <a:r>
              <a:rPr lang="en-GB" sz="2400" b="1" dirty="0">
                <a:solidFill>
                  <a:schemeClr val="tx1"/>
                </a:solidFill>
              </a:rPr>
              <a:t>).</a:t>
            </a:r>
          </a:p>
          <a:p>
            <a:pPr marL="271463" indent="-271463">
              <a:buFont typeface="Arial" panose="020B0604020202020204" pitchFamily="34" charset="0"/>
              <a:buChar char="•"/>
            </a:pPr>
            <a:r>
              <a:rPr lang="en-GB" sz="2400" b="1" dirty="0">
                <a:solidFill>
                  <a:schemeClr val="tx1"/>
                </a:solidFill>
              </a:rPr>
              <a:t>Political/prophetic dimensions.</a:t>
            </a:r>
          </a:p>
          <a:p>
            <a:pPr marL="0" indent="0">
              <a:buNone/>
            </a:pPr>
            <a:endParaRPr lang="en-GB" sz="2400" b="1" i="1" dirty="0">
              <a:solidFill>
                <a:schemeClr val="tx1"/>
              </a:solidFill>
            </a:endParaRPr>
          </a:p>
          <a:p>
            <a:pPr marL="0" indent="0">
              <a:buNone/>
            </a:pPr>
            <a:r>
              <a:rPr lang="en-GB" sz="2600" i="1" dirty="0">
                <a:solidFill>
                  <a:schemeClr val="tx1"/>
                </a:solidFill>
              </a:rPr>
              <a:t>All these dimensions might be understood as having theological aspects too.</a:t>
            </a:r>
            <a:endParaRPr lang="en-GB" sz="3100" i="1" dirty="0">
              <a:solidFill>
                <a:schemeClr val="tx1"/>
              </a:solidFill>
            </a:endParaRPr>
          </a:p>
        </p:txBody>
      </p:sp>
    </p:spTree>
    <p:extLst>
      <p:ext uri="{BB962C8B-B14F-4D97-AF65-F5344CB8AC3E}">
        <p14:creationId xmlns:p14="http://schemas.microsoft.com/office/powerpoint/2010/main" val="175194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37905-D0EA-8BD8-2836-8251BA998A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6442D0-C068-8514-3EBD-D45525296943}"/>
              </a:ext>
            </a:extLst>
          </p:cNvPr>
          <p:cNvSpPr>
            <a:spLocks noGrp="1"/>
          </p:cNvSpPr>
          <p:nvPr>
            <p:ph type="title"/>
          </p:nvPr>
        </p:nvSpPr>
        <p:spPr/>
        <p:txBody>
          <a:bodyPr/>
          <a:lstStyle/>
          <a:p>
            <a:r>
              <a:rPr lang="en-GB" dirty="0"/>
              <a:t>Challenges of measuring impact include:</a:t>
            </a:r>
          </a:p>
        </p:txBody>
      </p:sp>
      <p:sp>
        <p:nvSpPr>
          <p:cNvPr id="3" name="Content Placeholder 2">
            <a:extLst>
              <a:ext uri="{FF2B5EF4-FFF2-40B4-BE49-F238E27FC236}">
                <a16:creationId xmlns:a16="http://schemas.microsoft.com/office/drawing/2014/main" id="{5AC6493D-2279-FEBD-68C9-C952CDB324AC}"/>
              </a:ext>
            </a:extLst>
          </p:cNvPr>
          <p:cNvSpPr>
            <a:spLocks noGrp="1"/>
          </p:cNvSpPr>
          <p:nvPr>
            <p:ph idx="1"/>
          </p:nvPr>
        </p:nvSpPr>
        <p:spPr>
          <a:xfrm>
            <a:off x="1097280" y="1845734"/>
            <a:ext cx="10058400" cy="4357358"/>
          </a:xfrm>
        </p:spPr>
        <p:txBody>
          <a:bodyPr>
            <a:normAutofit/>
          </a:bodyPr>
          <a:lstStyle/>
          <a:p>
            <a:pPr marL="271463" indent="-271463">
              <a:buFont typeface="Arial" panose="020B0604020202020204" pitchFamily="34" charset="0"/>
              <a:buChar char="•"/>
            </a:pPr>
            <a:r>
              <a:rPr lang="en-GB" sz="2400" b="1" dirty="0">
                <a:solidFill>
                  <a:schemeClr val="tx1"/>
                </a:solidFill>
              </a:rPr>
              <a:t>What do you try to measure, and how?  </a:t>
            </a:r>
          </a:p>
          <a:p>
            <a:pPr marL="564071" lvl="1" indent="-271463">
              <a:spcBef>
                <a:spcPts val="600"/>
              </a:spcBef>
              <a:buFont typeface="Arial" panose="020B0604020202020204" pitchFamily="34" charset="0"/>
              <a:buChar char="•"/>
            </a:pPr>
            <a:r>
              <a:rPr lang="en-GB" sz="2000" dirty="0">
                <a:solidFill>
                  <a:schemeClr val="tx1"/>
                </a:solidFill>
              </a:rPr>
              <a:t>When measuring impacts of diaconal identity, which dimensions of diaconal identity do we focus on?  Different approaches may be needed to measure different dimensions.  Also, are we primarily concerned with capturing inputs, processes, outputs/outcomes, etc.?</a:t>
            </a:r>
          </a:p>
          <a:p>
            <a:pPr marL="564071" lvl="1" indent="-271463">
              <a:spcBef>
                <a:spcPts val="600"/>
              </a:spcBef>
              <a:buFont typeface="Arial" panose="020B0604020202020204" pitchFamily="34" charset="0"/>
              <a:buChar char="•"/>
            </a:pPr>
            <a:r>
              <a:rPr lang="en-GB" sz="2000" b="1" dirty="0">
                <a:solidFill>
                  <a:schemeClr val="tx1"/>
                </a:solidFill>
              </a:rPr>
              <a:t>Who gets to decide what the aims and success criteria are</a:t>
            </a:r>
            <a:r>
              <a:rPr lang="en-GB" sz="2000" dirty="0">
                <a:solidFill>
                  <a:schemeClr val="tx1"/>
                </a:solidFill>
              </a:rPr>
              <a:t>, and if these have been achieved? </a:t>
            </a:r>
          </a:p>
          <a:p>
            <a:pPr marL="929831" lvl="3" indent="-271463">
              <a:buFont typeface="Arial" panose="020B0604020202020204" pitchFamily="34" charset="0"/>
              <a:buChar char="•"/>
            </a:pPr>
            <a:r>
              <a:rPr lang="en-GB" sz="1800" dirty="0">
                <a:solidFill>
                  <a:schemeClr val="tx1"/>
                </a:solidFill>
              </a:rPr>
              <a:t>(e.g. is it those who are being supported, practitioners, organisations, funders, government bodies, etc.?)</a:t>
            </a:r>
          </a:p>
          <a:p>
            <a:pPr marL="929831" lvl="3" indent="-271463">
              <a:buFont typeface="Arial" panose="020B0604020202020204" pitchFamily="34" charset="0"/>
              <a:buChar char="•"/>
            </a:pPr>
            <a:r>
              <a:rPr lang="en-GB" sz="1800" b="1" dirty="0">
                <a:solidFill>
                  <a:schemeClr val="tx1"/>
                </a:solidFill>
              </a:rPr>
              <a:t>What happens when there are differences between perspectives?</a:t>
            </a:r>
          </a:p>
          <a:p>
            <a:pPr marL="564071" lvl="1" indent="-271463">
              <a:spcBef>
                <a:spcPts val="600"/>
              </a:spcBef>
              <a:buFont typeface="Arial" panose="020B0604020202020204" pitchFamily="34" charset="0"/>
              <a:buChar char="•"/>
            </a:pPr>
            <a:r>
              <a:rPr lang="en-GB" sz="2000" b="1" dirty="0">
                <a:solidFill>
                  <a:schemeClr val="tx1"/>
                </a:solidFill>
              </a:rPr>
              <a:t>Indicators</a:t>
            </a:r>
            <a:r>
              <a:rPr lang="en-GB" sz="2000" dirty="0">
                <a:solidFill>
                  <a:schemeClr val="tx1"/>
                </a:solidFill>
              </a:rPr>
              <a:t> as a helpful concept, if robust (and symbolic) ones are chosen, with input. </a:t>
            </a:r>
          </a:p>
          <a:p>
            <a:pPr marL="564071" lvl="1" indent="-271463">
              <a:spcBef>
                <a:spcPts val="600"/>
              </a:spcBef>
              <a:buFont typeface="Arial" panose="020B0604020202020204" pitchFamily="34" charset="0"/>
              <a:buChar char="•"/>
            </a:pPr>
            <a:r>
              <a:rPr lang="en-GB" sz="2000" dirty="0">
                <a:solidFill>
                  <a:schemeClr val="tx1"/>
                </a:solidFill>
              </a:rPr>
              <a:t>The need to </a:t>
            </a:r>
            <a:r>
              <a:rPr lang="en-GB" sz="2000" i="1" dirty="0">
                <a:solidFill>
                  <a:schemeClr val="tx1"/>
                </a:solidFill>
              </a:rPr>
              <a:t>‘measure what you value, don’t just value what you measure’ </a:t>
            </a:r>
            <a:r>
              <a:rPr lang="en-GB" sz="2000" dirty="0">
                <a:solidFill>
                  <a:schemeClr val="tx1"/>
                </a:solidFill>
              </a:rPr>
              <a:t>(Audit Commission, 2000).</a:t>
            </a:r>
          </a:p>
        </p:txBody>
      </p:sp>
    </p:spTree>
    <p:extLst>
      <p:ext uri="{BB962C8B-B14F-4D97-AF65-F5344CB8AC3E}">
        <p14:creationId xmlns:p14="http://schemas.microsoft.com/office/powerpoint/2010/main" val="526316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8C25E0-D667-DA01-FFFD-B48286F5DA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C2477B-7102-E080-E396-23AAEDBBCBA4}"/>
              </a:ext>
            </a:extLst>
          </p:cNvPr>
          <p:cNvSpPr>
            <a:spLocks noGrp="1"/>
          </p:cNvSpPr>
          <p:nvPr>
            <p:ph type="title"/>
          </p:nvPr>
        </p:nvSpPr>
        <p:spPr/>
        <p:txBody>
          <a:bodyPr/>
          <a:lstStyle/>
          <a:p>
            <a:r>
              <a:rPr lang="en-GB" dirty="0"/>
              <a:t>Challenges of measuring impact (2):</a:t>
            </a:r>
          </a:p>
        </p:txBody>
      </p:sp>
      <p:sp>
        <p:nvSpPr>
          <p:cNvPr id="3" name="Content Placeholder 2">
            <a:extLst>
              <a:ext uri="{FF2B5EF4-FFF2-40B4-BE49-F238E27FC236}">
                <a16:creationId xmlns:a16="http://schemas.microsoft.com/office/drawing/2014/main" id="{22B29B8D-A479-6F25-6760-802868552B85}"/>
              </a:ext>
            </a:extLst>
          </p:cNvPr>
          <p:cNvSpPr>
            <a:spLocks noGrp="1"/>
          </p:cNvSpPr>
          <p:nvPr>
            <p:ph idx="1"/>
          </p:nvPr>
        </p:nvSpPr>
        <p:spPr/>
        <p:txBody>
          <a:bodyPr>
            <a:normAutofit/>
          </a:bodyPr>
          <a:lstStyle/>
          <a:p>
            <a:pPr marL="271463" indent="-271463">
              <a:buFont typeface="Arial" panose="020B0604020202020204" pitchFamily="34" charset="0"/>
              <a:buChar char="•"/>
            </a:pPr>
            <a:r>
              <a:rPr lang="en-GB" sz="2400" b="1" u="sng" dirty="0">
                <a:solidFill>
                  <a:schemeClr val="tx1"/>
                </a:solidFill>
              </a:rPr>
              <a:t>But:</a:t>
            </a:r>
          </a:p>
          <a:p>
            <a:pPr marL="564071" lvl="1" indent="-271463">
              <a:buFont typeface="Arial" panose="020B0604020202020204" pitchFamily="34" charset="0"/>
              <a:buChar char="•"/>
            </a:pPr>
            <a:r>
              <a:rPr lang="en-GB" sz="2400" dirty="0">
                <a:solidFill>
                  <a:schemeClr val="tx1"/>
                </a:solidFill>
              </a:rPr>
              <a:t>Can everything that is significant </a:t>
            </a:r>
            <a:r>
              <a:rPr lang="en-GB" sz="2400" i="1" dirty="0">
                <a:solidFill>
                  <a:schemeClr val="tx1"/>
                </a:solidFill>
              </a:rPr>
              <a:t>be</a:t>
            </a:r>
            <a:r>
              <a:rPr lang="en-GB" sz="2400" dirty="0">
                <a:solidFill>
                  <a:schemeClr val="tx1"/>
                </a:solidFill>
              </a:rPr>
              <a:t> fully/adequately measured? </a:t>
            </a:r>
          </a:p>
          <a:p>
            <a:pPr marL="746951" lvl="2" indent="-271463">
              <a:buFont typeface="Arial" panose="020B0604020202020204" pitchFamily="34" charset="0"/>
              <a:buChar char="•"/>
            </a:pPr>
            <a:r>
              <a:rPr lang="en-GB" sz="2000" dirty="0">
                <a:solidFill>
                  <a:schemeClr val="tx1"/>
                </a:solidFill>
              </a:rPr>
              <a:t>This limitation particularly affects diaconal identity’s concerns, such as love and care for others. </a:t>
            </a:r>
          </a:p>
          <a:p>
            <a:pPr marL="746951" lvl="2" indent="-271463">
              <a:buFont typeface="Arial" panose="020B0604020202020204" pitchFamily="34" charset="0"/>
              <a:buChar char="•"/>
            </a:pPr>
            <a:r>
              <a:rPr lang="en-GB" sz="2000" dirty="0">
                <a:solidFill>
                  <a:schemeClr val="tx1"/>
                </a:solidFill>
              </a:rPr>
              <a:t>Hence the critique: </a:t>
            </a:r>
            <a:r>
              <a:rPr lang="en-GB" sz="2000" b="1" dirty="0">
                <a:solidFill>
                  <a:schemeClr val="tx1"/>
                </a:solidFill>
              </a:rPr>
              <a:t>“The things that are </a:t>
            </a:r>
            <a:r>
              <a:rPr lang="en-GB" altLang="en-US" sz="2000" b="1" dirty="0">
                <a:solidFill>
                  <a:schemeClr val="tx1"/>
                </a:solidFill>
              </a:rPr>
              <a:t>most important can’t be measured, so what is less important gets managed”.</a:t>
            </a:r>
            <a:endParaRPr lang="en-GB" sz="2000" b="1" dirty="0">
              <a:solidFill>
                <a:schemeClr val="tx1"/>
              </a:solidFill>
            </a:endParaRPr>
          </a:p>
          <a:p>
            <a:pPr marL="292608" lvl="1" indent="0">
              <a:buNone/>
            </a:pPr>
            <a:endParaRPr lang="en-GB" sz="2400" dirty="0">
              <a:solidFill>
                <a:schemeClr val="tx1"/>
              </a:solidFill>
            </a:endParaRPr>
          </a:p>
          <a:p>
            <a:pPr marL="564071" lvl="1" indent="-271463">
              <a:buFont typeface="Arial" panose="020B0604020202020204" pitchFamily="34" charset="0"/>
              <a:buChar char="•"/>
            </a:pPr>
            <a:r>
              <a:rPr lang="en-GB" sz="2400" dirty="0">
                <a:solidFill>
                  <a:schemeClr val="tx1"/>
                </a:solidFill>
              </a:rPr>
              <a:t>There are perils in counting:</a:t>
            </a:r>
          </a:p>
          <a:p>
            <a:pPr marL="746951" lvl="2" indent="-271463">
              <a:buFont typeface="Arial" panose="020B0604020202020204" pitchFamily="34" charset="0"/>
              <a:buChar char="•"/>
            </a:pPr>
            <a:r>
              <a:rPr lang="en-GB" sz="2000" dirty="0">
                <a:solidFill>
                  <a:schemeClr val="tx1"/>
                </a:solidFill>
              </a:rPr>
              <a:t>E.g. when people change behaviour because of the way things are being measured, not always in helpful ways;</a:t>
            </a:r>
          </a:p>
          <a:p>
            <a:pPr marL="746951" lvl="2" indent="-271463">
              <a:buFont typeface="Arial" panose="020B0604020202020204" pitchFamily="34" charset="0"/>
              <a:buChar char="•"/>
            </a:pPr>
            <a:r>
              <a:rPr lang="en-GB" sz="2000" dirty="0">
                <a:solidFill>
                  <a:schemeClr val="tx1"/>
                </a:solidFill>
              </a:rPr>
              <a:t>E.g. paradoxes of the ‘tyranny of numbers’ when seeking to measure success (e.g. Boyle).</a:t>
            </a:r>
          </a:p>
        </p:txBody>
      </p:sp>
    </p:spTree>
    <p:extLst>
      <p:ext uri="{BB962C8B-B14F-4D97-AF65-F5344CB8AC3E}">
        <p14:creationId xmlns:p14="http://schemas.microsoft.com/office/powerpoint/2010/main" val="2946985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EEB3D7-1E35-6959-55BB-7E1497CEC9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008F70-6B01-F52E-9260-717C175119F1}"/>
              </a:ext>
            </a:extLst>
          </p:cNvPr>
          <p:cNvSpPr>
            <a:spLocks noGrp="1"/>
          </p:cNvSpPr>
          <p:nvPr>
            <p:ph type="title"/>
          </p:nvPr>
        </p:nvSpPr>
        <p:spPr/>
        <p:txBody>
          <a:bodyPr/>
          <a:lstStyle/>
          <a:p>
            <a:r>
              <a:rPr lang="en-GB" dirty="0"/>
              <a:t>Challenges of measuring impact (3):</a:t>
            </a:r>
          </a:p>
        </p:txBody>
      </p:sp>
      <p:sp>
        <p:nvSpPr>
          <p:cNvPr id="3" name="Content Placeholder 2">
            <a:extLst>
              <a:ext uri="{FF2B5EF4-FFF2-40B4-BE49-F238E27FC236}">
                <a16:creationId xmlns:a16="http://schemas.microsoft.com/office/drawing/2014/main" id="{EFC73B5F-8CD5-DE43-626D-CC07552838FD}"/>
              </a:ext>
            </a:extLst>
          </p:cNvPr>
          <p:cNvSpPr>
            <a:spLocks noGrp="1"/>
          </p:cNvSpPr>
          <p:nvPr>
            <p:ph idx="1"/>
          </p:nvPr>
        </p:nvSpPr>
        <p:spPr/>
        <p:txBody>
          <a:bodyPr>
            <a:normAutofit/>
          </a:bodyPr>
          <a:lstStyle/>
          <a:p>
            <a:pPr marL="271463" indent="-271463">
              <a:buFont typeface="Arial" panose="020B0604020202020204" pitchFamily="34" charset="0"/>
              <a:buChar char="•"/>
            </a:pPr>
            <a:r>
              <a:rPr lang="en-GB" sz="2400" dirty="0">
                <a:solidFill>
                  <a:schemeClr val="tx1"/>
                </a:solidFill>
              </a:rPr>
              <a:t>Some combined measures of economy, efficiency, efficacy, etc. might seek to:</a:t>
            </a:r>
          </a:p>
          <a:p>
            <a:pPr marL="564071" lvl="1" indent="-271463">
              <a:buFont typeface="Arial" panose="020B0604020202020204" pitchFamily="34" charset="0"/>
              <a:buChar char="•"/>
            </a:pPr>
            <a:r>
              <a:rPr lang="en-GB" sz="2200" dirty="0">
                <a:solidFill>
                  <a:schemeClr val="tx1"/>
                </a:solidFill>
              </a:rPr>
              <a:t>support ‘value for money’ (biggest impact for least resource); </a:t>
            </a:r>
            <a:r>
              <a:rPr lang="en-GB" sz="2200" i="1" dirty="0">
                <a:solidFill>
                  <a:schemeClr val="tx1"/>
                </a:solidFill>
              </a:rPr>
              <a:t>and</a:t>
            </a:r>
            <a:r>
              <a:rPr lang="en-GB" sz="2200" dirty="0">
                <a:solidFill>
                  <a:schemeClr val="tx1"/>
                </a:solidFill>
              </a:rPr>
              <a:t> </a:t>
            </a:r>
          </a:p>
          <a:p>
            <a:pPr marL="564071" lvl="1" indent="-271463">
              <a:buFont typeface="Arial" panose="020B0604020202020204" pitchFamily="34" charset="0"/>
              <a:buChar char="•"/>
            </a:pPr>
            <a:r>
              <a:rPr lang="en-GB" sz="2200" b="1" dirty="0">
                <a:solidFill>
                  <a:schemeClr val="tx1"/>
                </a:solidFill>
              </a:rPr>
              <a:t>help prioritise </a:t>
            </a:r>
            <a:r>
              <a:rPr lang="en-GB" sz="2200" dirty="0">
                <a:solidFill>
                  <a:schemeClr val="tx1"/>
                </a:solidFill>
              </a:rPr>
              <a:t>when limited resources mean we can’t do ideal work with everyone.  </a:t>
            </a:r>
          </a:p>
          <a:p>
            <a:pPr marL="271463" indent="-271463">
              <a:buFont typeface="Arial" panose="020B0604020202020204" pitchFamily="34" charset="0"/>
              <a:buChar char="•"/>
            </a:pPr>
            <a:r>
              <a:rPr lang="en-GB" sz="2400" dirty="0">
                <a:solidFill>
                  <a:schemeClr val="tx1"/>
                </a:solidFill>
              </a:rPr>
              <a:t>However, focusing on the ‘economics of scarcity’ might also </a:t>
            </a:r>
            <a:r>
              <a:rPr lang="en-GB" sz="2400" b="1" dirty="0">
                <a:solidFill>
                  <a:schemeClr val="tx1"/>
                </a:solidFill>
              </a:rPr>
              <a:t>cause systemic problems </a:t>
            </a:r>
            <a:r>
              <a:rPr lang="en-GB" sz="2400" dirty="0">
                <a:solidFill>
                  <a:schemeClr val="tx1"/>
                </a:solidFill>
              </a:rPr>
              <a:t>in diaconal work (e.g. </a:t>
            </a:r>
            <a:r>
              <a:rPr lang="en-GB" sz="2400" dirty="0" err="1">
                <a:solidFill>
                  <a:schemeClr val="tx1"/>
                </a:solidFill>
              </a:rPr>
              <a:t>Morisy</a:t>
            </a:r>
            <a:r>
              <a:rPr lang="en-GB" sz="2400" dirty="0">
                <a:solidFill>
                  <a:schemeClr val="tx1"/>
                </a:solidFill>
              </a:rPr>
              <a:t>).  For example: </a:t>
            </a:r>
          </a:p>
          <a:p>
            <a:pPr marL="746951" lvl="2" indent="-271463">
              <a:buFont typeface="Arial" panose="020B0604020202020204" pitchFamily="34" charset="0"/>
              <a:buChar char="•"/>
            </a:pPr>
            <a:r>
              <a:rPr lang="en-GB" sz="1800" b="1" dirty="0">
                <a:solidFill>
                  <a:schemeClr val="tx1"/>
                </a:solidFill>
              </a:rPr>
              <a:t>Creating systemic ‘doom loops’ </a:t>
            </a:r>
            <a:r>
              <a:rPr lang="en-GB" sz="1800" dirty="0">
                <a:solidFill>
                  <a:schemeClr val="tx1"/>
                </a:solidFill>
              </a:rPr>
              <a:t>through ever-greater prioritisation.</a:t>
            </a:r>
          </a:p>
          <a:p>
            <a:pPr marL="746951" lvl="2" indent="-271463">
              <a:buFont typeface="Arial" panose="020B0604020202020204" pitchFamily="34" charset="0"/>
              <a:buChar char="•"/>
            </a:pPr>
            <a:r>
              <a:rPr lang="en-GB" sz="1800" b="1" dirty="0">
                <a:solidFill>
                  <a:schemeClr val="tx1"/>
                </a:solidFill>
              </a:rPr>
              <a:t>Difficulties in measuring preventative work/political engagement </a:t>
            </a:r>
            <a:r>
              <a:rPr lang="en-GB" sz="1800" dirty="0">
                <a:solidFill>
                  <a:schemeClr val="tx1"/>
                </a:solidFill>
              </a:rPr>
              <a:t>that might lead fewer people to be in crisis in the first place? (e.g. food banks, debt).</a:t>
            </a:r>
          </a:p>
          <a:p>
            <a:pPr marL="746951" lvl="2" indent="-271463">
              <a:buFont typeface="Arial" panose="020B0604020202020204" pitchFamily="34" charset="0"/>
              <a:buChar char="•"/>
            </a:pPr>
            <a:r>
              <a:rPr lang="en-GB" sz="1800" dirty="0">
                <a:solidFill>
                  <a:schemeClr val="tx1"/>
                </a:solidFill>
              </a:rPr>
              <a:t>Might alternative forms of ‘Kingdom economics’ result in more positive ripple effects arising from ways of behaving differently, including more holistically, universally and more generously?  But these can be harder to quantify.</a:t>
            </a:r>
          </a:p>
        </p:txBody>
      </p:sp>
    </p:spTree>
    <p:extLst>
      <p:ext uri="{BB962C8B-B14F-4D97-AF65-F5344CB8AC3E}">
        <p14:creationId xmlns:p14="http://schemas.microsoft.com/office/powerpoint/2010/main" val="3267455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C7AE2-FD94-3FC1-AF5D-C2A4C5F58D51}"/>
              </a:ext>
            </a:extLst>
          </p:cNvPr>
          <p:cNvSpPr>
            <a:spLocks noGrp="1"/>
          </p:cNvSpPr>
          <p:nvPr>
            <p:ph type="title"/>
          </p:nvPr>
        </p:nvSpPr>
        <p:spPr/>
        <p:txBody>
          <a:bodyPr>
            <a:noAutofit/>
          </a:bodyPr>
          <a:lstStyle/>
          <a:p>
            <a:r>
              <a:rPr lang="en-GB" sz="2800" dirty="0"/>
              <a:t>Measuring some aspects of diaconal identity might point to wider controversies…. (or serve to obscure them/keep them hidden)</a:t>
            </a:r>
          </a:p>
        </p:txBody>
      </p:sp>
      <p:sp>
        <p:nvSpPr>
          <p:cNvPr id="3" name="Content Placeholder 2">
            <a:extLst>
              <a:ext uri="{FF2B5EF4-FFF2-40B4-BE49-F238E27FC236}">
                <a16:creationId xmlns:a16="http://schemas.microsoft.com/office/drawing/2014/main" id="{772404B3-653F-B0E5-C152-B97BF635A5ED}"/>
              </a:ext>
            </a:extLst>
          </p:cNvPr>
          <p:cNvSpPr>
            <a:spLocks noGrp="1"/>
          </p:cNvSpPr>
          <p:nvPr>
            <p:ph idx="1"/>
          </p:nvPr>
        </p:nvSpPr>
        <p:spPr/>
        <p:txBody>
          <a:bodyPr>
            <a:normAutofit fontScale="92500" lnSpcReduction="10000"/>
          </a:bodyPr>
          <a:lstStyle/>
          <a:p>
            <a:pPr marL="271463" indent="-271463">
              <a:lnSpc>
                <a:spcPct val="110000"/>
              </a:lnSpc>
              <a:buFont typeface="Arial" panose="020B0604020202020204" pitchFamily="34" charset="0"/>
              <a:buChar char="•"/>
            </a:pPr>
            <a:r>
              <a:rPr lang="en-GB" dirty="0">
                <a:solidFill>
                  <a:schemeClr val="tx1"/>
                </a:solidFill>
              </a:rPr>
              <a:t>E.g. Does Christian identity shape diaconal organisations’ impact today?  </a:t>
            </a:r>
          </a:p>
          <a:p>
            <a:pPr marL="564071" lvl="1" indent="-271463">
              <a:lnSpc>
                <a:spcPct val="110000"/>
              </a:lnSpc>
              <a:buFont typeface="Arial" panose="020B0604020202020204" pitchFamily="34" charset="0"/>
              <a:buChar char="•"/>
            </a:pPr>
            <a:r>
              <a:rPr lang="en-GB" dirty="0">
                <a:solidFill>
                  <a:schemeClr val="tx1"/>
                </a:solidFill>
              </a:rPr>
              <a:t>If so, how? Why does this matter to those concerned, and/or to others?  Or is it just a historical vestige for (some) individuals and/or organisations?  </a:t>
            </a:r>
          </a:p>
          <a:p>
            <a:pPr marL="564071" lvl="1" indent="-271463">
              <a:lnSpc>
                <a:spcPct val="110000"/>
              </a:lnSpc>
              <a:buFont typeface="Arial" panose="020B0604020202020204" pitchFamily="34" charset="0"/>
              <a:buChar char="•"/>
            </a:pPr>
            <a:r>
              <a:rPr lang="en-GB" dirty="0">
                <a:solidFill>
                  <a:schemeClr val="tx1"/>
                </a:solidFill>
              </a:rPr>
              <a:t>How do those we support see our Christian identity impacting on our work?  </a:t>
            </a:r>
          </a:p>
          <a:p>
            <a:pPr marL="564071" lvl="1" indent="-271463">
              <a:lnSpc>
                <a:spcPct val="110000"/>
              </a:lnSpc>
              <a:buFont typeface="Arial" panose="020B0604020202020204" pitchFamily="34" charset="0"/>
              <a:buChar char="•"/>
            </a:pPr>
            <a:r>
              <a:rPr lang="en-GB" dirty="0">
                <a:solidFill>
                  <a:schemeClr val="tx1"/>
                </a:solidFill>
              </a:rPr>
              <a:t>Handling </a:t>
            </a:r>
            <a:r>
              <a:rPr lang="en-GB" b="1" dirty="0">
                <a:solidFill>
                  <a:schemeClr val="tx1"/>
                </a:solidFill>
              </a:rPr>
              <a:t>power dynamics </a:t>
            </a:r>
            <a:r>
              <a:rPr lang="en-GB" dirty="0">
                <a:solidFill>
                  <a:schemeClr val="tx1"/>
                </a:solidFill>
              </a:rPr>
              <a:t>within the ‘helping relationship’ ethically in relation to Christian identities, including to enable holistic responses whilst avoiding taking advantage of those who are vulnerable. </a:t>
            </a:r>
          </a:p>
          <a:p>
            <a:pPr marL="271463" indent="-271463">
              <a:lnSpc>
                <a:spcPct val="110000"/>
              </a:lnSpc>
              <a:buFont typeface="Arial" panose="020B0604020202020204" pitchFamily="34" charset="0"/>
              <a:buChar char="•"/>
            </a:pPr>
            <a:r>
              <a:rPr lang="en-GB" dirty="0"/>
              <a:t>E.g. </a:t>
            </a:r>
            <a:r>
              <a:rPr lang="en-GB" dirty="0">
                <a:solidFill>
                  <a:schemeClr val="tx1"/>
                </a:solidFill>
              </a:rPr>
              <a:t>underlying ethical, political and theological debates (affected by our wider context) over whether diaconal identity </a:t>
            </a:r>
            <a:r>
              <a:rPr lang="en-GB" b="1" i="1" u="sng" dirty="0">
                <a:solidFill>
                  <a:schemeClr val="tx1"/>
                </a:solidFill>
              </a:rPr>
              <a:t>should</a:t>
            </a:r>
            <a:r>
              <a:rPr lang="en-GB" dirty="0">
                <a:solidFill>
                  <a:schemeClr val="tx1"/>
                </a:solidFill>
              </a:rPr>
              <a:t> impact practice, and if so, how?</a:t>
            </a:r>
          </a:p>
          <a:p>
            <a:pPr marL="271463" indent="-271463">
              <a:lnSpc>
                <a:spcPct val="110000"/>
              </a:lnSpc>
              <a:buFont typeface="Arial" panose="020B0604020202020204" pitchFamily="34" charset="0"/>
              <a:buChar char="•"/>
            </a:pPr>
            <a:r>
              <a:rPr lang="en-GB" dirty="0">
                <a:solidFill>
                  <a:schemeClr val="tx1"/>
                </a:solidFill>
              </a:rPr>
              <a:t>E.g. Different indicators may be selectively chosen for different audiences; glossing over different interests.</a:t>
            </a:r>
          </a:p>
          <a:p>
            <a:pPr marL="564071" lvl="1" indent="-271463">
              <a:lnSpc>
                <a:spcPct val="110000"/>
              </a:lnSpc>
              <a:buFont typeface="Arial" panose="020B0604020202020204" pitchFamily="34" charset="0"/>
              <a:buChar char="•"/>
            </a:pPr>
            <a:r>
              <a:rPr lang="en-GB" dirty="0">
                <a:solidFill>
                  <a:schemeClr val="tx1"/>
                </a:solidFill>
              </a:rPr>
              <a:t>However, this may ultimately harm practice and organisational sustainability if any fundamental tensions between them are not resolved, and prevent wider learning.</a:t>
            </a:r>
            <a:endParaRPr lang="en-GB" dirty="0"/>
          </a:p>
        </p:txBody>
      </p:sp>
    </p:spTree>
    <p:extLst>
      <p:ext uri="{BB962C8B-B14F-4D97-AF65-F5344CB8AC3E}">
        <p14:creationId xmlns:p14="http://schemas.microsoft.com/office/powerpoint/2010/main" val="456767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FABDC4FDD96334895BBEDA1FF0D3846" ma:contentTypeVersion="22" ma:contentTypeDescription="Create a new document." ma:contentTypeScope="" ma:versionID="2f53abfeda8f2ad0cc61c0986dcca5d9">
  <xsd:schema xmlns:xsd="http://www.w3.org/2001/XMLSchema" xmlns:xs="http://www.w3.org/2001/XMLSchema" xmlns:p="http://schemas.microsoft.com/office/2006/metadata/properties" xmlns:ns2="54c7e114-63e9-4845-99f0-558d34a78a4c" xmlns:ns3="e43d5684-c98a-47e4-8ac6-037ce54e6ffc" targetNamespace="http://schemas.microsoft.com/office/2006/metadata/properties" ma:root="true" ma:fieldsID="74c4dc11cb5402d90fffb796ab3ba549" ns2:_="" ns3:_="">
    <xsd:import namespace="54c7e114-63e9-4845-99f0-558d34a78a4c"/>
    <xsd:import namespace="e43d5684-c98a-47e4-8ac6-037ce54e6ffc"/>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element ref="ns3:Yearlyprogram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c7e114-63e9-4845-99f0-558d34a78a4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element name="TaxCatchAll" ma:index="25" nillable="true" ma:displayName="Taxonomy Catch All Column" ma:hidden="true" ma:list="{ad3c8917-141b-4337-afc0-e55bf99fa840}" ma:internalName="TaxCatchAll" ma:showField="CatchAllData" ma:web="54c7e114-63e9-4845-99f0-558d34a78a4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43d5684-c98a-47e4-8ac6-037ce54e6ff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Location" ma:index="16" nillable="true" ma:displayName="MediaServiceLocation" ma:descrip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87b8b9d2-9d3a-4a2b-b446-7cdc230c215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element name="Yearlyprogramme" ma:index="28" nillable="true" ma:displayName="Annual programme" ma:format="Dropdown" ma:internalName="Yearlyprogramm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43d5684-c98a-47e4-8ac6-037ce54e6ffc">
      <Terms xmlns="http://schemas.microsoft.com/office/infopath/2007/PartnerControls"/>
    </lcf76f155ced4ddcb4097134ff3c332f>
    <Yearlyprogramme xmlns="e43d5684-c98a-47e4-8ac6-037ce54e6ffc" xsi:nil="true"/>
    <TaxCatchAll xmlns="54c7e114-63e9-4845-99f0-558d34a78a4c" xsi:nil="true"/>
  </documentManagement>
</p:properties>
</file>

<file path=customXml/itemProps1.xml><?xml version="1.0" encoding="utf-8"?>
<ds:datastoreItem xmlns:ds="http://schemas.openxmlformats.org/officeDocument/2006/customXml" ds:itemID="{9E74BE3A-FDEE-4F10-A2E3-3C2BDAEBCB73}"/>
</file>

<file path=customXml/itemProps2.xml><?xml version="1.0" encoding="utf-8"?>
<ds:datastoreItem xmlns:ds="http://schemas.openxmlformats.org/officeDocument/2006/customXml" ds:itemID="{953F3662-2A5F-455A-9E1D-1CBC30C898FB}"/>
</file>

<file path=customXml/itemProps3.xml><?xml version="1.0" encoding="utf-8"?>
<ds:datastoreItem xmlns:ds="http://schemas.openxmlformats.org/officeDocument/2006/customXml" ds:itemID="{43C9B2B8-B6AB-48E7-918D-584253EC28A7}"/>
</file>

<file path=docProps/app.xml><?xml version="1.0" encoding="utf-8"?>
<Properties xmlns="http://schemas.openxmlformats.org/officeDocument/2006/extended-properties" xmlns:vt="http://schemas.openxmlformats.org/officeDocument/2006/docPropsVTypes">
  <Template>Retrospect</Template>
  <TotalTime>1199</TotalTime>
  <Words>1886</Words>
  <Application>Microsoft Office PowerPoint</Application>
  <PresentationFormat>Widescreen</PresentationFormat>
  <Paragraphs>133</Paragraphs>
  <Slides>17</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Aptos</vt:lpstr>
      <vt:lpstr>Arial</vt:lpstr>
      <vt:lpstr>Calibri</vt:lpstr>
      <vt:lpstr>Calibri Light</vt:lpstr>
      <vt:lpstr>Frutiger-Roman</vt:lpstr>
      <vt:lpstr>Wingdings</vt:lpstr>
      <vt:lpstr>Retrospect</vt:lpstr>
      <vt:lpstr>PowerPoint Presentation</vt:lpstr>
      <vt:lpstr>Overall workshop structure</vt:lpstr>
      <vt:lpstr>Introducing this presentation…..</vt:lpstr>
      <vt:lpstr>Different (overlapping) dimensions of diaconal identity might include (1):</vt:lpstr>
      <vt:lpstr>Different (overlapping) dimensions of diaconal identity might include (2):</vt:lpstr>
      <vt:lpstr>Challenges of measuring impact include:</vt:lpstr>
      <vt:lpstr>Challenges of measuring impact (2):</vt:lpstr>
      <vt:lpstr>Challenges of measuring impact (3):</vt:lpstr>
      <vt:lpstr>Measuring some aspects of diaconal identity might point to wider controversies…. (or serve to obscure them/keep them hidden)</vt:lpstr>
      <vt:lpstr>Drawing these debates together (1) - </vt:lpstr>
      <vt:lpstr>Drawing these debates together (2) - </vt:lpstr>
      <vt:lpstr>Ways of reflecting further on the relationship between diaconal identity and impact include (1):</vt:lpstr>
      <vt:lpstr>Ways of reflecting further on the relationship between diaconal identity and impact include (2):</vt:lpstr>
      <vt:lpstr>Selected sources for further exploring these issues include (for example):</vt:lpstr>
      <vt:lpstr>Questions (round 1)</vt:lpstr>
      <vt:lpstr>Questions (round 2)</vt:lpstr>
      <vt:lpstr>Final activity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ORTON, ANDREW J.</dc:creator>
  <cp:lastModifiedBy>Donal  Brady</cp:lastModifiedBy>
  <cp:revision>16</cp:revision>
  <cp:lastPrinted>2025-03-31T23:12:14Z</cp:lastPrinted>
  <dcterms:created xsi:type="dcterms:W3CDTF">2024-04-29T07:14:14Z</dcterms:created>
  <dcterms:modified xsi:type="dcterms:W3CDTF">2025-04-03T08:04:19Z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0x0101002FABDC4FDD96334895BBEDA1FF0D3846</vt:lpwstr>
  </property>
</Properties>
</file>