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9" r:id="rId2"/>
    <p:sldId id="261" r:id="rId3"/>
    <p:sldId id="262" r:id="rId4"/>
    <p:sldId id="263" r:id="rId5"/>
    <p:sldId id="276" r:id="rId6"/>
    <p:sldId id="264" r:id="rId7"/>
    <p:sldId id="267" r:id="rId8"/>
    <p:sldId id="270" r:id="rId9"/>
    <p:sldId id="271" r:id="rId10"/>
    <p:sldId id="272" r:id="rId11"/>
    <p:sldId id="273" r:id="rId12"/>
    <p:sldId id="274" r:id="rId13"/>
    <p:sldId id="277" r:id="rId14"/>
    <p:sldId id="275" r:id="rId15"/>
    <p:sldId id="278" r:id="rId16"/>
    <p:sldId id="279" r:id="rId17"/>
    <p:sldId id="280" r:id="rId18"/>
    <p:sldId id="281" r:id="rId19"/>
    <p:sldId id="258" r:id="rId20"/>
    <p:sldId id="28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3YP3xexYcFoahXa2ehi0H5V4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73621" autoAdjust="0"/>
  </p:normalViewPr>
  <p:slideViewPr>
    <p:cSldViewPr snapToGrid="0">
      <p:cViewPr varScale="1">
        <p:scale>
          <a:sx n="83" d="100"/>
          <a:sy n="83" d="100"/>
        </p:scale>
        <p:origin x="643" y="77"/>
      </p:cViewPr>
      <p:guideLst>
        <p:guide orient="horz" pos="2092"/>
        <p:guide pos="3840"/>
      </p:guideLst>
    </p:cSldViewPr>
  </p:slideViewPr>
  <p:outlineViewPr>
    <p:cViewPr>
      <p:scale>
        <a:sx n="33" d="100"/>
        <a:sy n="33" d="100"/>
      </p:scale>
      <p:origin x="0" y="-277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32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82590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9">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EU-Social-Economy-Gateway@ec.europa.eu" TargetMode="External"/><Relationship Id="rId2" Type="http://schemas.openxmlformats.org/officeDocument/2006/relationships/hyperlink" Target="https://social-economy-gateway.ec.europa.eu/topics-focus/measuring-social-impact-new-era-social-economy_en" TargetMode="External"/><Relationship Id="rId1" Type="http://schemas.openxmlformats.org/officeDocument/2006/relationships/slideLayout" Target="../slideLayouts/slideLayout3.xml"/><Relationship Id="rId4" Type="http://schemas.openxmlformats.org/officeDocument/2006/relationships/hyperlink" Target="https://www.linkedin.com/company/eu-for-social-economy-and-social-enterpris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4B074-73B9-E9A4-69D4-F671A29C4F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a:t>
            </a:fld>
            <a:endParaRPr lang="en-GB"/>
          </a:p>
        </p:txBody>
      </p:sp>
      <p:sp>
        <p:nvSpPr>
          <p:cNvPr id="3" name="Title 2">
            <a:extLst>
              <a:ext uri="{FF2B5EF4-FFF2-40B4-BE49-F238E27FC236}">
                <a16:creationId xmlns:a16="http://schemas.microsoft.com/office/drawing/2014/main" id="{84ABBCA1-CD58-EF85-F455-382BC6070D1F}"/>
              </a:ext>
            </a:extLst>
          </p:cNvPr>
          <p:cNvSpPr>
            <a:spLocks noGrp="1"/>
          </p:cNvSpPr>
          <p:nvPr>
            <p:ph type="ctrTitle"/>
          </p:nvPr>
        </p:nvSpPr>
        <p:spPr/>
        <p:txBody>
          <a:bodyPr>
            <a:noAutofit/>
          </a:bodyPr>
          <a:lstStyle/>
          <a:p>
            <a:r>
              <a:rPr lang="en-US" sz="3600" b="1" dirty="0">
                <a:effectLst/>
              </a:rPr>
              <a:t>Measuring social impact: a new era for the social economy</a:t>
            </a:r>
            <a:br>
              <a:rPr lang="en-US" sz="3600" b="1" dirty="0">
                <a:effectLst/>
              </a:rPr>
            </a:br>
            <a:br>
              <a:rPr lang="en-US" sz="3600" b="0" i="0" dirty="0">
                <a:solidFill>
                  <a:srgbClr val="000000"/>
                </a:solidFill>
                <a:effectLst/>
                <a:latin typeface="arial" panose="020B0604020202020204" pitchFamily="34" charset="0"/>
              </a:rPr>
            </a:br>
            <a:endParaRPr lang="en-IE" sz="3600" dirty="0"/>
          </a:p>
        </p:txBody>
      </p:sp>
      <p:sp>
        <p:nvSpPr>
          <p:cNvPr id="4" name="Subtitle 3">
            <a:extLst>
              <a:ext uri="{FF2B5EF4-FFF2-40B4-BE49-F238E27FC236}">
                <a16:creationId xmlns:a16="http://schemas.microsoft.com/office/drawing/2014/main" id="{1EEF7ACC-AE29-B8DA-35E4-097BE2561D38}"/>
              </a:ext>
            </a:extLst>
          </p:cNvPr>
          <p:cNvSpPr>
            <a:spLocks noGrp="1"/>
          </p:cNvSpPr>
          <p:nvPr>
            <p:ph type="subTitle" idx="1"/>
          </p:nvPr>
        </p:nvSpPr>
        <p:spPr/>
        <p:txBody>
          <a:bodyPr/>
          <a:lstStyle/>
          <a:p>
            <a:r>
              <a:rPr lang="en-US" sz="2000" b="0" i="0" dirty="0">
                <a:solidFill>
                  <a:srgbClr val="000000"/>
                </a:solidFill>
                <a:effectLst/>
                <a:latin typeface="arial" panose="020B0604020202020204" pitchFamily="34" charset="0"/>
              </a:rPr>
              <a:t>Karel Vanderpoorten </a:t>
            </a:r>
          </a:p>
          <a:p>
            <a:r>
              <a:rPr lang="en-US" sz="2000" dirty="0">
                <a:solidFill>
                  <a:srgbClr val="000000"/>
                </a:solidFill>
                <a:latin typeface="arial" panose="020B0604020202020204" pitchFamily="34" charset="0"/>
              </a:rPr>
              <a:t>European Commission</a:t>
            </a:r>
            <a:br>
              <a:rPr lang="en-US" b="0" i="0" dirty="0">
                <a:solidFill>
                  <a:srgbClr val="000000"/>
                </a:solidFill>
                <a:effectLst/>
                <a:latin typeface="arial" panose="020B0604020202020204" pitchFamily="34" charset="0"/>
              </a:rPr>
            </a:br>
            <a:endParaRPr lang="en-IE" dirty="0"/>
          </a:p>
        </p:txBody>
      </p:sp>
      <p:sp>
        <p:nvSpPr>
          <p:cNvPr id="5" name="Text Placeholder 4">
            <a:extLst>
              <a:ext uri="{FF2B5EF4-FFF2-40B4-BE49-F238E27FC236}">
                <a16:creationId xmlns:a16="http://schemas.microsoft.com/office/drawing/2014/main" id="{69185740-CFC6-2912-CD3C-737FD3B5446E}"/>
              </a:ext>
            </a:extLst>
          </p:cNvPr>
          <p:cNvSpPr>
            <a:spLocks noGrp="1"/>
          </p:cNvSpPr>
          <p:nvPr>
            <p:ph type="body" idx="2"/>
          </p:nvPr>
        </p:nvSpPr>
        <p:spPr/>
        <p:txBody>
          <a:bodyPr/>
          <a:lstStyle/>
          <a:p>
            <a:endParaRPr lang="en-IE"/>
          </a:p>
        </p:txBody>
      </p:sp>
    </p:spTree>
    <p:extLst>
      <p:ext uri="{BB962C8B-B14F-4D97-AF65-F5344CB8AC3E}">
        <p14:creationId xmlns:p14="http://schemas.microsoft.com/office/powerpoint/2010/main" val="346366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9EC7-5216-E1AD-5DBD-5CE4E4C653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10</a:t>
            </a:fld>
            <a:endParaRPr lang="en-GB" dirty="0"/>
          </a:p>
        </p:txBody>
      </p:sp>
      <p:sp>
        <p:nvSpPr>
          <p:cNvPr id="3" name="Title 2">
            <a:extLst>
              <a:ext uri="{FF2B5EF4-FFF2-40B4-BE49-F238E27FC236}">
                <a16:creationId xmlns:a16="http://schemas.microsoft.com/office/drawing/2014/main" id="{587E24D6-B4FB-ADFE-ACE6-C55DD5FE13F1}"/>
              </a:ext>
            </a:extLst>
          </p:cNvPr>
          <p:cNvSpPr>
            <a:spLocks noGrp="1"/>
          </p:cNvSpPr>
          <p:nvPr>
            <p:ph type="title"/>
          </p:nvPr>
        </p:nvSpPr>
        <p:spPr/>
        <p:txBody>
          <a:bodyPr/>
          <a:lstStyle/>
          <a:p>
            <a:r>
              <a:rPr lang="fr-BE" sz="3200" dirty="0"/>
              <a:t>Relevant </a:t>
            </a:r>
            <a:r>
              <a:rPr lang="fr-BE" sz="3200" dirty="0" err="1"/>
              <a:t>indicators</a:t>
            </a:r>
            <a:r>
              <a:rPr lang="fr-BE" sz="3200" dirty="0"/>
              <a:t> to </a:t>
            </a:r>
            <a:r>
              <a:rPr lang="fr-BE" sz="3200" dirty="0" err="1"/>
              <a:t>measure</a:t>
            </a:r>
            <a:r>
              <a:rPr lang="fr-BE" sz="3200" dirty="0"/>
              <a:t>: </a:t>
            </a:r>
            <a:r>
              <a:rPr lang="fr-BE" sz="3200" dirty="0" err="1"/>
              <a:t>Well-being</a:t>
            </a:r>
            <a:r>
              <a:rPr lang="fr-BE" sz="3200" dirty="0"/>
              <a:t> / </a:t>
            </a:r>
            <a:r>
              <a:rPr lang="fr-BE" sz="3200" dirty="0" err="1"/>
              <a:t>community</a:t>
            </a:r>
            <a:endParaRPr lang="en-IE" sz="3200" dirty="0"/>
          </a:p>
        </p:txBody>
      </p:sp>
      <p:sp>
        <p:nvSpPr>
          <p:cNvPr id="4" name="Text Placeholder 3">
            <a:extLst>
              <a:ext uri="{FF2B5EF4-FFF2-40B4-BE49-F238E27FC236}">
                <a16:creationId xmlns:a16="http://schemas.microsoft.com/office/drawing/2014/main" id="{005CD5A0-96D3-6CD6-D73F-90800614EAC6}"/>
              </a:ext>
            </a:extLst>
          </p:cNvPr>
          <p:cNvSpPr>
            <a:spLocks noGrp="1"/>
          </p:cNvSpPr>
          <p:nvPr>
            <p:ph type="body" idx="1"/>
          </p:nvPr>
        </p:nvSpPr>
        <p:spPr/>
        <p:txBody>
          <a:bodyPr/>
          <a:lstStyle/>
          <a:p>
            <a:endParaRPr lang="en-IE"/>
          </a:p>
        </p:txBody>
      </p:sp>
      <p:sp>
        <p:nvSpPr>
          <p:cNvPr id="5" name="Text Placeholder 4">
            <a:extLst>
              <a:ext uri="{FF2B5EF4-FFF2-40B4-BE49-F238E27FC236}">
                <a16:creationId xmlns:a16="http://schemas.microsoft.com/office/drawing/2014/main" id="{60584D12-E99B-B904-4E73-F0387686FBE0}"/>
              </a:ext>
            </a:extLst>
          </p:cNvPr>
          <p:cNvSpPr>
            <a:spLocks noGrp="1"/>
          </p:cNvSpPr>
          <p:nvPr>
            <p:ph type="body" idx="2"/>
          </p:nvPr>
        </p:nvSpPr>
        <p:spPr/>
        <p:txBody>
          <a:bodyPr/>
          <a:lstStyle/>
          <a:p>
            <a:endParaRPr lang="en-IE" dirty="0"/>
          </a:p>
        </p:txBody>
      </p:sp>
      <p:pic>
        <p:nvPicPr>
          <p:cNvPr id="8" name="Picture 7">
            <a:extLst>
              <a:ext uri="{FF2B5EF4-FFF2-40B4-BE49-F238E27FC236}">
                <a16:creationId xmlns:a16="http://schemas.microsoft.com/office/drawing/2014/main" id="{3109C8B4-4CCF-4E67-314A-32543C35225D}"/>
              </a:ext>
            </a:extLst>
          </p:cNvPr>
          <p:cNvPicPr>
            <a:picLocks noChangeAspect="1"/>
          </p:cNvPicPr>
          <p:nvPr/>
        </p:nvPicPr>
        <p:blipFill>
          <a:blip r:embed="rId2"/>
          <a:stretch>
            <a:fillRect/>
          </a:stretch>
        </p:blipFill>
        <p:spPr>
          <a:xfrm>
            <a:off x="-129309" y="1537138"/>
            <a:ext cx="12192000" cy="3783724"/>
          </a:xfrm>
          <a:prstGeom prst="rect">
            <a:avLst/>
          </a:prstGeom>
        </p:spPr>
      </p:pic>
    </p:spTree>
    <p:extLst>
      <p:ext uri="{BB962C8B-B14F-4D97-AF65-F5344CB8AC3E}">
        <p14:creationId xmlns:p14="http://schemas.microsoft.com/office/powerpoint/2010/main" val="331801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DFF38-3028-4475-9069-824910D1022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11</a:t>
            </a:fld>
            <a:endParaRPr lang="en-GB"/>
          </a:p>
        </p:txBody>
      </p:sp>
      <p:sp>
        <p:nvSpPr>
          <p:cNvPr id="3" name="Title 2">
            <a:extLst>
              <a:ext uri="{FF2B5EF4-FFF2-40B4-BE49-F238E27FC236}">
                <a16:creationId xmlns:a16="http://schemas.microsoft.com/office/drawing/2014/main" id="{AD8DAE96-9529-D7CC-E0F5-AE28402A3C4E}"/>
              </a:ext>
            </a:extLst>
          </p:cNvPr>
          <p:cNvSpPr>
            <a:spLocks noGrp="1"/>
          </p:cNvSpPr>
          <p:nvPr>
            <p:ph type="title"/>
          </p:nvPr>
        </p:nvSpPr>
        <p:spPr>
          <a:xfrm>
            <a:off x="908398" y="726713"/>
            <a:ext cx="10515600" cy="782357"/>
          </a:xfrm>
        </p:spPr>
        <p:txBody>
          <a:bodyPr/>
          <a:lstStyle/>
          <a:p>
            <a:r>
              <a:rPr lang="fr-BE" dirty="0"/>
              <a:t>Example of a job training programme: intervention </a:t>
            </a:r>
            <a:r>
              <a:rPr lang="fr-BE" dirty="0" err="1"/>
              <a:t>logic</a:t>
            </a:r>
            <a:endParaRPr lang="en-IE" dirty="0"/>
          </a:p>
        </p:txBody>
      </p:sp>
      <p:sp>
        <p:nvSpPr>
          <p:cNvPr id="4" name="Text Placeholder 3">
            <a:extLst>
              <a:ext uri="{FF2B5EF4-FFF2-40B4-BE49-F238E27FC236}">
                <a16:creationId xmlns:a16="http://schemas.microsoft.com/office/drawing/2014/main" id="{8569F580-ADEA-4264-F1C5-4B0A8A1D0937}"/>
              </a:ext>
            </a:extLst>
          </p:cNvPr>
          <p:cNvSpPr>
            <a:spLocks noGrp="1"/>
          </p:cNvSpPr>
          <p:nvPr>
            <p:ph type="body" idx="1"/>
          </p:nvPr>
        </p:nvSpPr>
        <p:spPr/>
        <p:txBody>
          <a:bodyPr/>
          <a:lstStyle/>
          <a:p>
            <a:endParaRPr lang="en-IE" dirty="0"/>
          </a:p>
        </p:txBody>
      </p:sp>
      <p:sp>
        <p:nvSpPr>
          <p:cNvPr id="5" name="Text Placeholder 4">
            <a:extLst>
              <a:ext uri="{FF2B5EF4-FFF2-40B4-BE49-F238E27FC236}">
                <a16:creationId xmlns:a16="http://schemas.microsoft.com/office/drawing/2014/main" id="{B610E794-9CCC-EE57-0D64-35926F780239}"/>
              </a:ext>
            </a:extLst>
          </p:cNvPr>
          <p:cNvSpPr>
            <a:spLocks noGrp="1"/>
          </p:cNvSpPr>
          <p:nvPr>
            <p:ph type="body" idx="2"/>
          </p:nvPr>
        </p:nvSpPr>
        <p:spPr/>
        <p:txBody>
          <a:bodyPr/>
          <a:lstStyle/>
          <a:p>
            <a:endParaRPr lang="en-IE"/>
          </a:p>
        </p:txBody>
      </p:sp>
      <p:pic>
        <p:nvPicPr>
          <p:cNvPr id="7" name="Picture 6">
            <a:extLst>
              <a:ext uri="{FF2B5EF4-FFF2-40B4-BE49-F238E27FC236}">
                <a16:creationId xmlns:a16="http://schemas.microsoft.com/office/drawing/2014/main" id="{35502A10-0F76-FC2B-C306-048ED9FCD878}"/>
              </a:ext>
            </a:extLst>
          </p:cNvPr>
          <p:cNvPicPr>
            <a:picLocks noChangeAspect="1"/>
          </p:cNvPicPr>
          <p:nvPr/>
        </p:nvPicPr>
        <p:blipFill>
          <a:blip r:embed="rId2"/>
          <a:stretch>
            <a:fillRect/>
          </a:stretch>
        </p:blipFill>
        <p:spPr>
          <a:xfrm>
            <a:off x="0" y="1546356"/>
            <a:ext cx="12192000" cy="3765287"/>
          </a:xfrm>
          <a:prstGeom prst="rect">
            <a:avLst/>
          </a:prstGeom>
        </p:spPr>
      </p:pic>
    </p:spTree>
    <p:extLst>
      <p:ext uri="{BB962C8B-B14F-4D97-AF65-F5344CB8AC3E}">
        <p14:creationId xmlns:p14="http://schemas.microsoft.com/office/powerpoint/2010/main" val="358420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E15AAD-F3B7-6F65-9330-21CACD1FECD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12</a:t>
            </a:fld>
            <a:endParaRPr lang="en-GB"/>
          </a:p>
        </p:txBody>
      </p:sp>
      <p:sp>
        <p:nvSpPr>
          <p:cNvPr id="3" name="Title 2">
            <a:extLst>
              <a:ext uri="{FF2B5EF4-FFF2-40B4-BE49-F238E27FC236}">
                <a16:creationId xmlns:a16="http://schemas.microsoft.com/office/drawing/2014/main" id="{A6154C62-27FB-84C8-BCA3-1C80F9BBBBD5}"/>
              </a:ext>
            </a:extLst>
          </p:cNvPr>
          <p:cNvSpPr>
            <a:spLocks noGrp="1"/>
          </p:cNvSpPr>
          <p:nvPr>
            <p:ph type="title"/>
          </p:nvPr>
        </p:nvSpPr>
        <p:spPr/>
        <p:txBody>
          <a:bodyPr/>
          <a:lstStyle/>
          <a:p>
            <a:r>
              <a:rPr lang="fr-BE" dirty="0" err="1"/>
              <a:t>What</a:t>
            </a:r>
            <a:r>
              <a:rPr lang="fr-BE" dirty="0"/>
              <a:t> impacts can </a:t>
            </a:r>
            <a:r>
              <a:rPr lang="fr-BE" dirty="0" err="1"/>
              <a:t>be</a:t>
            </a:r>
            <a:r>
              <a:rPr lang="fr-BE" dirty="0"/>
              <a:t> </a:t>
            </a:r>
            <a:r>
              <a:rPr lang="fr-BE" dirty="0" err="1"/>
              <a:t>measured</a:t>
            </a:r>
            <a:r>
              <a:rPr lang="fr-BE" dirty="0"/>
              <a:t>?</a:t>
            </a:r>
            <a:endParaRPr lang="en-IE" dirty="0"/>
          </a:p>
        </p:txBody>
      </p:sp>
      <p:sp>
        <p:nvSpPr>
          <p:cNvPr id="4" name="Text Placeholder 3">
            <a:extLst>
              <a:ext uri="{FF2B5EF4-FFF2-40B4-BE49-F238E27FC236}">
                <a16:creationId xmlns:a16="http://schemas.microsoft.com/office/drawing/2014/main" id="{D3002C02-2888-53F0-2048-C7D6370D13B0}"/>
              </a:ext>
            </a:extLst>
          </p:cNvPr>
          <p:cNvSpPr>
            <a:spLocks noGrp="1"/>
          </p:cNvSpPr>
          <p:nvPr>
            <p:ph type="body" idx="1"/>
          </p:nvPr>
        </p:nvSpPr>
        <p:spPr/>
        <p:txBody>
          <a:bodyPr/>
          <a:lstStyle/>
          <a:p>
            <a:endParaRPr lang="en-IE" dirty="0"/>
          </a:p>
        </p:txBody>
      </p:sp>
      <p:sp>
        <p:nvSpPr>
          <p:cNvPr id="5" name="Text Placeholder 4">
            <a:extLst>
              <a:ext uri="{FF2B5EF4-FFF2-40B4-BE49-F238E27FC236}">
                <a16:creationId xmlns:a16="http://schemas.microsoft.com/office/drawing/2014/main" id="{A65B8179-88E5-47B6-DE88-30D58A071C17}"/>
              </a:ext>
            </a:extLst>
          </p:cNvPr>
          <p:cNvSpPr>
            <a:spLocks noGrp="1"/>
          </p:cNvSpPr>
          <p:nvPr>
            <p:ph type="body" idx="2"/>
          </p:nvPr>
        </p:nvSpPr>
        <p:spPr/>
        <p:txBody>
          <a:bodyPr/>
          <a:lstStyle/>
          <a:p>
            <a:endParaRPr lang="en-IE"/>
          </a:p>
        </p:txBody>
      </p:sp>
      <p:pic>
        <p:nvPicPr>
          <p:cNvPr id="7" name="Picture 6">
            <a:extLst>
              <a:ext uri="{FF2B5EF4-FFF2-40B4-BE49-F238E27FC236}">
                <a16:creationId xmlns:a16="http://schemas.microsoft.com/office/drawing/2014/main" id="{7D453C85-EEB6-EFF5-5F8F-7BDA7ED2E2D5}"/>
              </a:ext>
            </a:extLst>
          </p:cNvPr>
          <p:cNvPicPr>
            <a:picLocks noChangeAspect="1"/>
          </p:cNvPicPr>
          <p:nvPr/>
        </p:nvPicPr>
        <p:blipFill>
          <a:blip r:embed="rId2"/>
          <a:stretch>
            <a:fillRect/>
          </a:stretch>
        </p:blipFill>
        <p:spPr>
          <a:xfrm>
            <a:off x="309418" y="1399943"/>
            <a:ext cx="11573164" cy="4332117"/>
          </a:xfrm>
          <a:prstGeom prst="rect">
            <a:avLst/>
          </a:prstGeom>
        </p:spPr>
      </p:pic>
      <p:sp>
        <p:nvSpPr>
          <p:cNvPr id="8" name="Arrow: Right 7">
            <a:extLst>
              <a:ext uri="{FF2B5EF4-FFF2-40B4-BE49-F238E27FC236}">
                <a16:creationId xmlns:a16="http://schemas.microsoft.com/office/drawing/2014/main" id="{B10AE235-414E-36FD-02F1-CDAD77F4E646}"/>
              </a:ext>
            </a:extLst>
          </p:cNvPr>
          <p:cNvSpPr/>
          <p:nvPr/>
        </p:nvSpPr>
        <p:spPr>
          <a:xfrm>
            <a:off x="247953" y="4979748"/>
            <a:ext cx="661304" cy="4519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2421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37FCF-EB2A-A7CE-D2B1-7D8FB1AA334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13</a:t>
            </a:fld>
            <a:endParaRPr lang="en-GB"/>
          </a:p>
        </p:txBody>
      </p:sp>
      <p:sp>
        <p:nvSpPr>
          <p:cNvPr id="3" name="Title 2">
            <a:extLst>
              <a:ext uri="{FF2B5EF4-FFF2-40B4-BE49-F238E27FC236}">
                <a16:creationId xmlns:a16="http://schemas.microsoft.com/office/drawing/2014/main" id="{A76D2C64-132C-7E93-0D08-EC1BD9DB3E33}"/>
              </a:ext>
            </a:extLst>
          </p:cNvPr>
          <p:cNvSpPr>
            <a:spLocks noGrp="1"/>
          </p:cNvSpPr>
          <p:nvPr>
            <p:ph type="title"/>
          </p:nvPr>
        </p:nvSpPr>
        <p:spPr/>
        <p:txBody>
          <a:bodyPr/>
          <a:lstStyle/>
          <a:p>
            <a:r>
              <a:rPr lang="fr-BE" dirty="0"/>
              <a:t>2/ </a:t>
            </a:r>
            <a:r>
              <a:rPr lang="fr-BE" dirty="0" err="1"/>
              <a:t>Collect</a:t>
            </a:r>
            <a:r>
              <a:rPr lang="fr-BE" dirty="0"/>
              <a:t> &amp; Analyse</a:t>
            </a:r>
            <a:endParaRPr lang="en-IE" dirty="0"/>
          </a:p>
        </p:txBody>
      </p:sp>
      <p:sp>
        <p:nvSpPr>
          <p:cNvPr id="4" name="Text Placeholder 3">
            <a:extLst>
              <a:ext uri="{FF2B5EF4-FFF2-40B4-BE49-F238E27FC236}">
                <a16:creationId xmlns:a16="http://schemas.microsoft.com/office/drawing/2014/main" id="{724346B7-A164-62FA-5D13-5B8512C55B03}"/>
              </a:ext>
            </a:extLst>
          </p:cNvPr>
          <p:cNvSpPr>
            <a:spLocks noGrp="1"/>
          </p:cNvSpPr>
          <p:nvPr>
            <p:ph type="body" idx="1"/>
          </p:nvPr>
        </p:nvSpPr>
        <p:spPr/>
        <p:txBody>
          <a:bodyPr/>
          <a:lstStyle/>
          <a:p>
            <a:pPr marL="76200" indent="0">
              <a:buNone/>
            </a:pPr>
            <a:r>
              <a:rPr lang="fr-BE" dirty="0"/>
              <a:t>Structure the collection </a:t>
            </a:r>
            <a:r>
              <a:rPr lang="fr-BE" dirty="0" err="1"/>
              <a:t>approach</a:t>
            </a:r>
            <a:endParaRPr lang="fr-BE" dirty="0"/>
          </a:p>
          <a:p>
            <a:r>
              <a:rPr lang="fr-BE" dirty="0" err="1"/>
              <a:t>Feasability</a:t>
            </a:r>
            <a:endParaRPr lang="fr-BE" dirty="0"/>
          </a:p>
          <a:p>
            <a:r>
              <a:rPr lang="fr-BE" dirty="0" err="1"/>
              <a:t>Cost</a:t>
            </a:r>
            <a:r>
              <a:rPr lang="fr-BE" dirty="0"/>
              <a:t> / </a:t>
            </a:r>
            <a:r>
              <a:rPr lang="fr-BE" dirty="0" err="1"/>
              <a:t>benefit</a:t>
            </a:r>
            <a:endParaRPr lang="fr-BE" dirty="0"/>
          </a:p>
          <a:p>
            <a:r>
              <a:rPr lang="fr-BE" dirty="0" err="1"/>
              <a:t>Define</a:t>
            </a:r>
            <a:r>
              <a:rPr lang="fr-BE" dirty="0"/>
              <a:t> right </a:t>
            </a:r>
            <a:r>
              <a:rPr lang="fr-BE" dirty="0" err="1"/>
              <a:t>indicators</a:t>
            </a:r>
            <a:r>
              <a:rPr lang="fr-BE" dirty="0"/>
              <a:t> </a:t>
            </a:r>
          </a:p>
          <a:p>
            <a:r>
              <a:rPr lang="fr-BE" dirty="0"/>
              <a:t>Asses the value of the sources:</a:t>
            </a:r>
          </a:p>
          <a:p>
            <a:pPr lvl="1"/>
            <a:r>
              <a:rPr lang="fr-BE" sz="1600" dirty="0" err="1"/>
              <a:t>Own</a:t>
            </a:r>
            <a:r>
              <a:rPr lang="fr-BE" sz="1600" dirty="0"/>
              <a:t> </a:t>
            </a:r>
            <a:r>
              <a:rPr lang="fr-BE" sz="1600" dirty="0" err="1"/>
              <a:t>secundary</a:t>
            </a:r>
            <a:r>
              <a:rPr lang="fr-BE" sz="1600" dirty="0"/>
              <a:t> </a:t>
            </a:r>
            <a:r>
              <a:rPr lang="fr-BE" sz="1600" dirty="0" err="1"/>
              <a:t>database</a:t>
            </a:r>
            <a:endParaRPr lang="fr-BE" sz="1600" dirty="0"/>
          </a:p>
          <a:p>
            <a:pPr lvl="1"/>
            <a:r>
              <a:rPr lang="fr-BE" sz="1600" dirty="0"/>
              <a:t>Interviews &amp; </a:t>
            </a:r>
            <a:r>
              <a:rPr lang="fr-BE" sz="1600" dirty="0" err="1"/>
              <a:t>Surveys</a:t>
            </a:r>
            <a:endParaRPr lang="fr-BE" sz="1600" dirty="0"/>
          </a:p>
          <a:p>
            <a:pPr lvl="1"/>
            <a:r>
              <a:rPr lang="fr-BE" sz="1600" dirty="0" err="1"/>
              <a:t>Measurements</a:t>
            </a:r>
            <a:r>
              <a:rPr lang="fr-BE" sz="1600" dirty="0"/>
              <a:t> (e.g. </a:t>
            </a:r>
            <a:r>
              <a:rPr lang="fr-BE" sz="1600" dirty="0" err="1"/>
              <a:t>crowd</a:t>
            </a:r>
            <a:r>
              <a:rPr lang="fr-BE" sz="1600" dirty="0"/>
              <a:t> </a:t>
            </a:r>
            <a:r>
              <a:rPr lang="fr-BE" sz="1600" dirty="0" err="1"/>
              <a:t>sourcing</a:t>
            </a:r>
            <a:r>
              <a:rPr lang="fr-BE" sz="1600" dirty="0"/>
              <a:t>)</a:t>
            </a:r>
          </a:p>
          <a:p>
            <a:pPr lvl="1"/>
            <a:r>
              <a:rPr lang="fr-BE" sz="1600" dirty="0"/>
              <a:t>Case </a:t>
            </a:r>
            <a:r>
              <a:rPr lang="fr-BE" sz="1600" dirty="0" err="1"/>
              <a:t>studies</a:t>
            </a:r>
            <a:endParaRPr lang="fr-BE" sz="1600" dirty="0"/>
          </a:p>
          <a:p>
            <a:pPr lvl="1"/>
            <a:r>
              <a:rPr lang="fr-BE" sz="1600" dirty="0"/>
              <a:t>Observations</a:t>
            </a:r>
          </a:p>
          <a:p>
            <a:pPr lvl="1"/>
            <a:r>
              <a:rPr lang="fr-BE" sz="1600" dirty="0"/>
              <a:t>Customer </a:t>
            </a:r>
            <a:r>
              <a:rPr lang="fr-BE" sz="1600" dirty="0" err="1"/>
              <a:t>journeys</a:t>
            </a:r>
            <a:r>
              <a:rPr lang="fr-BE" sz="1600" dirty="0"/>
              <a:t>.</a:t>
            </a:r>
          </a:p>
          <a:p>
            <a:pPr lvl="1"/>
            <a:endParaRPr lang="fr-BE" dirty="0"/>
          </a:p>
          <a:p>
            <a:pPr lvl="1"/>
            <a:endParaRPr lang="fr-BE" dirty="0"/>
          </a:p>
          <a:p>
            <a:endParaRPr lang="en-IE" dirty="0"/>
          </a:p>
        </p:txBody>
      </p:sp>
      <p:sp>
        <p:nvSpPr>
          <p:cNvPr id="5" name="Text Placeholder 4">
            <a:extLst>
              <a:ext uri="{FF2B5EF4-FFF2-40B4-BE49-F238E27FC236}">
                <a16:creationId xmlns:a16="http://schemas.microsoft.com/office/drawing/2014/main" id="{7522FD8A-79D4-B68F-6A64-61067622EAC8}"/>
              </a:ext>
            </a:extLst>
          </p:cNvPr>
          <p:cNvSpPr>
            <a:spLocks noGrp="1"/>
          </p:cNvSpPr>
          <p:nvPr>
            <p:ph type="body" idx="2"/>
          </p:nvPr>
        </p:nvSpPr>
        <p:spPr/>
        <p:txBody>
          <a:bodyPr/>
          <a:lstStyle/>
          <a:p>
            <a:r>
              <a:rPr lang="fr-BE" dirty="0"/>
              <a:t>Analyse</a:t>
            </a:r>
          </a:p>
          <a:p>
            <a:pPr marL="571500" indent="-342900">
              <a:buFont typeface="Arial" panose="020B0604020202020204" pitchFamily="34" charset="0"/>
              <a:buChar char="•"/>
            </a:pPr>
            <a:r>
              <a:rPr lang="fr-BE" dirty="0"/>
              <a:t>Yes, </a:t>
            </a:r>
            <a:r>
              <a:rPr lang="fr-BE" dirty="0" err="1"/>
              <a:t>it’s</a:t>
            </a:r>
            <a:r>
              <a:rPr lang="fr-BE" dirty="0"/>
              <a:t> about </a:t>
            </a:r>
            <a:r>
              <a:rPr lang="fr-BE" dirty="0" err="1"/>
              <a:t>statistical</a:t>
            </a:r>
            <a:r>
              <a:rPr lang="fr-BE" dirty="0"/>
              <a:t> techniques and </a:t>
            </a:r>
            <a:r>
              <a:rPr lang="fr-BE" dirty="0" err="1"/>
              <a:t>analysis</a:t>
            </a:r>
            <a:r>
              <a:rPr lang="fr-BE" dirty="0"/>
              <a:t> = </a:t>
            </a:r>
            <a:r>
              <a:rPr lang="fr-BE" dirty="0" err="1"/>
              <a:t>Skills</a:t>
            </a:r>
            <a:r>
              <a:rPr lang="fr-BE" dirty="0"/>
              <a:t>! </a:t>
            </a:r>
          </a:p>
          <a:p>
            <a:pPr marL="571500" indent="-342900">
              <a:buFont typeface="Arial" panose="020B0604020202020204" pitchFamily="34" charset="0"/>
              <a:buChar char="•"/>
            </a:pPr>
            <a:r>
              <a:rPr lang="fr-BE" dirty="0" err="1"/>
              <a:t>Consider</a:t>
            </a:r>
            <a:r>
              <a:rPr lang="fr-BE" dirty="0"/>
              <a:t> </a:t>
            </a:r>
            <a:r>
              <a:rPr lang="fr-BE" dirty="0" err="1"/>
              <a:t>monetisation</a:t>
            </a:r>
            <a:r>
              <a:rPr lang="fr-BE" dirty="0"/>
              <a:t> techniques</a:t>
            </a:r>
          </a:p>
          <a:p>
            <a:pPr marL="571500" indent="-342900">
              <a:buFont typeface="Arial" panose="020B0604020202020204" pitchFamily="34" charset="0"/>
              <a:buChar char="•"/>
            </a:pPr>
            <a:r>
              <a:rPr lang="fr-BE" dirty="0"/>
              <a:t>SROI </a:t>
            </a:r>
          </a:p>
          <a:p>
            <a:pPr marL="571500" indent="-342900">
              <a:buFont typeface="Arial" panose="020B0604020202020204" pitchFamily="34" charset="0"/>
              <a:buChar char="•"/>
            </a:pPr>
            <a:r>
              <a:rPr lang="fr-BE" dirty="0"/>
              <a:t>Stakeholders </a:t>
            </a:r>
            <a:r>
              <a:rPr lang="fr-BE" dirty="0" err="1"/>
              <a:t>accountability</a:t>
            </a:r>
            <a:r>
              <a:rPr lang="fr-BE" dirty="0"/>
              <a:t> vs Management </a:t>
            </a:r>
            <a:r>
              <a:rPr lang="fr-BE" dirty="0" err="1"/>
              <a:t>purpose</a:t>
            </a:r>
            <a:r>
              <a:rPr lang="fr-BE" dirty="0"/>
              <a:t> </a:t>
            </a:r>
          </a:p>
          <a:p>
            <a:pPr marL="685800" lvl="1" indent="0">
              <a:buNone/>
            </a:pPr>
            <a:r>
              <a:rPr lang="fr-BE" dirty="0">
                <a:sym typeface="Wingdings" panose="05000000000000000000" pitchFamily="2" charset="2"/>
              </a:rPr>
              <a:t> </a:t>
            </a:r>
            <a:r>
              <a:rPr lang="fr-BE" dirty="0" err="1"/>
              <a:t>What</a:t>
            </a:r>
            <a:r>
              <a:rPr lang="fr-BE" dirty="0"/>
              <a:t> do </a:t>
            </a:r>
            <a:r>
              <a:rPr lang="fr-BE" dirty="0" err="1"/>
              <a:t>they</a:t>
            </a:r>
            <a:r>
              <a:rPr lang="fr-BE" dirty="0"/>
              <a:t> </a:t>
            </a:r>
            <a:r>
              <a:rPr lang="fr-BE" dirty="0" err="1"/>
              <a:t>want</a:t>
            </a:r>
            <a:r>
              <a:rPr lang="fr-BE" dirty="0"/>
              <a:t> to know</a:t>
            </a:r>
          </a:p>
          <a:p>
            <a:pPr marL="685800" lvl="1" indent="0">
              <a:buNone/>
            </a:pPr>
            <a:r>
              <a:rPr lang="fr-BE" dirty="0">
                <a:sym typeface="Wingdings" panose="05000000000000000000" pitchFamily="2" charset="2"/>
              </a:rPr>
              <a:t> </a:t>
            </a:r>
            <a:r>
              <a:rPr lang="fr-BE" dirty="0" err="1"/>
              <a:t>What</a:t>
            </a:r>
            <a:r>
              <a:rPr lang="fr-BE" dirty="0"/>
              <a:t> do </a:t>
            </a:r>
            <a:r>
              <a:rPr lang="fr-BE" dirty="0" err="1"/>
              <a:t>you</a:t>
            </a:r>
            <a:r>
              <a:rPr lang="fr-BE" dirty="0"/>
              <a:t> </a:t>
            </a:r>
            <a:r>
              <a:rPr lang="fr-BE" dirty="0" err="1"/>
              <a:t>want</a:t>
            </a:r>
            <a:r>
              <a:rPr lang="fr-BE" dirty="0"/>
              <a:t> to monitor and </a:t>
            </a:r>
            <a:r>
              <a:rPr lang="fr-BE" dirty="0" err="1"/>
              <a:t>improve</a:t>
            </a:r>
            <a:r>
              <a:rPr lang="fr-BE" dirty="0"/>
              <a:t>?</a:t>
            </a:r>
          </a:p>
          <a:p>
            <a:pPr marL="571500" indent="-342900">
              <a:buFont typeface="Arial" panose="020B0604020202020204" pitchFamily="34" charset="0"/>
              <a:buChar char="•"/>
            </a:pPr>
            <a:endParaRPr lang="fr-BE" dirty="0"/>
          </a:p>
          <a:p>
            <a:pPr marL="571500" indent="-342900">
              <a:buFont typeface="Arial" panose="020B0604020202020204" pitchFamily="34" charset="0"/>
              <a:buChar char="•"/>
            </a:pPr>
            <a:endParaRPr lang="fr-BE" dirty="0"/>
          </a:p>
          <a:p>
            <a:pPr marL="571500" indent="-342900">
              <a:buFont typeface="Arial" panose="020B0604020202020204" pitchFamily="34" charset="0"/>
              <a:buChar char="•"/>
            </a:pPr>
            <a:endParaRPr lang="fr-BE" dirty="0"/>
          </a:p>
          <a:p>
            <a:endParaRPr lang="en-IE" dirty="0"/>
          </a:p>
        </p:txBody>
      </p:sp>
    </p:spTree>
    <p:extLst>
      <p:ext uri="{BB962C8B-B14F-4D97-AF65-F5344CB8AC3E}">
        <p14:creationId xmlns:p14="http://schemas.microsoft.com/office/powerpoint/2010/main" val="411472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368D07-6347-912D-7FC5-068DC41D92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14</a:t>
            </a:fld>
            <a:endParaRPr lang="en-GB"/>
          </a:p>
        </p:txBody>
      </p:sp>
      <p:sp>
        <p:nvSpPr>
          <p:cNvPr id="3" name="Title 2">
            <a:extLst>
              <a:ext uri="{FF2B5EF4-FFF2-40B4-BE49-F238E27FC236}">
                <a16:creationId xmlns:a16="http://schemas.microsoft.com/office/drawing/2014/main" id="{A16B1DA0-B386-CA62-7785-D71F5B150299}"/>
              </a:ext>
            </a:extLst>
          </p:cNvPr>
          <p:cNvSpPr>
            <a:spLocks noGrp="1"/>
          </p:cNvSpPr>
          <p:nvPr>
            <p:ph type="title"/>
          </p:nvPr>
        </p:nvSpPr>
        <p:spPr>
          <a:xfrm>
            <a:off x="908398" y="352187"/>
            <a:ext cx="10515600" cy="782357"/>
          </a:xfrm>
        </p:spPr>
        <p:txBody>
          <a:bodyPr/>
          <a:lstStyle/>
          <a:p>
            <a:r>
              <a:rPr lang="fr-BE" dirty="0"/>
              <a:t>The right </a:t>
            </a:r>
            <a:r>
              <a:rPr lang="fr-BE" dirty="0" err="1"/>
              <a:t>indicators</a:t>
            </a:r>
            <a:r>
              <a:rPr lang="fr-BE" dirty="0"/>
              <a:t>: crucial </a:t>
            </a:r>
            <a:r>
              <a:rPr lang="fr-BE" dirty="0" err="1"/>
              <a:t>decision</a:t>
            </a:r>
            <a:endParaRPr lang="en-IE" dirty="0"/>
          </a:p>
        </p:txBody>
      </p:sp>
      <p:sp>
        <p:nvSpPr>
          <p:cNvPr id="4" name="Text Placeholder 3">
            <a:extLst>
              <a:ext uri="{FF2B5EF4-FFF2-40B4-BE49-F238E27FC236}">
                <a16:creationId xmlns:a16="http://schemas.microsoft.com/office/drawing/2014/main" id="{ADAB82B4-5C42-9B7B-FFE5-57EE6D18BDCB}"/>
              </a:ext>
            </a:extLst>
          </p:cNvPr>
          <p:cNvSpPr>
            <a:spLocks noGrp="1"/>
          </p:cNvSpPr>
          <p:nvPr>
            <p:ph type="body" idx="1"/>
          </p:nvPr>
        </p:nvSpPr>
        <p:spPr/>
        <p:txBody>
          <a:bodyPr/>
          <a:lstStyle/>
          <a:p>
            <a:endParaRPr lang="en-IE" dirty="0"/>
          </a:p>
        </p:txBody>
      </p:sp>
      <p:sp>
        <p:nvSpPr>
          <p:cNvPr id="5" name="Text Placeholder 4">
            <a:extLst>
              <a:ext uri="{FF2B5EF4-FFF2-40B4-BE49-F238E27FC236}">
                <a16:creationId xmlns:a16="http://schemas.microsoft.com/office/drawing/2014/main" id="{2AEF3F9D-9A95-E28E-B339-67C81F28B431}"/>
              </a:ext>
            </a:extLst>
          </p:cNvPr>
          <p:cNvSpPr>
            <a:spLocks noGrp="1"/>
          </p:cNvSpPr>
          <p:nvPr>
            <p:ph type="body" idx="2"/>
          </p:nvPr>
        </p:nvSpPr>
        <p:spPr/>
        <p:txBody>
          <a:bodyPr/>
          <a:lstStyle/>
          <a:p>
            <a:endParaRPr lang="en-IE"/>
          </a:p>
        </p:txBody>
      </p:sp>
      <p:pic>
        <p:nvPicPr>
          <p:cNvPr id="7" name="Picture 6">
            <a:extLst>
              <a:ext uri="{FF2B5EF4-FFF2-40B4-BE49-F238E27FC236}">
                <a16:creationId xmlns:a16="http://schemas.microsoft.com/office/drawing/2014/main" id="{8223779D-5AB8-2A86-FA7D-A3E27D32719F}"/>
              </a:ext>
            </a:extLst>
          </p:cNvPr>
          <p:cNvPicPr>
            <a:picLocks noChangeAspect="1"/>
          </p:cNvPicPr>
          <p:nvPr/>
        </p:nvPicPr>
        <p:blipFill>
          <a:blip r:embed="rId2"/>
          <a:stretch>
            <a:fillRect/>
          </a:stretch>
        </p:blipFill>
        <p:spPr>
          <a:xfrm>
            <a:off x="697524" y="1225820"/>
            <a:ext cx="9314584" cy="4905466"/>
          </a:xfrm>
          <a:prstGeom prst="rect">
            <a:avLst/>
          </a:prstGeom>
        </p:spPr>
      </p:pic>
    </p:spTree>
    <p:extLst>
      <p:ext uri="{BB962C8B-B14F-4D97-AF65-F5344CB8AC3E}">
        <p14:creationId xmlns:p14="http://schemas.microsoft.com/office/powerpoint/2010/main" val="419920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81085-FB71-D8DC-EEF1-658DBFF352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15</a:t>
            </a:fld>
            <a:endParaRPr lang="en-GB"/>
          </a:p>
        </p:txBody>
      </p:sp>
      <p:sp>
        <p:nvSpPr>
          <p:cNvPr id="3" name="Title 2">
            <a:extLst>
              <a:ext uri="{FF2B5EF4-FFF2-40B4-BE49-F238E27FC236}">
                <a16:creationId xmlns:a16="http://schemas.microsoft.com/office/drawing/2014/main" id="{02236B36-4348-019B-CE4D-977FBB1A9CFA}"/>
              </a:ext>
            </a:extLst>
          </p:cNvPr>
          <p:cNvSpPr>
            <a:spLocks noGrp="1"/>
          </p:cNvSpPr>
          <p:nvPr>
            <p:ph type="title"/>
          </p:nvPr>
        </p:nvSpPr>
        <p:spPr/>
        <p:txBody>
          <a:bodyPr/>
          <a:lstStyle/>
          <a:p>
            <a:endParaRPr lang="en-IE"/>
          </a:p>
        </p:txBody>
      </p:sp>
      <p:sp>
        <p:nvSpPr>
          <p:cNvPr id="4" name="Text Placeholder 3">
            <a:extLst>
              <a:ext uri="{FF2B5EF4-FFF2-40B4-BE49-F238E27FC236}">
                <a16:creationId xmlns:a16="http://schemas.microsoft.com/office/drawing/2014/main" id="{662A7608-7C63-9867-AB2F-C6496107024C}"/>
              </a:ext>
            </a:extLst>
          </p:cNvPr>
          <p:cNvSpPr>
            <a:spLocks noGrp="1"/>
          </p:cNvSpPr>
          <p:nvPr>
            <p:ph type="body" idx="1"/>
          </p:nvPr>
        </p:nvSpPr>
        <p:spPr/>
        <p:txBody>
          <a:bodyPr/>
          <a:lstStyle/>
          <a:p>
            <a:endParaRPr lang="en-IE"/>
          </a:p>
        </p:txBody>
      </p:sp>
      <p:sp>
        <p:nvSpPr>
          <p:cNvPr id="5" name="Text Placeholder 4">
            <a:extLst>
              <a:ext uri="{FF2B5EF4-FFF2-40B4-BE49-F238E27FC236}">
                <a16:creationId xmlns:a16="http://schemas.microsoft.com/office/drawing/2014/main" id="{B4B00170-B196-B65B-E8B9-5EBDE3D95E5B}"/>
              </a:ext>
            </a:extLst>
          </p:cNvPr>
          <p:cNvSpPr>
            <a:spLocks noGrp="1"/>
          </p:cNvSpPr>
          <p:nvPr>
            <p:ph type="body" idx="2"/>
          </p:nvPr>
        </p:nvSpPr>
        <p:spPr/>
        <p:txBody>
          <a:bodyPr/>
          <a:lstStyle/>
          <a:p>
            <a:endParaRPr lang="en-IE"/>
          </a:p>
        </p:txBody>
      </p:sp>
      <p:pic>
        <p:nvPicPr>
          <p:cNvPr id="7" name="Picture 6">
            <a:extLst>
              <a:ext uri="{FF2B5EF4-FFF2-40B4-BE49-F238E27FC236}">
                <a16:creationId xmlns:a16="http://schemas.microsoft.com/office/drawing/2014/main" id="{610B9295-C6A2-E07A-4773-046BB49FEC68}"/>
              </a:ext>
            </a:extLst>
          </p:cNvPr>
          <p:cNvPicPr>
            <a:picLocks noChangeAspect="1"/>
          </p:cNvPicPr>
          <p:nvPr/>
        </p:nvPicPr>
        <p:blipFill>
          <a:blip r:embed="rId2"/>
          <a:stretch>
            <a:fillRect/>
          </a:stretch>
        </p:blipFill>
        <p:spPr>
          <a:xfrm>
            <a:off x="3097206" y="0"/>
            <a:ext cx="5997587" cy="6858000"/>
          </a:xfrm>
          <a:prstGeom prst="rect">
            <a:avLst/>
          </a:prstGeom>
        </p:spPr>
      </p:pic>
    </p:spTree>
    <p:extLst>
      <p:ext uri="{BB962C8B-B14F-4D97-AF65-F5344CB8AC3E}">
        <p14:creationId xmlns:p14="http://schemas.microsoft.com/office/powerpoint/2010/main" val="109816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150572-22E4-6BB1-1361-249C858D96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16</a:t>
            </a:fld>
            <a:endParaRPr lang="en-GB" dirty="0"/>
          </a:p>
        </p:txBody>
      </p:sp>
      <p:sp>
        <p:nvSpPr>
          <p:cNvPr id="3" name="Title 2">
            <a:extLst>
              <a:ext uri="{FF2B5EF4-FFF2-40B4-BE49-F238E27FC236}">
                <a16:creationId xmlns:a16="http://schemas.microsoft.com/office/drawing/2014/main" id="{9AA0C965-7DC5-873E-54A0-48C32E4B3F0F}"/>
              </a:ext>
            </a:extLst>
          </p:cNvPr>
          <p:cNvSpPr>
            <a:spLocks noGrp="1"/>
          </p:cNvSpPr>
          <p:nvPr>
            <p:ph type="title"/>
          </p:nvPr>
        </p:nvSpPr>
        <p:spPr/>
        <p:txBody>
          <a:bodyPr/>
          <a:lstStyle/>
          <a:p>
            <a:r>
              <a:rPr lang="fr-BE" dirty="0"/>
              <a:t>3/ </a:t>
            </a:r>
            <a:r>
              <a:rPr lang="fr-BE" dirty="0" err="1"/>
              <a:t>Learn</a:t>
            </a:r>
            <a:r>
              <a:rPr lang="fr-BE" dirty="0"/>
              <a:t> and </a:t>
            </a:r>
            <a:r>
              <a:rPr lang="fr-BE" dirty="0" err="1"/>
              <a:t>share</a:t>
            </a:r>
            <a:r>
              <a:rPr lang="fr-BE" dirty="0"/>
              <a:t>: 3 </a:t>
            </a:r>
            <a:r>
              <a:rPr lang="fr-BE" dirty="0" err="1"/>
              <a:t>steps</a:t>
            </a:r>
            <a:endParaRPr lang="en-IE" dirty="0"/>
          </a:p>
        </p:txBody>
      </p:sp>
      <p:sp>
        <p:nvSpPr>
          <p:cNvPr id="4" name="Text Placeholder 3">
            <a:extLst>
              <a:ext uri="{FF2B5EF4-FFF2-40B4-BE49-F238E27FC236}">
                <a16:creationId xmlns:a16="http://schemas.microsoft.com/office/drawing/2014/main" id="{B4D96061-9E90-8147-CA46-5130CA0F5BC8}"/>
              </a:ext>
            </a:extLst>
          </p:cNvPr>
          <p:cNvSpPr>
            <a:spLocks noGrp="1"/>
          </p:cNvSpPr>
          <p:nvPr>
            <p:ph type="body" idx="1"/>
          </p:nvPr>
        </p:nvSpPr>
        <p:spPr/>
        <p:txBody>
          <a:bodyPr/>
          <a:lstStyle/>
          <a:p>
            <a:pPr marL="76200" indent="0">
              <a:buNone/>
            </a:pPr>
            <a:r>
              <a:rPr lang="en-US" dirty="0"/>
              <a:t>1. Consulting with stakeholders</a:t>
            </a:r>
          </a:p>
          <a:p>
            <a:pPr marL="76200" indent="0">
              <a:buNone/>
            </a:pPr>
            <a:endParaRPr lang="en-US" dirty="0"/>
          </a:p>
          <a:p>
            <a:pPr>
              <a:buFontTx/>
              <a:buChar char="-"/>
            </a:pPr>
            <a:r>
              <a:rPr lang="en-US" dirty="0"/>
              <a:t>Consult with internal and external stakeholders about results</a:t>
            </a:r>
            <a:endParaRPr lang="en-IE" dirty="0"/>
          </a:p>
          <a:p>
            <a:pPr>
              <a:buFontTx/>
              <a:buChar char="-"/>
            </a:pPr>
            <a:r>
              <a:rPr lang="en-US" dirty="0"/>
              <a:t>Creates a </a:t>
            </a:r>
            <a:r>
              <a:rPr lang="en-US" dirty="0" err="1"/>
              <a:t>feedbackloop</a:t>
            </a:r>
            <a:r>
              <a:rPr lang="en-US" dirty="0"/>
              <a:t>: adaptation </a:t>
            </a:r>
          </a:p>
          <a:p>
            <a:pPr>
              <a:buFontTx/>
              <a:buChar char="-"/>
            </a:pPr>
            <a:r>
              <a:rPr lang="en-US" dirty="0"/>
              <a:t>! Tensions between different stakeholders needs – adapt message</a:t>
            </a:r>
          </a:p>
          <a:p>
            <a:pPr>
              <a:buFontTx/>
              <a:buChar char="-"/>
            </a:pPr>
            <a:r>
              <a:rPr lang="en-US" dirty="0"/>
              <a:t>Recommendations </a:t>
            </a:r>
          </a:p>
          <a:p>
            <a:pPr>
              <a:buFontTx/>
              <a:buChar char="-"/>
            </a:pPr>
            <a:endParaRPr lang="en-US" dirty="0"/>
          </a:p>
          <a:p>
            <a:pPr marL="76200" indent="0">
              <a:buNone/>
            </a:pPr>
            <a:endParaRPr lang="en-US" dirty="0"/>
          </a:p>
          <a:p>
            <a:pPr marL="76200" indent="0">
              <a:buNone/>
            </a:pPr>
            <a:endParaRPr lang="en-US" dirty="0"/>
          </a:p>
        </p:txBody>
      </p:sp>
      <p:sp>
        <p:nvSpPr>
          <p:cNvPr id="5" name="Text Placeholder 4">
            <a:extLst>
              <a:ext uri="{FF2B5EF4-FFF2-40B4-BE49-F238E27FC236}">
                <a16:creationId xmlns:a16="http://schemas.microsoft.com/office/drawing/2014/main" id="{AB88BD7E-E0F6-7002-7B47-B116F6CA902B}"/>
              </a:ext>
            </a:extLst>
          </p:cNvPr>
          <p:cNvSpPr>
            <a:spLocks noGrp="1"/>
          </p:cNvSpPr>
          <p:nvPr>
            <p:ph type="body" idx="2"/>
          </p:nvPr>
        </p:nvSpPr>
        <p:spPr/>
        <p:txBody>
          <a:bodyPr/>
          <a:lstStyle/>
          <a:p>
            <a:endParaRPr lang="en-IE" dirty="0"/>
          </a:p>
        </p:txBody>
      </p:sp>
    </p:spTree>
    <p:extLst>
      <p:ext uri="{BB962C8B-B14F-4D97-AF65-F5344CB8AC3E}">
        <p14:creationId xmlns:p14="http://schemas.microsoft.com/office/powerpoint/2010/main" val="17986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150572-22E4-6BB1-1361-249C858D96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17</a:t>
            </a:fld>
            <a:endParaRPr lang="en-GB" dirty="0"/>
          </a:p>
        </p:txBody>
      </p:sp>
      <p:sp>
        <p:nvSpPr>
          <p:cNvPr id="3" name="Title 2">
            <a:extLst>
              <a:ext uri="{FF2B5EF4-FFF2-40B4-BE49-F238E27FC236}">
                <a16:creationId xmlns:a16="http://schemas.microsoft.com/office/drawing/2014/main" id="{9AA0C965-7DC5-873E-54A0-48C32E4B3F0F}"/>
              </a:ext>
            </a:extLst>
          </p:cNvPr>
          <p:cNvSpPr>
            <a:spLocks noGrp="1"/>
          </p:cNvSpPr>
          <p:nvPr>
            <p:ph type="title"/>
          </p:nvPr>
        </p:nvSpPr>
        <p:spPr>
          <a:xfrm>
            <a:off x="908398" y="187296"/>
            <a:ext cx="10515600" cy="782357"/>
          </a:xfrm>
        </p:spPr>
        <p:txBody>
          <a:bodyPr/>
          <a:lstStyle/>
          <a:p>
            <a:r>
              <a:rPr lang="fr-BE" dirty="0"/>
              <a:t>3/ </a:t>
            </a:r>
            <a:r>
              <a:rPr lang="fr-BE" dirty="0" err="1"/>
              <a:t>Learn</a:t>
            </a:r>
            <a:r>
              <a:rPr lang="fr-BE" dirty="0"/>
              <a:t> and </a:t>
            </a:r>
            <a:r>
              <a:rPr lang="fr-BE" dirty="0" err="1"/>
              <a:t>share</a:t>
            </a:r>
            <a:r>
              <a:rPr lang="fr-BE" dirty="0"/>
              <a:t>: 3 </a:t>
            </a:r>
            <a:r>
              <a:rPr lang="fr-BE" dirty="0" err="1"/>
              <a:t>steps</a:t>
            </a:r>
            <a:endParaRPr lang="en-IE" dirty="0"/>
          </a:p>
        </p:txBody>
      </p:sp>
      <p:sp>
        <p:nvSpPr>
          <p:cNvPr id="4" name="Text Placeholder 3">
            <a:extLst>
              <a:ext uri="{FF2B5EF4-FFF2-40B4-BE49-F238E27FC236}">
                <a16:creationId xmlns:a16="http://schemas.microsoft.com/office/drawing/2014/main" id="{B4D96061-9E90-8147-CA46-5130CA0F5BC8}"/>
              </a:ext>
            </a:extLst>
          </p:cNvPr>
          <p:cNvSpPr>
            <a:spLocks noGrp="1"/>
          </p:cNvSpPr>
          <p:nvPr>
            <p:ph type="body" idx="1"/>
          </p:nvPr>
        </p:nvSpPr>
        <p:spPr>
          <a:xfrm>
            <a:off x="776723" y="1394958"/>
            <a:ext cx="10777967" cy="3906435"/>
          </a:xfrm>
        </p:spPr>
        <p:txBody>
          <a:bodyPr/>
          <a:lstStyle/>
          <a:p>
            <a:pPr marL="76200" indent="0">
              <a:buNone/>
            </a:pPr>
            <a:r>
              <a:rPr lang="en-IE" dirty="0"/>
              <a:t>2. Choose a reporting framework: accountability vs learning! </a:t>
            </a:r>
          </a:p>
          <a:p>
            <a:pPr marL="533400" indent="-457200">
              <a:buFont typeface="+mj-lt"/>
              <a:buAutoNum type="arabicPeriod"/>
            </a:pPr>
            <a:endParaRPr lang="en-IE" dirty="0"/>
          </a:p>
          <a:p>
            <a:pPr marL="533400" indent="-457200">
              <a:buFont typeface="+mj-lt"/>
              <a:buAutoNum type="arabicPeriod"/>
            </a:pPr>
            <a:endParaRPr lang="en-IE" dirty="0"/>
          </a:p>
        </p:txBody>
      </p:sp>
      <p:sp>
        <p:nvSpPr>
          <p:cNvPr id="5" name="Text Placeholder 4">
            <a:extLst>
              <a:ext uri="{FF2B5EF4-FFF2-40B4-BE49-F238E27FC236}">
                <a16:creationId xmlns:a16="http://schemas.microsoft.com/office/drawing/2014/main" id="{AB88BD7E-E0F6-7002-7B47-B116F6CA902B}"/>
              </a:ext>
            </a:extLst>
          </p:cNvPr>
          <p:cNvSpPr>
            <a:spLocks noGrp="1"/>
          </p:cNvSpPr>
          <p:nvPr>
            <p:ph type="body" idx="2"/>
          </p:nvPr>
        </p:nvSpPr>
        <p:spPr/>
        <p:txBody>
          <a:bodyPr/>
          <a:lstStyle/>
          <a:p>
            <a:endParaRPr lang="en-IE" dirty="0"/>
          </a:p>
        </p:txBody>
      </p:sp>
      <p:pic>
        <p:nvPicPr>
          <p:cNvPr id="7" name="Picture 6">
            <a:extLst>
              <a:ext uri="{FF2B5EF4-FFF2-40B4-BE49-F238E27FC236}">
                <a16:creationId xmlns:a16="http://schemas.microsoft.com/office/drawing/2014/main" id="{82140321-3D7A-3959-99BD-36160E26B0A7}"/>
              </a:ext>
            </a:extLst>
          </p:cNvPr>
          <p:cNvPicPr>
            <a:picLocks noChangeAspect="1"/>
          </p:cNvPicPr>
          <p:nvPr/>
        </p:nvPicPr>
        <p:blipFill>
          <a:blip r:embed="rId2"/>
          <a:stretch>
            <a:fillRect/>
          </a:stretch>
        </p:blipFill>
        <p:spPr>
          <a:xfrm>
            <a:off x="2069124" y="1952625"/>
            <a:ext cx="7229475" cy="4905375"/>
          </a:xfrm>
          <a:prstGeom prst="rect">
            <a:avLst/>
          </a:prstGeom>
        </p:spPr>
      </p:pic>
    </p:spTree>
    <p:extLst>
      <p:ext uri="{BB962C8B-B14F-4D97-AF65-F5344CB8AC3E}">
        <p14:creationId xmlns:p14="http://schemas.microsoft.com/office/powerpoint/2010/main" val="118608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150572-22E4-6BB1-1361-249C858D96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18</a:t>
            </a:fld>
            <a:endParaRPr lang="en-GB" dirty="0"/>
          </a:p>
        </p:txBody>
      </p:sp>
      <p:sp>
        <p:nvSpPr>
          <p:cNvPr id="3" name="Title 2">
            <a:extLst>
              <a:ext uri="{FF2B5EF4-FFF2-40B4-BE49-F238E27FC236}">
                <a16:creationId xmlns:a16="http://schemas.microsoft.com/office/drawing/2014/main" id="{9AA0C965-7DC5-873E-54A0-48C32E4B3F0F}"/>
              </a:ext>
            </a:extLst>
          </p:cNvPr>
          <p:cNvSpPr>
            <a:spLocks noGrp="1"/>
          </p:cNvSpPr>
          <p:nvPr>
            <p:ph type="title"/>
          </p:nvPr>
        </p:nvSpPr>
        <p:spPr>
          <a:xfrm>
            <a:off x="908398" y="302247"/>
            <a:ext cx="10515600" cy="782357"/>
          </a:xfrm>
        </p:spPr>
        <p:txBody>
          <a:bodyPr/>
          <a:lstStyle/>
          <a:p>
            <a:r>
              <a:rPr lang="fr-BE" dirty="0"/>
              <a:t>3/ </a:t>
            </a:r>
            <a:r>
              <a:rPr lang="fr-BE" dirty="0" err="1"/>
              <a:t>Learn</a:t>
            </a:r>
            <a:r>
              <a:rPr lang="fr-BE" dirty="0"/>
              <a:t> and </a:t>
            </a:r>
            <a:r>
              <a:rPr lang="fr-BE" dirty="0" err="1"/>
              <a:t>share</a:t>
            </a:r>
            <a:r>
              <a:rPr lang="fr-BE" dirty="0"/>
              <a:t>: 3 </a:t>
            </a:r>
            <a:r>
              <a:rPr lang="fr-BE" dirty="0" err="1"/>
              <a:t>steps</a:t>
            </a:r>
            <a:endParaRPr lang="en-IE" dirty="0"/>
          </a:p>
        </p:txBody>
      </p:sp>
      <p:sp>
        <p:nvSpPr>
          <p:cNvPr id="4" name="Text Placeholder 3">
            <a:extLst>
              <a:ext uri="{FF2B5EF4-FFF2-40B4-BE49-F238E27FC236}">
                <a16:creationId xmlns:a16="http://schemas.microsoft.com/office/drawing/2014/main" id="{B4D96061-9E90-8147-CA46-5130CA0F5BC8}"/>
              </a:ext>
            </a:extLst>
          </p:cNvPr>
          <p:cNvSpPr>
            <a:spLocks noGrp="1"/>
          </p:cNvSpPr>
          <p:nvPr>
            <p:ph type="body" idx="1"/>
          </p:nvPr>
        </p:nvSpPr>
        <p:spPr/>
        <p:txBody>
          <a:bodyPr/>
          <a:lstStyle/>
          <a:p>
            <a:pPr marL="76200" indent="0">
              <a:buNone/>
            </a:pPr>
            <a:r>
              <a:rPr lang="en-US" dirty="0"/>
              <a:t>3. Communicating the results internally and externally</a:t>
            </a:r>
          </a:p>
        </p:txBody>
      </p:sp>
      <p:sp>
        <p:nvSpPr>
          <p:cNvPr id="5" name="Text Placeholder 4">
            <a:extLst>
              <a:ext uri="{FF2B5EF4-FFF2-40B4-BE49-F238E27FC236}">
                <a16:creationId xmlns:a16="http://schemas.microsoft.com/office/drawing/2014/main" id="{AB88BD7E-E0F6-7002-7B47-B116F6CA902B}"/>
              </a:ext>
            </a:extLst>
          </p:cNvPr>
          <p:cNvSpPr>
            <a:spLocks noGrp="1"/>
          </p:cNvSpPr>
          <p:nvPr>
            <p:ph type="body" idx="2"/>
          </p:nvPr>
        </p:nvSpPr>
        <p:spPr/>
        <p:txBody>
          <a:bodyPr/>
          <a:lstStyle/>
          <a:p>
            <a:endParaRPr lang="en-IE" dirty="0"/>
          </a:p>
        </p:txBody>
      </p:sp>
      <p:pic>
        <p:nvPicPr>
          <p:cNvPr id="7" name="Picture 6">
            <a:extLst>
              <a:ext uri="{FF2B5EF4-FFF2-40B4-BE49-F238E27FC236}">
                <a16:creationId xmlns:a16="http://schemas.microsoft.com/office/drawing/2014/main" id="{B2D75A5D-2F99-3909-4E7D-8EAC32A89080}"/>
              </a:ext>
            </a:extLst>
          </p:cNvPr>
          <p:cNvPicPr>
            <a:picLocks noChangeAspect="1"/>
          </p:cNvPicPr>
          <p:nvPr/>
        </p:nvPicPr>
        <p:blipFill>
          <a:blip r:embed="rId2"/>
          <a:stretch>
            <a:fillRect/>
          </a:stretch>
        </p:blipFill>
        <p:spPr>
          <a:xfrm>
            <a:off x="5403517" y="1125940"/>
            <a:ext cx="6695521" cy="5625618"/>
          </a:xfrm>
          <a:prstGeom prst="rect">
            <a:avLst/>
          </a:prstGeom>
        </p:spPr>
      </p:pic>
    </p:spTree>
    <p:extLst>
      <p:ext uri="{BB962C8B-B14F-4D97-AF65-F5344CB8AC3E}">
        <p14:creationId xmlns:p14="http://schemas.microsoft.com/office/powerpoint/2010/main" val="115960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
          <p:cNvSpPr txBox="1">
            <a:spLocks noGrp="1"/>
          </p:cNvSpPr>
          <p:nvPr>
            <p:ph type="title"/>
          </p:nvPr>
        </p:nvSpPr>
        <p:spPr>
          <a:xfrm>
            <a:off x="970722" y="73547"/>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dirty="0"/>
              <a:t>Social Innovation Call for Proposals:</a:t>
            </a:r>
            <a:endParaRPr dirty="0"/>
          </a:p>
        </p:txBody>
      </p:sp>
      <p:sp>
        <p:nvSpPr>
          <p:cNvPr id="227" name="Google Shape;227;p3"/>
          <p:cNvSpPr txBox="1">
            <a:spLocks noGrp="1"/>
          </p:cNvSpPr>
          <p:nvPr>
            <p:ph type="body" idx="1"/>
          </p:nvPr>
        </p:nvSpPr>
        <p:spPr>
          <a:xfrm>
            <a:off x="697524" y="1599065"/>
            <a:ext cx="5154625" cy="1748510"/>
          </a:xfrm>
          <a:prstGeom prst="rect">
            <a:avLst/>
          </a:prstGeom>
          <a:noFill/>
          <a:ln w="28575">
            <a:solidFill>
              <a:srgbClr val="FF0000"/>
            </a:solidFill>
          </a:ln>
        </p:spPr>
        <p:txBody>
          <a:bodyPr spcFirstLastPara="1" wrap="square" lIns="180000" tIns="180000" rIns="180000" bIns="180000" anchor="t" anchorCtr="0">
            <a:noAutofit/>
          </a:bodyPr>
          <a:lstStyle/>
          <a:p>
            <a:pPr marL="228600" lvl="0" indent="-228600" algn="l" rtl="0">
              <a:lnSpc>
                <a:spcPct val="100000"/>
              </a:lnSpc>
              <a:spcBef>
                <a:spcPts val="0"/>
              </a:spcBef>
              <a:spcAft>
                <a:spcPts val="1200"/>
              </a:spcAft>
              <a:buSzPts val="2400"/>
              <a:buChar char="•"/>
            </a:pPr>
            <a:r>
              <a:rPr lang="en-US" sz="1400" b="1" dirty="0"/>
              <a:t>What is the call about?</a:t>
            </a:r>
          </a:p>
          <a:p>
            <a:pPr marL="0" lvl="0" indent="0" algn="l" rtl="0">
              <a:lnSpc>
                <a:spcPct val="100000"/>
              </a:lnSpc>
              <a:spcBef>
                <a:spcPts val="0"/>
              </a:spcBef>
              <a:spcAft>
                <a:spcPts val="1200"/>
              </a:spcAft>
              <a:buSzPts val="2400"/>
              <a:buNone/>
            </a:pPr>
            <a:r>
              <a:rPr lang="en-US" sz="1400" dirty="0"/>
              <a:t>The call aims at promoting informed and better investment decisions, greater market transparency, and performance benchmarking in the field of social impact investments (i.e. supporting knowledge and trust in the market through strengthening the impact management industry).</a:t>
            </a:r>
          </a:p>
        </p:txBody>
      </p:sp>
      <p:sp>
        <p:nvSpPr>
          <p:cNvPr id="2" name="Google Shape;226;p3">
            <a:extLst>
              <a:ext uri="{FF2B5EF4-FFF2-40B4-BE49-F238E27FC236}">
                <a16:creationId xmlns:a16="http://schemas.microsoft.com/office/drawing/2014/main" id="{D3CEB541-8D72-8B07-D98D-5ACA918A909E}"/>
              </a:ext>
            </a:extLst>
          </p:cNvPr>
          <p:cNvSpPr txBox="1">
            <a:spLocks/>
          </p:cNvSpPr>
          <p:nvPr/>
        </p:nvSpPr>
        <p:spPr>
          <a:xfrm>
            <a:off x="970722" y="488605"/>
            <a:ext cx="10515600" cy="782357"/>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US" sz="3000" i="1" u="sng" dirty="0"/>
              <a:t>Actions to develop impact performance intelligence services</a:t>
            </a:r>
          </a:p>
        </p:txBody>
      </p:sp>
      <p:sp>
        <p:nvSpPr>
          <p:cNvPr id="4" name="TextBox 3">
            <a:extLst>
              <a:ext uri="{FF2B5EF4-FFF2-40B4-BE49-F238E27FC236}">
                <a16:creationId xmlns:a16="http://schemas.microsoft.com/office/drawing/2014/main" id="{E191B095-4904-34A0-E790-0C25FCEDD250}"/>
              </a:ext>
            </a:extLst>
          </p:cNvPr>
          <p:cNvSpPr txBox="1"/>
          <p:nvPr/>
        </p:nvSpPr>
        <p:spPr>
          <a:xfrm>
            <a:off x="5992824" y="1599065"/>
            <a:ext cx="5493498" cy="1748510"/>
          </a:xfrm>
          <a:prstGeom prst="rect">
            <a:avLst/>
          </a:prstGeom>
          <a:noFill/>
          <a:ln w="28575">
            <a:solidFill>
              <a:srgbClr val="FFC000"/>
            </a:solidFill>
          </a:ln>
        </p:spPr>
        <p:txBody>
          <a:bodyPr wrap="square" lIns="180000" tIns="180000" rIns="180000" bIns="180000">
            <a:spAutoFit/>
          </a:bodyPr>
          <a:lstStyle/>
          <a:p>
            <a:pPr marL="228600" lvl="0" indent="-228600" algn="l" rtl="0">
              <a:lnSpc>
                <a:spcPct val="100000"/>
              </a:lnSpc>
              <a:spcBef>
                <a:spcPts val="1800"/>
              </a:spcBef>
              <a:spcAft>
                <a:spcPts val="1200"/>
              </a:spcAft>
              <a:buClr>
                <a:schemeClr val="bg2"/>
              </a:buClr>
              <a:buSzPts val="2400"/>
              <a:buChar char="•"/>
            </a:pPr>
            <a:r>
              <a:rPr lang="en-US" sz="1400" b="1" dirty="0">
                <a:solidFill>
                  <a:schemeClr val="tx1"/>
                </a:solidFill>
              </a:rPr>
              <a:t>What is the funding going to cover?</a:t>
            </a:r>
          </a:p>
          <a:p>
            <a:pPr marL="342900" lvl="0" indent="-342900" algn="l" rtl="0">
              <a:lnSpc>
                <a:spcPct val="100000"/>
              </a:lnSpc>
              <a:spcBef>
                <a:spcPts val="0"/>
              </a:spcBef>
              <a:spcAft>
                <a:spcPts val="1200"/>
              </a:spcAft>
              <a:buClr>
                <a:srgbClr val="FF0000"/>
              </a:buClr>
              <a:buSzPct val="130000"/>
              <a:buFont typeface="+mj-lt"/>
              <a:buAutoNum type="arabicPeriod"/>
            </a:pPr>
            <a:r>
              <a:rPr lang="en-US" sz="1400" dirty="0"/>
              <a:t> scale up activities of already available services or products (from product market-fit to profit-market fit phase);</a:t>
            </a:r>
          </a:p>
          <a:p>
            <a:pPr marL="342900" lvl="0" indent="-342900" algn="l" rtl="0">
              <a:lnSpc>
                <a:spcPct val="100000"/>
              </a:lnSpc>
              <a:spcBef>
                <a:spcPts val="0"/>
              </a:spcBef>
              <a:spcAft>
                <a:spcPts val="1200"/>
              </a:spcAft>
              <a:buClr>
                <a:srgbClr val="FF0000"/>
              </a:buClr>
              <a:buSzPct val="130000"/>
              <a:buFont typeface="+mj-lt"/>
              <a:buAutoNum type="arabicPeriod"/>
            </a:pPr>
            <a:r>
              <a:rPr lang="en-US" dirty="0"/>
              <a:t> </a:t>
            </a:r>
            <a:r>
              <a:rPr lang="en-US" sz="1400" dirty="0"/>
              <a:t>development of new services or products (from ideation to go-to-market phase)</a:t>
            </a:r>
          </a:p>
        </p:txBody>
      </p:sp>
      <p:sp>
        <p:nvSpPr>
          <p:cNvPr id="6" name="TextBox 5">
            <a:extLst>
              <a:ext uri="{FF2B5EF4-FFF2-40B4-BE49-F238E27FC236}">
                <a16:creationId xmlns:a16="http://schemas.microsoft.com/office/drawing/2014/main" id="{6E334AF9-073C-321C-685F-378296A00BC3}"/>
              </a:ext>
            </a:extLst>
          </p:cNvPr>
          <p:cNvSpPr txBox="1"/>
          <p:nvPr/>
        </p:nvSpPr>
        <p:spPr>
          <a:xfrm>
            <a:off x="5992824" y="3553752"/>
            <a:ext cx="5493498" cy="2448000"/>
          </a:xfrm>
          <a:prstGeom prst="rect">
            <a:avLst/>
          </a:prstGeom>
          <a:noFill/>
          <a:ln w="28575">
            <a:solidFill>
              <a:schemeClr val="accent3"/>
            </a:solidFill>
          </a:ln>
        </p:spPr>
        <p:txBody>
          <a:bodyPr wrap="square" lIns="180000" tIns="180000" rIns="180000" bIns="180000">
            <a:spAutoFit/>
          </a:bodyPr>
          <a:lstStyle/>
          <a:p>
            <a:pPr lvl="0" algn="l" rtl="0">
              <a:lnSpc>
                <a:spcPct val="100000"/>
              </a:lnSpc>
              <a:spcBef>
                <a:spcPts val="0"/>
              </a:spcBef>
              <a:spcAft>
                <a:spcPts val="600"/>
              </a:spcAft>
              <a:buSzPts val="2400"/>
            </a:pPr>
            <a:r>
              <a:rPr lang="en-US" sz="1400" b="1" u="sng" dirty="0">
                <a:solidFill>
                  <a:schemeClr val="bg2"/>
                </a:solidFill>
              </a:rPr>
              <a:t>Impact intelligence services may include:</a:t>
            </a:r>
          </a:p>
          <a:p>
            <a:pPr marL="1076325" lvl="0" indent="-342900" algn="l" rtl="0">
              <a:lnSpc>
                <a:spcPct val="100000"/>
              </a:lnSpc>
              <a:spcBef>
                <a:spcPts val="0"/>
              </a:spcBef>
              <a:buClr>
                <a:schemeClr val="bg2"/>
              </a:buClr>
              <a:buSzPct val="110000"/>
              <a:buFont typeface="+mj-lt"/>
              <a:buAutoNum type="arabicPeriod"/>
            </a:pPr>
            <a:r>
              <a:rPr lang="en-US" sz="1400" dirty="0"/>
              <a:t> reporting tools;</a:t>
            </a:r>
          </a:p>
          <a:p>
            <a:pPr marL="1076325" lvl="0" indent="-342900" algn="l" rtl="0">
              <a:lnSpc>
                <a:spcPct val="100000"/>
              </a:lnSpc>
              <a:spcBef>
                <a:spcPts val="0"/>
              </a:spcBef>
              <a:buClr>
                <a:schemeClr val="bg2"/>
              </a:buClr>
              <a:buSzPct val="110000"/>
              <a:buFont typeface="+mj-lt"/>
              <a:buAutoNum type="arabicPeriod"/>
            </a:pPr>
            <a:r>
              <a:rPr lang="en-US" sz="1400" dirty="0"/>
              <a:t> online analytical processing;</a:t>
            </a:r>
          </a:p>
          <a:p>
            <a:pPr marL="1076325" lvl="0" indent="-342900" algn="l" rtl="0">
              <a:lnSpc>
                <a:spcPct val="100000"/>
              </a:lnSpc>
              <a:spcBef>
                <a:spcPts val="0"/>
              </a:spcBef>
              <a:buClr>
                <a:schemeClr val="bg2"/>
              </a:buClr>
              <a:buSzPct val="110000"/>
              <a:buFont typeface="+mj-lt"/>
              <a:buAutoNum type="arabicPeriod"/>
            </a:pPr>
            <a:r>
              <a:rPr lang="en-US" dirty="0"/>
              <a:t> </a:t>
            </a:r>
            <a:r>
              <a:rPr lang="en-US" sz="1400" dirty="0"/>
              <a:t>predictive or prescriptive analytics;</a:t>
            </a:r>
          </a:p>
          <a:p>
            <a:pPr marL="1076325" lvl="0" indent="-342900" algn="l" rtl="0">
              <a:lnSpc>
                <a:spcPct val="100000"/>
              </a:lnSpc>
              <a:spcBef>
                <a:spcPts val="0"/>
              </a:spcBef>
              <a:buClr>
                <a:schemeClr val="bg2"/>
              </a:buClr>
              <a:buSzPct val="110000"/>
              <a:buFont typeface="+mj-lt"/>
              <a:buAutoNum type="arabicPeriod"/>
            </a:pPr>
            <a:r>
              <a:rPr lang="en-US" dirty="0"/>
              <a:t> </a:t>
            </a:r>
            <a:r>
              <a:rPr lang="en-US" sz="1400" dirty="0"/>
              <a:t>dashboards development;</a:t>
            </a:r>
          </a:p>
          <a:p>
            <a:pPr marL="1076325" lvl="0" indent="-342900" algn="l" rtl="0">
              <a:lnSpc>
                <a:spcPct val="100000"/>
              </a:lnSpc>
              <a:spcBef>
                <a:spcPts val="0"/>
              </a:spcBef>
              <a:buClr>
                <a:schemeClr val="bg2"/>
              </a:buClr>
              <a:buSzPct val="110000"/>
              <a:buFont typeface="+mj-lt"/>
              <a:buAutoNum type="arabicPeriod"/>
            </a:pPr>
            <a:r>
              <a:rPr lang="en-US" dirty="0"/>
              <a:t> </a:t>
            </a:r>
            <a:r>
              <a:rPr lang="en-US" sz="1400" dirty="0"/>
              <a:t>data, text or process mining;</a:t>
            </a:r>
          </a:p>
          <a:p>
            <a:pPr marL="1076325" lvl="0" indent="-342900" algn="l" rtl="0">
              <a:lnSpc>
                <a:spcPct val="100000"/>
              </a:lnSpc>
              <a:spcBef>
                <a:spcPts val="0"/>
              </a:spcBef>
              <a:buClr>
                <a:schemeClr val="bg2"/>
              </a:buClr>
              <a:buSzPct val="110000"/>
              <a:buFont typeface="+mj-lt"/>
              <a:buAutoNum type="arabicPeriod"/>
            </a:pPr>
            <a:r>
              <a:rPr lang="en-US" dirty="0"/>
              <a:t> </a:t>
            </a:r>
            <a:r>
              <a:rPr lang="en-US" sz="1400" dirty="0"/>
              <a:t>complex event processing;</a:t>
            </a:r>
          </a:p>
          <a:p>
            <a:pPr marL="1076325" lvl="0" indent="-342900" algn="l" rtl="0">
              <a:lnSpc>
                <a:spcPct val="100000"/>
              </a:lnSpc>
              <a:spcBef>
                <a:spcPts val="0"/>
              </a:spcBef>
              <a:buClr>
                <a:schemeClr val="bg2"/>
              </a:buClr>
              <a:buSzPct val="110000"/>
              <a:buFont typeface="+mj-lt"/>
              <a:buAutoNum type="arabicPeriod"/>
            </a:pPr>
            <a:r>
              <a:rPr lang="en-US" dirty="0"/>
              <a:t> </a:t>
            </a:r>
            <a:r>
              <a:rPr lang="en-US" sz="1400" dirty="0"/>
              <a:t>business performance management;</a:t>
            </a:r>
          </a:p>
          <a:p>
            <a:pPr marL="1076325" lvl="0" indent="-342900" algn="l" rtl="0">
              <a:lnSpc>
                <a:spcPct val="100000"/>
              </a:lnSpc>
              <a:spcBef>
                <a:spcPts val="0"/>
              </a:spcBef>
              <a:buClr>
                <a:schemeClr val="bg2"/>
              </a:buClr>
              <a:buSzPct val="110000"/>
              <a:buFont typeface="+mj-lt"/>
              <a:buAutoNum type="arabicPeriod"/>
            </a:pPr>
            <a:r>
              <a:rPr lang="en-US" dirty="0"/>
              <a:t> </a:t>
            </a:r>
            <a:r>
              <a:rPr lang="en-US" sz="1400" dirty="0"/>
              <a:t>benchmarking, rating and signaling;</a:t>
            </a:r>
          </a:p>
        </p:txBody>
      </p:sp>
      <p:sp>
        <p:nvSpPr>
          <p:cNvPr id="8" name="TextBox 7">
            <a:extLst>
              <a:ext uri="{FF2B5EF4-FFF2-40B4-BE49-F238E27FC236}">
                <a16:creationId xmlns:a16="http://schemas.microsoft.com/office/drawing/2014/main" id="{8141E59E-6FE2-9A8A-70A5-A5334FAC46C9}"/>
              </a:ext>
            </a:extLst>
          </p:cNvPr>
          <p:cNvSpPr txBox="1"/>
          <p:nvPr/>
        </p:nvSpPr>
        <p:spPr>
          <a:xfrm>
            <a:off x="697524" y="3553752"/>
            <a:ext cx="5162779" cy="2448000"/>
          </a:xfrm>
          <a:prstGeom prst="rect">
            <a:avLst/>
          </a:prstGeom>
          <a:noFill/>
          <a:ln w="28575">
            <a:solidFill>
              <a:srgbClr val="00B0F0"/>
            </a:solidFill>
          </a:ln>
        </p:spPr>
        <p:txBody>
          <a:bodyPr wrap="square" lIns="180000" tIns="180000" rIns="180000" bIns="180000">
            <a:spAutoFit/>
          </a:bodyPr>
          <a:lstStyle/>
          <a:p>
            <a:pPr marL="285750" lvl="0" indent="-285750">
              <a:spcAft>
                <a:spcPts val="1200"/>
              </a:spcAft>
              <a:buClr>
                <a:schemeClr val="bg2"/>
              </a:buClr>
              <a:buSzPct val="171000"/>
              <a:buFont typeface="Arial" panose="020B0604020202020204" pitchFamily="34" charset="0"/>
              <a:buChar char="•"/>
            </a:pPr>
            <a:r>
              <a:rPr lang="en-US" sz="1400" b="1" dirty="0">
                <a:solidFill>
                  <a:schemeClr val="tx1"/>
                </a:solidFill>
              </a:rPr>
              <a:t>And in more simple terms?</a:t>
            </a:r>
          </a:p>
          <a:p>
            <a:pPr marL="0" lvl="0" indent="0">
              <a:spcAft>
                <a:spcPts val="1200"/>
              </a:spcAft>
              <a:buNone/>
            </a:pPr>
            <a:r>
              <a:rPr lang="en-US" sz="1400" dirty="0"/>
              <a:t>The social impact investing market does not have proper and tailored rating agencies, intelligence agencies, data and analyses providers, etc.</a:t>
            </a:r>
          </a:p>
          <a:p>
            <a:pPr marL="0" lvl="0" indent="0">
              <a:spcAft>
                <a:spcPts val="1200"/>
              </a:spcAft>
              <a:buNone/>
            </a:pPr>
            <a:r>
              <a:rPr lang="en-US" sz="1400" dirty="0"/>
              <a:t>The call aims at filling this gap, providing funding to those actors that are already established but suffer barriers to their growth, or to new actors that can envisage how to address this important market need.</a:t>
            </a:r>
          </a:p>
        </p:txBody>
      </p:sp>
      <p:sp>
        <p:nvSpPr>
          <p:cNvPr id="3" name="TextBox 2">
            <a:extLst>
              <a:ext uri="{FF2B5EF4-FFF2-40B4-BE49-F238E27FC236}">
                <a16:creationId xmlns:a16="http://schemas.microsoft.com/office/drawing/2014/main" id="{171B8824-61C9-835D-8539-B81BB8552A49}"/>
              </a:ext>
            </a:extLst>
          </p:cNvPr>
          <p:cNvSpPr txBox="1"/>
          <p:nvPr/>
        </p:nvSpPr>
        <p:spPr>
          <a:xfrm>
            <a:off x="2547398" y="6222706"/>
            <a:ext cx="6609502" cy="307777"/>
          </a:xfrm>
          <a:prstGeom prst="rect">
            <a:avLst/>
          </a:prstGeom>
          <a:noFill/>
        </p:spPr>
        <p:txBody>
          <a:bodyPr wrap="none" rtlCol="0">
            <a:spAutoFit/>
          </a:bodyPr>
          <a:lstStyle/>
          <a:p>
            <a:r>
              <a:rPr lang="fr-BE" dirty="0" err="1">
                <a:solidFill>
                  <a:srgbClr val="FF0000"/>
                </a:solidFill>
              </a:rPr>
              <a:t>Projects</a:t>
            </a:r>
            <a:r>
              <a:rPr lang="fr-BE" dirty="0">
                <a:solidFill>
                  <a:srgbClr val="FF0000"/>
                </a:solidFill>
              </a:rPr>
              <a:t> have </a:t>
            </a:r>
            <a:r>
              <a:rPr lang="fr-BE" dirty="0" err="1">
                <a:solidFill>
                  <a:srgbClr val="FF0000"/>
                </a:solidFill>
              </a:rPr>
              <a:t>started</a:t>
            </a:r>
            <a:r>
              <a:rPr lang="fr-BE" dirty="0">
                <a:solidFill>
                  <a:srgbClr val="FF0000"/>
                </a:solidFill>
              </a:rPr>
              <a:t> in Q1 of 2025 and first </a:t>
            </a:r>
            <a:r>
              <a:rPr lang="fr-BE" dirty="0" err="1">
                <a:solidFill>
                  <a:srgbClr val="FF0000"/>
                </a:solidFill>
              </a:rPr>
              <a:t>results</a:t>
            </a:r>
            <a:r>
              <a:rPr lang="fr-BE" dirty="0">
                <a:solidFill>
                  <a:srgbClr val="FF0000"/>
                </a:solidFill>
              </a:rPr>
              <a:t> are </a:t>
            </a:r>
            <a:r>
              <a:rPr lang="fr-BE" dirty="0" err="1">
                <a:solidFill>
                  <a:srgbClr val="FF0000"/>
                </a:solidFill>
              </a:rPr>
              <a:t>expected</a:t>
            </a:r>
            <a:r>
              <a:rPr lang="fr-BE" dirty="0">
                <a:solidFill>
                  <a:srgbClr val="FF0000"/>
                </a:solidFill>
              </a:rPr>
              <a:t> as of Q2 2026 </a:t>
            </a:r>
            <a:endParaRPr lang="en-IE" dirty="0">
              <a:solidFill>
                <a:srgbClr val="FF0000"/>
              </a:solidFill>
            </a:endParaRPr>
          </a:p>
        </p:txBody>
      </p:sp>
    </p:spTree>
    <p:extLst>
      <p:ext uri="{BB962C8B-B14F-4D97-AF65-F5344CB8AC3E}">
        <p14:creationId xmlns:p14="http://schemas.microsoft.com/office/powerpoint/2010/main" val="154956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D8C18B-82E3-410F-2027-43AC3B8303D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a:t>
            </a:fld>
            <a:endParaRPr lang="en-GB"/>
          </a:p>
        </p:txBody>
      </p:sp>
      <p:sp>
        <p:nvSpPr>
          <p:cNvPr id="3" name="Title 2">
            <a:extLst>
              <a:ext uri="{FF2B5EF4-FFF2-40B4-BE49-F238E27FC236}">
                <a16:creationId xmlns:a16="http://schemas.microsoft.com/office/drawing/2014/main" id="{DE08CEFF-A20C-7CBB-3CFA-4F932C91BB6A}"/>
              </a:ext>
            </a:extLst>
          </p:cNvPr>
          <p:cNvSpPr>
            <a:spLocks noGrp="1"/>
          </p:cNvSpPr>
          <p:nvPr>
            <p:ph type="title"/>
          </p:nvPr>
        </p:nvSpPr>
        <p:spPr/>
        <p:txBody>
          <a:bodyPr/>
          <a:lstStyle/>
          <a:p>
            <a:r>
              <a:rPr lang="en-US" sz="3200" b="1" i="0" dirty="0">
                <a:effectLst/>
                <a:latin typeface="arial" panose="020B0604020202020204" pitchFamily="34" charset="0"/>
              </a:rPr>
              <a:t>Social impact measurement and management</a:t>
            </a:r>
            <a:r>
              <a:rPr lang="en-US" sz="3200" b="0" i="0" dirty="0">
                <a:effectLst/>
                <a:latin typeface="arial" panose="020B0604020202020204" pitchFamily="34" charset="0"/>
              </a:rPr>
              <a:t> (SIMM)</a:t>
            </a:r>
            <a:endParaRPr lang="en-IE" sz="3200" dirty="0"/>
          </a:p>
        </p:txBody>
      </p:sp>
      <p:sp>
        <p:nvSpPr>
          <p:cNvPr id="4" name="Text Placeholder 3">
            <a:extLst>
              <a:ext uri="{FF2B5EF4-FFF2-40B4-BE49-F238E27FC236}">
                <a16:creationId xmlns:a16="http://schemas.microsoft.com/office/drawing/2014/main" id="{82DFCB97-1977-C538-00C5-F2613AC88E57}"/>
              </a:ext>
            </a:extLst>
          </p:cNvPr>
          <p:cNvSpPr>
            <a:spLocks noGrp="1"/>
          </p:cNvSpPr>
          <p:nvPr>
            <p:ph type="body" idx="1"/>
          </p:nvPr>
        </p:nvSpPr>
        <p:spPr>
          <a:xfrm>
            <a:off x="635479" y="1594715"/>
            <a:ext cx="5328000" cy="3906435"/>
          </a:xfrm>
        </p:spPr>
        <p:txBody>
          <a:bodyPr/>
          <a:lstStyle/>
          <a:p>
            <a:pPr marL="76200" indent="0" algn="l">
              <a:buNone/>
            </a:pPr>
            <a:r>
              <a:rPr lang="en-US" sz="1800" b="0" i="0" dirty="0">
                <a:effectLst/>
                <a:latin typeface="arial" panose="020B0604020202020204" pitchFamily="34" charset="0"/>
              </a:rPr>
              <a:t>What is SIMM?</a:t>
            </a:r>
          </a:p>
          <a:p>
            <a:pPr algn="l"/>
            <a:r>
              <a:rPr lang="en-US" sz="1800" b="0" i="0" dirty="0">
                <a:effectLst/>
                <a:latin typeface="arial" panose="020B0604020202020204" pitchFamily="34" charset="0"/>
              </a:rPr>
              <a:t>pivotal concept that involves the systematic evaluation </a:t>
            </a:r>
          </a:p>
          <a:p>
            <a:pPr algn="l"/>
            <a:r>
              <a:rPr lang="en-US" sz="1800" b="1" i="0" dirty="0">
                <a:effectLst/>
                <a:latin typeface="arial" panose="020B0604020202020204" pitchFamily="34" charset="0"/>
              </a:rPr>
              <a:t>collection and analysis of data</a:t>
            </a:r>
            <a:r>
              <a:rPr lang="en-US" sz="1800" b="0" i="0" dirty="0">
                <a:effectLst/>
                <a:latin typeface="arial" panose="020B0604020202020204" pitchFamily="34" charset="0"/>
              </a:rPr>
              <a:t> </a:t>
            </a:r>
          </a:p>
          <a:p>
            <a:pPr algn="l"/>
            <a:r>
              <a:rPr lang="en-US" sz="1800" b="0" i="0" dirty="0">
                <a:effectLst/>
                <a:latin typeface="arial" panose="020B0604020202020204" pitchFamily="34" charset="0"/>
              </a:rPr>
              <a:t>+ </a:t>
            </a:r>
            <a:r>
              <a:rPr lang="en-US" sz="1800" b="1" i="0" dirty="0">
                <a:effectLst/>
                <a:latin typeface="arial" panose="020B0604020202020204" pitchFamily="34" charset="0"/>
              </a:rPr>
              <a:t>strategic application</a:t>
            </a:r>
            <a:r>
              <a:rPr lang="en-US" sz="1800" b="0" i="0" dirty="0">
                <a:effectLst/>
                <a:latin typeface="arial" panose="020B0604020202020204" pitchFamily="34" charset="0"/>
              </a:rPr>
              <a:t> to </a:t>
            </a:r>
            <a:r>
              <a:rPr lang="en-US" sz="1800" b="0" i="0" dirty="0" err="1">
                <a:effectLst/>
                <a:latin typeface="arial" panose="020B0604020202020204" pitchFamily="34" charset="0"/>
              </a:rPr>
              <a:t>optimise</a:t>
            </a:r>
            <a:r>
              <a:rPr lang="en-US" sz="1800" b="0" i="0" dirty="0">
                <a:effectLst/>
                <a:latin typeface="arial" panose="020B0604020202020204" pitchFamily="34" charset="0"/>
              </a:rPr>
              <a:t> positive outcomes and mitigate adverse ones.</a:t>
            </a:r>
          </a:p>
          <a:p>
            <a:pPr marL="76200" indent="0" algn="l">
              <a:buNone/>
            </a:pPr>
            <a:endParaRPr lang="en-US" sz="1800" b="0" i="0" dirty="0">
              <a:effectLst/>
              <a:latin typeface="arial" panose="020B0604020202020204" pitchFamily="34" charset="0"/>
            </a:endParaRPr>
          </a:p>
          <a:p>
            <a:pPr marL="76200" indent="0" algn="l">
              <a:buNone/>
            </a:pPr>
            <a:r>
              <a:rPr lang="en-US" sz="1800" dirty="0">
                <a:latin typeface="arial" panose="020B0604020202020204" pitchFamily="34" charset="0"/>
              </a:rPr>
              <a:t>Why is </a:t>
            </a:r>
            <a:r>
              <a:rPr lang="en-US" sz="1800" b="1" dirty="0">
                <a:latin typeface="arial" panose="020B0604020202020204" pitchFamily="34" charset="0"/>
              </a:rPr>
              <a:t>“Management” </a:t>
            </a:r>
            <a:r>
              <a:rPr lang="en-US" sz="1800" dirty="0">
                <a:latin typeface="arial" panose="020B0604020202020204" pitchFamily="34" charset="0"/>
              </a:rPr>
              <a:t>added?</a:t>
            </a:r>
          </a:p>
          <a:p>
            <a:r>
              <a:rPr lang="en-US" sz="1800" dirty="0"/>
              <a:t>measurement not enough to enable evidence-based decision-making and learning. </a:t>
            </a:r>
          </a:p>
          <a:p>
            <a:r>
              <a:rPr lang="en-US" sz="1800" dirty="0"/>
              <a:t>most powerful when a permanent process: complement strategic planning, reduce risk (e.g. unnecessary actions, waste resources).</a:t>
            </a:r>
          </a:p>
          <a:p>
            <a:r>
              <a:rPr lang="en-US" sz="1800" dirty="0"/>
              <a:t>repeated measurement and continuous monitoring </a:t>
            </a:r>
          </a:p>
          <a:p>
            <a:r>
              <a:rPr lang="en-US" sz="1800" dirty="0"/>
              <a:t>adopting a level of quality checks and balances for impact measurement.</a:t>
            </a:r>
          </a:p>
          <a:p>
            <a:r>
              <a:rPr lang="en-US" sz="1800" b="0" i="0" dirty="0">
                <a:effectLst/>
                <a:latin typeface="arial" panose="020B0604020202020204" pitchFamily="34" charset="0"/>
              </a:rPr>
              <a:t>From external to </a:t>
            </a:r>
            <a:r>
              <a:rPr lang="en-US" sz="1800" b="1" dirty="0">
                <a:latin typeface="arial" panose="020B0604020202020204" pitchFamily="34" charset="0"/>
              </a:rPr>
              <a:t>e</a:t>
            </a:r>
            <a:r>
              <a:rPr lang="en-US" sz="1800" b="1" i="0" dirty="0">
                <a:effectLst/>
                <a:latin typeface="arial" panose="020B0604020202020204" pitchFamily="34" charset="0"/>
              </a:rPr>
              <a:t>xternal + internal </a:t>
            </a:r>
            <a:r>
              <a:rPr lang="en-US" sz="1800" b="0" i="0" dirty="0">
                <a:effectLst/>
                <a:latin typeface="arial" panose="020B0604020202020204" pitchFamily="34" charset="0"/>
              </a:rPr>
              <a:t>purpose!</a:t>
            </a:r>
          </a:p>
          <a:p>
            <a:endParaRPr lang="en-IE" dirty="0"/>
          </a:p>
        </p:txBody>
      </p:sp>
      <p:sp>
        <p:nvSpPr>
          <p:cNvPr id="5" name="Text Placeholder 4">
            <a:extLst>
              <a:ext uri="{FF2B5EF4-FFF2-40B4-BE49-F238E27FC236}">
                <a16:creationId xmlns:a16="http://schemas.microsoft.com/office/drawing/2014/main" id="{00242C58-9F23-6EA4-6A7C-1637AC1B67AD}"/>
              </a:ext>
            </a:extLst>
          </p:cNvPr>
          <p:cNvSpPr>
            <a:spLocks noGrp="1"/>
          </p:cNvSpPr>
          <p:nvPr>
            <p:ph type="body" idx="2"/>
          </p:nvPr>
        </p:nvSpPr>
        <p:spPr>
          <a:xfrm>
            <a:off x="6228522" y="1594715"/>
            <a:ext cx="5328000" cy="3906435"/>
          </a:xfrm>
        </p:spPr>
        <p:txBody>
          <a:bodyPr/>
          <a:lstStyle/>
          <a:p>
            <a:r>
              <a:rPr lang="fr-BE" dirty="0"/>
              <a:t>Added value?</a:t>
            </a:r>
          </a:p>
          <a:p>
            <a:pPr marL="571500" indent="-342900">
              <a:buFont typeface="Wingdings" panose="05000000000000000000" pitchFamily="2" charset="2"/>
              <a:buChar char="è"/>
            </a:pPr>
            <a:r>
              <a:rPr lang="en-US" b="0" i="0" dirty="0">
                <a:effectLst/>
                <a:latin typeface="arial" panose="020B0604020202020204" pitchFamily="34" charset="0"/>
              </a:rPr>
              <a:t>“Beyond data collection”</a:t>
            </a:r>
          </a:p>
          <a:p>
            <a:pPr marL="571500" indent="-342900">
              <a:buFont typeface="Wingdings" panose="05000000000000000000" pitchFamily="2" charset="2"/>
              <a:buChar char="è"/>
            </a:pPr>
            <a:r>
              <a:rPr lang="en-US" b="1" i="0" dirty="0">
                <a:effectLst/>
                <a:latin typeface="arial" panose="020B0604020202020204" pitchFamily="34" charset="0"/>
              </a:rPr>
              <a:t>empowering </a:t>
            </a:r>
            <a:r>
              <a:rPr lang="en-US" i="0" dirty="0">
                <a:effectLst/>
                <a:latin typeface="arial" panose="020B0604020202020204" pitchFamily="34" charset="0"/>
              </a:rPr>
              <a:t>organisations to make informed decisions</a:t>
            </a:r>
            <a:endParaRPr lang="en-US" b="0" i="0" dirty="0">
              <a:effectLst/>
              <a:latin typeface="arial" panose="020B0604020202020204" pitchFamily="34" charset="0"/>
            </a:endParaRPr>
          </a:p>
          <a:p>
            <a:pPr marL="571500" indent="-342900">
              <a:buFont typeface="Wingdings" panose="05000000000000000000" pitchFamily="2" charset="2"/>
              <a:buChar char="è"/>
            </a:pPr>
            <a:r>
              <a:rPr lang="en-US" b="1" i="0" dirty="0">
                <a:effectLst/>
                <a:latin typeface="arial" panose="020B0604020202020204" pitchFamily="34" charset="0"/>
              </a:rPr>
              <a:t>accountability</a:t>
            </a:r>
            <a:r>
              <a:rPr lang="en-US" b="0" i="0" dirty="0">
                <a:effectLst/>
                <a:latin typeface="arial" panose="020B0604020202020204" pitchFamily="34" charset="0"/>
              </a:rPr>
              <a:t> </a:t>
            </a:r>
          </a:p>
          <a:p>
            <a:pPr marL="571500" indent="-342900">
              <a:buFont typeface="Wingdings" panose="05000000000000000000" pitchFamily="2" charset="2"/>
              <a:buChar char="è"/>
            </a:pPr>
            <a:r>
              <a:rPr lang="en-US" b="0" i="0" dirty="0">
                <a:effectLst/>
                <a:latin typeface="arial" panose="020B0604020202020204" pitchFamily="34" charset="0"/>
              </a:rPr>
              <a:t>transparency </a:t>
            </a:r>
          </a:p>
          <a:p>
            <a:pPr marL="571500" indent="-342900">
              <a:buFont typeface="Wingdings" panose="05000000000000000000" pitchFamily="2" charset="2"/>
              <a:buChar char="è"/>
            </a:pPr>
            <a:r>
              <a:rPr lang="en-US" b="0" i="0" dirty="0">
                <a:effectLst/>
                <a:latin typeface="arial" panose="020B0604020202020204" pitchFamily="34" charset="0"/>
              </a:rPr>
              <a:t>trust among stakeholders.</a:t>
            </a:r>
          </a:p>
          <a:p>
            <a:pPr marL="571500" indent="-342900">
              <a:buFont typeface="Wingdings" panose="05000000000000000000" pitchFamily="2" charset="2"/>
              <a:buChar char="è"/>
            </a:pPr>
            <a:r>
              <a:rPr lang="en-US" i="0" dirty="0">
                <a:effectLst/>
                <a:latin typeface="arial" panose="020B0604020202020204" pitchFamily="34" charset="0"/>
              </a:rPr>
              <a:t>appeal to </a:t>
            </a:r>
            <a:r>
              <a:rPr lang="en-US" b="1" i="0" dirty="0">
                <a:effectLst/>
                <a:latin typeface="arial" panose="020B0604020202020204" pitchFamily="34" charset="0"/>
              </a:rPr>
              <a:t>investors and donors</a:t>
            </a:r>
            <a:r>
              <a:rPr lang="en-US" b="0" i="0" dirty="0">
                <a:effectLst/>
                <a:latin typeface="arial" panose="020B0604020202020204" pitchFamily="34" charset="0"/>
              </a:rPr>
              <a:t> who </a:t>
            </a:r>
            <a:r>
              <a:rPr lang="en-US" b="0" i="0" dirty="0" err="1">
                <a:effectLst/>
                <a:latin typeface="arial" panose="020B0604020202020204" pitchFamily="34" charset="0"/>
              </a:rPr>
              <a:t>prioritise</a:t>
            </a:r>
            <a:r>
              <a:rPr lang="en-US" b="0" i="0" dirty="0">
                <a:effectLst/>
                <a:latin typeface="arial" panose="020B0604020202020204" pitchFamily="34" charset="0"/>
              </a:rPr>
              <a:t> social returns </a:t>
            </a:r>
          </a:p>
          <a:p>
            <a:pPr marL="571500" indent="-342900">
              <a:buFont typeface="Wingdings" panose="05000000000000000000" pitchFamily="2" charset="2"/>
              <a:buChar char="è"/>
            </a:pPr>
            <a:r>
              <a:rPr lang="en-US" b="0" i="0" dirty="0">
                <a:effectLst/>
                <a:latin typeface="arial" panose="020B0604020202020204" pitchFamily="34" charset="0"/>
              </a:rPr>
              <a:t>promoting </a:t>
            </a:r>
            <a:r>
              <a:rPr lang="en-US" b="1" i="0" dirty="0">
                <a:effectLst/>
                <a:latin typeface="arial" panose="020B0604020202020204" pitchFamily="34" charset="0"/>
              </a:rPr>
              <a:t>continuous</a:t>
            </a:r>
            <a:r>
              <a:rPr lang="en-US" b="0" i="0" dirty="0">
                <a:effectLst/>
                <a:latin typeface="arial" panose="020B0604020202020204" pitchFamily="34" charset="0"/>
              </a:rPr>
              <a:t> </a:t>
            </a:r>
            <a:r>
              <a:rPr lang="en-US" b="1" i="0" dirty="0">
                <a:effectLst/>
                <a:latin typeface="arial" panose="020B0604020202020204" pitchFamily="34" charset="0"/>
              </a:rPr>
              <a:t>improvement</a:t>
            </a:r>
            <a:r>
              <a:rPr lang="en-US" b="0" i="0" dirty="0">
                <a:effectLst/>
                <a:latin typeface="arial" panose="020B0604020202020204" pitchFamily="34" charset="0"/>
              </a:rPr>
              <a:t> of </a:t>
            </a:r>
            <a:r>
              <a:rPr lang="en-US" b="0" i="0" dirty="0" err="1">
                <a:effectLst/>
                <a:latin typeface="arial" panose="020B0604020202020204" pitchFamily="34" charset="0"/>
              </a:rPr>
              <a:t>programmes</a:t>
            </a:r>
            <a:r>
              <a:rPr lang="en-US" b="0" i="0" dirty="0">
                <a:effectLst/>
                <a:latin typeface="arial" panose="020B0604020202020204" pitchFamily="34" charset="0"/>
              </a:rPr>
              <a:t> and initiatives.</a:t>
            </a:r>
          </a:p>
          <a:p>
            <a:pPr marL="571500" indent="-342900">
              <a:buFont typeface="Wingdings" panose="05000000000000000000" pitchFamily="2" charset="2"/>
              <a:buChar char="è"/>
            </a:pPr>
            <a:endParaRPr lang="fr-BE" dirty="0"/>
          </a:p>
          <a:p>
            <a:endParaRPr lang="en-IE" dirty="0"/>
          </a:p>
        </p:txBody>
      </p:sp>
    </p:spTree>
    <p:extLst>
      <p:ext uri="{BB962C8B-B14F-4D97-AF65-F5344CB8AC3E}">
        <p14:creationId xmlns:p14="http://schemas.microsoft.com/office/powerpoint/2010/main" val="176511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9ABC6-8161-0BD3-69B0-FFC0788E921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20</a:t>
            </a:fld>
            <a:endParaRPr lang="en-GB"/>
          </a:p>
        </p:txBody>
      </p:sp>
      <p:sp>
        <p:nvSpPr>
          <p:cNvPr id="3" name="Title 2">
            <a:extLst>
              <a:ext uri="{FF2B5EF4-FFF2-40B4-BE49-F238E27FC236}">
                <a16:creationId xmlns:a16="http://schemas.microsoft.com/office/drawing/2014/main" id="{4EEBFC77-383B-BEDF-B3BE-824187C3B06E}"/>
              </a:ext>
            </a:extLst>
          </p:cNvPr>
          <p:cNvSpPr>
            <a:spLocks noGrp="1"/>
          </p:cNvSpPr>
          <p:nvPr>
            <p:ph type="ctrTitle"/>
          </p:nvPr>
        </p:nvSpPr>
        <p:spPr/>
        <p:txBody>
          <a:bodyPr/>
          <a:lstStyle/>
          <a:p>
            <a:r>
              <a:rPr lang="fr-BE" dirty="0" err="1"/>
              <a:t>Thank</a:t>
            </a:r>
            <a:r>
              <a:rPr lang="fr-BE" dirty="0"/>
              <a:t> </a:t>
            </a:r>
            <a:r>
              <a:rPr lang="fr-BE" dirty="0" err="1"/>
              <a:t>you</a:t>
            </a:r>
            <a:endParaRPr lang="en-IE" dirty="0"/>
          </a:p>
        </p:txBody>
      </p:sp>
      <p:sp>
        <p:nvSpPr>
          <p:cNvPr id="4" name="Text Placeholder 3">
            <a:extLst>
              <a:ext uri="{FF2B5EF4-FFF2-40B4-BE49-F238E27FC236}">
                <a16:creationId xmlns:a16="http://schemas.microsoft.com/office/drawing/2014/main" id="{71506B7A-F372-330D-5FAD-D8C7BEC96ABF}"/>
              </a:ext>
            </a:extLst>
          </p:cNvPr>
          <p:cNvSpPr>
            <a:spLocks noGrp="1"/>
          </p:cNvSpPr>
          <p:nvPr>
            <p:ph type="body" idx="1"/>
          </p:nvPr>
        </p:nvSpPr>
        <p:spPr/>
        <p:txBody>
          <a:bodyPr/>
          <a:lstStyle/>
          <a:p>
            <a:r>
              <a:rPr lang="fr-BE" dirty="0"/>
              <a:t>More info: </a:t>
            </a:r>
            <a:r>
              <a:rPr lang="en-US" dirty="0">
                <a:hlinkClick r:id="rId2"/>
              </a:rPr>
              <a:t>Measuring social impact: a new era for the social economy? - European Commission</a:t>
            </a:r>
            <a:endParaRPr lang="en-US" dirty="0"/>
          </a:p>
          <a:p>
            <a:r>
              <a:rPr lang="en-US" dirty="0"/>
              <a:t>Contact: </a:t>
            </a:r>
            <a:r>
              <a:rPr lang="en-IE" b="0" i="0" dirty="0">
                <a:effectLst/>
                <a:latin typeface="arial" panose="020B0604020202020204" pitchFamily="34" charset="0"/>
                <a:hlinkClick r:id="rId3"/>
              </a:rPr>
              <a:t>EU-Social-Economy-Gateway@ec.europa.eu</a:t>
            </a:r>
            <a:endParaRPr lang="en-US" b="0" i="0" dirty="0">
              <a:effectLst/>
              <a:latin typeface="arial" panose="020B0604020202020204" pitchFamily="34" charset="0"/>
            </a:endParaRPr>
          </a:p>
          <a:p>
            <a:r>
              <a:rPr lang="en-US" dirty="0" err="1">
                <a:latin typeface="arial" panose="020B0604020202020204" pitchFamily="34" charset="0"/>
              </a:rPr>
              <a:t>Linkedin</a:t>
            </a:r>
            <a:r>
              <a:rPr lang="en-US" dirty="0">
                <a:latin typeface="arial" panose="020B0604020202020204" pitchFamily="34" charset="0"/>
              </a:rPr>
              <a:t>: </a:t>
            </a:r>
            <a:r>
              <a:rPr lang="en-US" dirty="0">
                <a:latin typeface="arial" panose="020B0604020202020204" pitchFamily="34" charset="0"/>
                <a:hlinkClick r:id="rId4"/>
              </a:rPr>
              <a:t>https://www.linkedin.com/company/eu-for-social-economy-and-social-enterprises/</a:t>
            </a:r>
            <a:endParaRPr lang="en-US" dirty="0">
              <a:latin typeface="arial" panose="020B0604020202020204" pitchFamily="34" charset="0"/>
            </a:endParaRPr>
          </a:p>
          <a:p>
            <a:endParaRPr lang="en-IE" dirty="0"/>
          </a:p>
        </p:txBody>
      </p:sp>
    </p:spTree>
    <p:extLst>
      <p:ext uri="{BB962C8B-B14F-4D97-AF65-F5344CB8AC3E}">
        <p14:creationId xmlns:p14="http://schemas.microsoft.com/office/powerpoint/2010/main" val="404508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8279B-A4C8-3596-9F63-530071A9DB2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a:p>
        </p:txBody>
      </p:sp>
      <p:sp>
        <p:nvSpPr>
          <p:cNvPr id="3" name="Title 2">
            <a:extLst>
              <a:ext uri="{FF2B5EF4-FFF2-40B4-BE49-F238E27FC236}">
                <a16:creationId xmlns:a16="http://schemas.microsoft.com/office/drawing/2014/main" id="{EB0357CD-453A-361B-75FA-AA486FED9F4F}"/>
              </a:ext>
            </a:extLst>
          </p:cNvPr>
          <p:cNvSpPr>
            <a:spLocks noGrp="1"/>
          </p:cNvSpPr>
          <p:nvPr>
            <p:ph type="title"/>
          </p:nvPr>
        </p:nvSpPr>
        <p:spPr/>
        <p:txBody>
          <a:bodyPr/>
          <a:lstStyle/>
          <a:p>
            <a:r>
              <a:rPr lang="en-US" sz="3200" b="1" i="0" dirty="0">
                <a:effectLst/>
                <a:latin typeface="arial" panose="020B0604020202020204" pitchFamily="34" charset="0"/>
              </a:rPr>
              <a:t>Social impact measurement and management</a:t>
            </a:r>
            <a:r>
              <a:rPr lang="en-US" sz="3200" b="0" i="0" dirty="0">
                <a:effectLst/>
                <a:latin typeface="arial" panose="020B0604020202020204" pitchFamily="34" charset="0"/>
              </a:rPr>
              <a:t> (SIMM)</a:t>
            </a:r>
            <a:endParaRPr lang="en-IE" sz="3200" dirty="0"/>
          </a:p>
        </p:txBody>
      </p:sp>
      <p:sp>
        <p:nvSpPr>
          <p:cNvPr id="4" name="Text Placeholder 3">
            <a:extLst>
              <a:ext uri="{FF2B5EF4-FFF2-40B4-BE49-F238E27FC236}">
                <a16:creationId xmlns:a16="http://schemas.microsoft.com/office/drawing/2014/main" id="{7AC0F3A6-6A9D-C482-B4AD-523ED420952F}"/>
              </a:ext>
            </a:extLst>
          </p:cNvPr>
          <p:cNvSpPr>
            <a:spLocks noGrp="1"/>
          </p:cNvSpPr>
          <p:nvPr>
            <p:ph type="body" idx="1"/>
          </p:nvPr>
        </p:nvSpPr>
        <p:spPr>
          <a:xfrm>
            <a:off x="768000" y="1582306"/>
            <a:ext cx="5328000" cy="3906435"/>
          </a:xfrm>
        </p:spPr>
        <p:txBody>
          <a:bodyPr/>
          <a:lstStyle/>
          <a:p>
            <a:pPr marL="76200" indent="0">
              <a:buNone/>
            </a:pPr>
            <a:r>
              <a:rPr lang="en-IE" b="1" dirty="0">
                <a:solidFill>
                  <a:srgbClr val="26324B"/>
                </a:solidFill>
                <a:latin typeface="arial" panose="020B0604020202020204" pitchFamily="34" charset="0"/>
              </a:rPr>
              <a:t>C</a:t>
            </a:r>
            <a:r>
              <a:rPr lang="en-IE" b="1" i="0" dirty="0">
                <a:solidFill>
                  <a:srgbClr val="26324B"/>
                </a:solidFill>
                <a:effectLst/>
                <a:latin typeface="arial" panose="020B0604020202020204" pitchFamily="34" charset="0"/>
              </a:rPr>
              <a:t>hallenges</a:t>
            </a:r>
          </a:p>
          <a:p>
            <a:pPr algn="l"/>
            <a:r>
              <a:rPr lang="en-US" b="0" i="0" dirty="0">
                <a:effectLst/>
                <a:latin typeface="arial" panose="020B0604020202020204" pitchFamily="34" charset="0"/>
              </a:rPr>
              <a:t>Considerable resources and expertise</a:t>
            </a:r>
          </a:p>
          <a:p>
            <a:pPr algn="l"/>
            <a:r>
              <a:rPr lang="en-US" dirty="0">
                <a:latin typeface="arial" panose="020B0604020202020204" pitchFamily="34" charset="0"/>
              </a:rPr>
              <a:t>Advanced application is </a:t>
            </a:r>
            <a:r>
              <a:rPr lang="en-US" b="0" i="0" dirty="0">
                <a:effectLst/>
                <a:latin typeface="arial" panose="020B0604020202020204" pitchFamily="34" charset="0"/>
              </a:rPr>
              <a:t>complex</a:t>
            </a:r>
          </a:p>
          <a:p>
            <a:pPr algn="l"/>
            <a:r>
              <a:rPr lang="en-US" b="0" i="0" dirty="0">
                <a:effectLst/>
                <a:latin typeface="arial" panose="020B0604020202020204" pitchFamily="34" charset="0"/>
              </a:rPr>
              <a:t>Accurate data collection is often difficult</a:t>
            </a:r>
          </a:p>
          <a:p>
            <a:pPr algn="l"/>
            <a:r>
              <a:rPr lang="en-US" dirty="0">
                <a:latin typeface="arial" panose="020B0604020202020204" pitchFamily="34" charset="0"/>
              </a:rPr>
              <a:t>A</a:t>
            </a:r>
            <a:r>
              <a:rPr lang="en-US" b="0" i="0" dirty="0">
                <a:effectLst/>
                <a:latin typeface="arial" panose="020B0604020202020204" pitchFamily="34" charset="0"/>
              </a:rPr>
              <a:t>bsence of </a:t>
            </a:r>
            <a:r>
              <a:rPr lang="en-US" b="0" i="0" dirty="0" err="1">
                <a:effectLst/>
                <a:latin typeface="arial" panose="020B0604020202020204" pitchFamily="34" charset="0"/>
              </a:rPr>
              <a:t>standardised</a:t>
            </a:r>
            <a:r>
              <a:rPr lang="en-US" b="0" i="0" dirty="0">
                <a:effectLst/>
                <a:latin typeface="arial" panose="020B0604020202020204" pitchFamily="34" charset="0"/>
              </a:rPr>
              <a:t> metrics can make comparisons difficult.</a:t>
            </a:r>
          </a:p>
          <a:p>
            <a:pPr algn="l"/>
            <a:r>
              <a:rPr lang="en-US" b="0" i="0" dirty="0">
                <a:effectLst/>
                <a:latin typeface="arial" panose="020B0604020202020204" pitchFamily="34" charset="0"/>
              </a:rPr>
              <a:t>Risk to focus on easily measurable outcomes, potentially overlooking deeper, long-term impacts.</a:t>
            </a:r>
          </a:p>
          <a:p>
            <a:pPr marL="76200" indent="0">
              <a:buNone/>
            </a:pPr>
            <a:br>
              <a:rPr lang="en-US" dirty="0"/>
            </a:br>
            <a:endParaRPr lang="en-IE" dirty="0"/>
          </a:p>
        </p:txBody>
      </p:sp>
      <p:sp>
        <p:nvSpPr>
          <p:cNvPr id="5" name="Text Placeholder 4">
            <a:extLst>
              <a:ext uri="{FF2B5EF4-FFF2-40B4-BE49-F238E27FC236}">
                <a16:creationId xmlns:a16="http://schemas.microsoft.com/office/drawing/2014/main" id="{FCF966EC-4B79-B14D-E774-3FFF5972C3FD}"/>
              </a:ext>
            </a:extLst>
          </p:cNvPr>
          <p:cNvSpPr>
            <a:spLocks noGrp="1"/>
          </p:cNvSpPr>
          <p:nvPr>
            <p:ph type="body" idx="2"/>
          </p:nvPr>
        </p:nvSpPr>
        <p:spPr>
          <a:xfrm>
            <a:off x="6374541" y="1631662"/>
            <a:ext cx="5328000" cy="3906435"/>
          </a:xfrm>
        </p:spPr>
        <p:txBody>
          <a:bodyPr/>
          <a:lstStyle/>
          <a:p>
            <a:r>
              <a:rPr lang="fr-BE" sz="2000" b="1" dirty="0" err="1"/>
              <a:t>Benefits</a:t>
            </a:r>
            <a:r>
              <a:rPr lang="fr-BE" sz="2000" b="1" dirty="0"/>
              <a:t> </a:t>
            </a:r>
            <a:r>
              <a:rPr lang="fr-BE" sz="2000" b="1" dirty="0" err="1"/>
              <a:t>who</a:t>
            </a:r>
            <a:r>
              <a:rPr lang="fr-BE" sz="2000" b="1" dirty="0"/>
              <a:t>?</a:t>
            </a:r>
          </a:p>
          <a:p>
            <a:pPr marL="571500" indent="-342900">
              <a:buFont typeface="Wingdings" panose="05000000000000000000" pitchFamily="2" charset="2"/>
              <a:buChar char="è"/>
            </a:pPr>
            <a:r>
              <a:rPr lang="en-US" sz="2000" b="1" dirty="0">
                <a:effectLst/>
              </a:rPr>
              <a:t>Nonprofit organisations and social enterprises: </a:t>
            </a:r>
            <a:r>
              <a:rPr lang="en-US" sz="2000" dirty="0">
                <a:effectLst/>
              </a:rPr>
              <a:t>assess and enhance their impact,</a:t>
            </a:r>
          </a:p>
          <a:p>
            <a:pPr marL="571500" indent="-342900">
              <a:buFont typeface="Wingdings" panose="05000000000000000000" pitchFamily="2" charset="2"/>
              <a:buChar char="è"/>
            </a:pPr>
            <a:r>
              <a:rPr lang="en-US" sz="2000" b="1" dirty="0">
                <a:effectLst/>
              </a:rPr>
              <a:t>Investors and donors:</a:t>
            </a:r>
            <a:r>
              <a:rPr lang="en-US" sz="2000" dirty="0">
                <a:effectLst/>
              </a:rPr>
              <a:t> to seek assurance of meaningful social returns. </a:t>
            </a:r>
          </a:p>
          <a:p>
            <a:pPr marL="571500" indent="-342900">
              <a:buFont typeface="Wingdings" panose="05000000000000000000" pitchFamily="2" charset="2"/>
              <a:buChar char="è"/>
            </a:pPr>
            <a:r>
              <a:rPr lang="en-US" sz="2000" b="1" dirty="0">
                <a:effectLst/>
              </a:rPr>
              <a:t>Government agencies: </a:t>
            </a:r>
            <a:r>
              <a:rPr lang="en-US" sz="2000" dirty="0">
                <a:effectLst/>
              </a:rPr>
              <a:t>evaluate the efficacy of policies and </a:t>
            </a:r>
            <a:r>
              <a:rPr lang="en-US" sz="2000" dirty="0" err="1">
                <a:effectLst/>
              </a:rPr>
              <a:t>programmes</a:t>
            </a:r>
            <a:r>
              <a:rPr lang="en-US" sz="2000" dirty="0">
                <a:effectLst/>
              </a:rPr>
              <a:t>,</a:t>
            </a:r>
          </a:p>
          <a:p>
            <a:pPr marL="571500" indent="-342900">
              <a:buFont typeface="Wingdings" panose="05000000000000000000" pitchFamily="2" charset="2"/>
              <a:buChar char="è"/>
            </a:pPr>
            <a:r>
              <a:rPr lang="en-US" sz="2000" b="1" dirty="0"/>
              <a:t> A</a:t>
            </a:r>
            <a:r>
              <a:rPr lang="en-US" sz="2000" b="1" dirty="0">
                <a:effectLst/>
              </a:rPr>
              <a:t>cademics</a:t>
            </a:r>
            <a:r>
              <a:rPr lang="en-US" sz="2000" dirty="0">
                <a:effectLst/>
              </a:rPr>
              <a:t> </a:t>
            </a:r>
            <a:r>
              <a:rPr lang="en-US" sz="2000" dirty="0" err="1">
                <a:effectLst/>
              </a:rPr>
              <a:t>scrutinise</a:t>
            </a:r>
            <a:r>
              <a:rPr lang="en-US" sz="2000" dirty="0">
                <a:effectLst/>
              </a:rPr>
              <a:t> outcomes of various social interventions.</a:t>
            </a:r>
          </a:p>
          <a:p>
            <a:pPr marL="571500" indent="-342900">
              <a:buFont typeface="Wingdings" panose="05000000000000000000" pitchFamily="2" charset="2"/>
              <a:buChar char="è"/>
            </a:pPr>
            <a:r>
              <a:rPr lang="en-US" sz="2000" dirty="0">
                <a:effectLst/>
              </a:rPr>
              <a:t>Most importantly: </a:t>
            </a:r>
            <a:r>
              <a:rPr lang="en-US" sz="2000" b="1" dirty="0">
                <a:effectLst/>
              </a:rPr>
              <a:t>communities and individuals</a:t>
            </a:r>
            <a:r>
              <a:rPr lang="en-US" sz="2000" dirty="0">
                <a:effectLst/>
              </a:rPr>
              <a:t> who are directly affected by these initiatives have a vested interest in understanding how such efforts influence their well-being.</a:t>
            </a:r>
          </a:p>
          <a:p>
            <a:br>
              <a:rPr lang="en-US" sz="2000" b="0" i="0" dirty="0">
                <a:solidFill>
                  <a:srgbClr val="000000"/>
                </a:solidFill>
                <a:effectLst/>
                <a:latin typeface="arial" panose="020B0604020202020204" pitchFamily="34" charset="0"/>
              </a:rPr>
            </a:br>
            <a:endParaRPr lang="en-IE" sz="2000" b="1" dirty="0"/>
          </a:p>
        </p:txBody>
      </p:sp>
    </p:spTree>
    <p:extLst>
      <p:ext uri="{BB962C8B-B14F-4D97-AF65-F5344CB8AC3E}">
        <p14:creationId xmlns:p14="http://schemas.microsoft.com/office/powerpoint/2010/main" val="33774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A1FB3-E398-8120-31AE-9FD0628EE4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sp>
        <p:nvSpPr>
          <p:cNvPr id="3" name="Title 2">
            <a:extLst>
              <a:ext uri="{FF2B5EF4-FFF2-40B4-BE49-F238E27FC236}">
                <a16:creationId xmlns:a16="http://schemas.microsoft.com/office/drawing/2014/main" id="{8D4AFF69-B9F2-49E8-5C60-61E5F1D55998}"/>
              </a:ext>
            </a:extLst>
          </p:cNvPr>
          <p:cNvSpPr>
            <a:spLocks noGrp="1"/>
          </p:cNvSpPr>
          <p:nvPr>
            <p:ph type="title"/>
          </p:nvPr>
        </p:nvSpPr>
        <p:spPr/>
        <p:txBody>
          <a:bodyPr/>
          <a:lstStyle/>
          <a:p>
            <a:r>
              <a:rPr lang="fr-BE" sz="3200" b="1" dirty="0" err="1"/>
              <a:t>Measure</a:t>
            </a:r>
            <a:r>
              <a:rPr lang="fr-BE" sz="3200" b="1" dirty="0"/>
              <a:t>, Manage Maximise…</a:t>
            </a:r>
            <a:br>
              <a:rPr lang="fr-BE" sz="3200" dirty="0"/>
            </a:br>
            <a:r>
              <a:rPr lang="fr-BE" sz="3200" dirty="0"/>
              <a:t>A joint OECD and European Commission Initiative</a:t>
            </a:r>
            <a:endParaRPr lang="en-IE" sz="3200" dirty="0"/>
          </a:p>
        </p:txBody>
      </p:sp>
      <p:sp>
        <p:nvSpPr>
          <p:cNvPr id="4" name="Text Placeholder 3">
            <a:extLst>
              <a:ext uri="{FF2B5EF4-FFF2-40B4-BE49-F238E27FC236}">
                <a16:creationId xmlns:a16="http://schemas.microsoft.com/office/drawing/2014/main" id="{4D8B99CF-AD14-3E44-32FE-983FE9799368}"/>
              </a:ext>
            </a:extLst>
          </p:cNvPr>
          <p:cNvSpPr>
            <a:spLocks noGrp="1"/>
          </p:cNvSpPr>
          <p:nvPr>
            <p:ph type="body" idx="1"/>
          </p:nvPr>
        </p:nvSpPr>
        <p:spPr>
          <a:xfrm>
            <a:off x="838197" y="1825625"/>
            <a:ext cx="7354457" cy="3512993"/>
          </a:xfrm>
        </p:spPr>
        <p:txBody>
          <a:bodyPr/>
          <a:lstStyle/>
          <a:p>
            <a:pPr algn="l"/>
            <a:r>
              <a:rPr lang="en-US" sz="1800" b="0" i="0" dirty="0">
                <a:effectLst/>
                <a:latin typeface="arial" panose="020B0604020202020204" pitchFamily="34" charset="0"/>
              </a:rPr>
              <a:t>SIMM needs to be tailored – “no one-size-fits-all”</a:t>
            </a:r>
          </a:p>
          <a:p>
            <a:pPr algn="l"/>
            <a:r>
              <a:rPr lang="en-US" sz="1800" b="0" i="0" dirty="0">
                <a:effectLst/>
                <a:latin typeface="arial" panose="020B0604020202020204" pitchFamily="34" charset="0"/>
              </a:rPr>
              <a:t>Current SIMM practices are largely shaped by funders and for-profit organisations - limited focus on social economy. </a:t>
            </a:r>
          </a:p>
          <a:p>
            <a:pPr algn="l"/>
            <a:r>
              <a:rPr lang="en-US" sz="1800" dirty="0">
                <a:latin typeface="arial" panose="020B0604020202020204" pitchFamily="34" charset="0"/>
              </a:rPr>
              <a:t>While f</a:t>
            </a:r>
            <a:r>
              <a:rPr lang="en-US" sz="1800" b="0" i="0" dirty="0">
                <a:effectLst/>
                <a:latin typeface="arial" panose="020B0604020202020204" pitchFamily="34" charset="0"/>
              </a:rPr>
              <a:t>or SE measuring social impact = more than accountability.</a:t>
            </a:r>
          </a:p>
          <a:p>
            <a:pPr algn="l"/>
            <a:r>
              <a:rPr lang="en-US" sz="1800" b="0" i="0" dirty="0">
                <a:effectLst/>
                <a:latin typeface="arial" panose="020B0604020202020204" pitchFamily="34" charset="0"/>
              </a:rPr>
              <a:t>By systematically measuring: refine strategies, improve resource allocation and ultimately </a:t>
            </a:r>
            <a:r>
              <a:rPr lang="en-US" sz="1800" b="0" i="0" dirty="0" err="1">
                <a:effectLst/>
                <a:latin typeface="arial" panose="020B0604020202020204" pitchFamily="34" charset="0"/>
              </a:rPr>
              <a:t>maximise</a:t>
            </a:r>
            <a:r>
              <a:rPr lang="en-US" sz="1800" b="0" i="0" dirty="0">
                <a:effectLst/>
                <a:latin typeface="arial" panose="020B0604020202020204" pitchFamily="34" charset="0"/>
              </a:rPr>
              <a:t> their positive contribution to society.</a:t>
            </a:r>
          </a:p>
          <a:p>
            <a:r>
              <a:rPr lang="en-US" sz="1800" dirty="0">
                <a:latin typeface="arial" panose="020B0604020202020204" pitchFamily="34" charset="0"/>
              </a:rPr>
              <a:t>Impact areas that are particularly important for the social economy: economic prosperity and employment, social inclusion and well-being and community</a:t>
            </a:r>
          </a:p>
          <a:p>
            <a:r>
              <a:rPr lang="en-US" sz="1800" dirty="0">
                <a:latin typeface="arial" panose="020B0604020202020204" pitchFamily="34" charset="0"/>
              </a:rPr>
              <a:t>However: hardest to translate into quantitative metrics.</a:t>
            </a:r>
          </a:p>
          <a:p>
            <a:pPr marL="76200" indent="0">
              <a:buNone/>
            </a:pPr>
            <a:endParaRPr lang="en-US" sz="1800" dirty="0">
              <a:latin typeface="arial" panose="020B0604020202020204" pitchFamily="34" charset="0"/>
            </a:endParaRPr>
          </a:p>
          <a:p>
            <a:pPr>
              <a:buFont typeface="Wingdings" panose="05000000000000000000" pitchFamily="2" charset="2"/>
              <a:buChar char="è"/>
            </a:pPr>
            <a:r>
              <a:rPr lang="en-US" sz="1800" dirty="0">
                <a:latin typeface="arial" panose="020B0604020202020204" pitchFamily="34" charset="0"/>
              </a:rPr>
              <a:t>Simple, straightforward approach for social economy entities to measure, manage and ultimately </a:t>
            </a:r>
            <a:r>
              <a:rPr lang="en-US" sz="1800" dirty="0" err="1">
                <a:latin typeface="arial" panose="020B0604020202020204" pitchFamily="34" charset="0"/>
              </a:rPr>
              <a:t>maximise</a:t>
            </a:r>
            <a:r>
              <a:rPr lang="en-US" sz="1800" dirty="0">
                <a:latin typeface="arial" panose="020B0604020202020204" pitchFamily="34" charset="0"/>
              </a:rPr>
              <a:t> their impact</a:t>
            </a:r>
          </a:p>
          <a:p>
            <a:pPr>
              <a:buFont typeface="Wingdings" panose="05000000000000000000" pitchFamily="2" charset="2"/>
              <a:buChar char="è"/>
            </a:pPr>
            <a:r>
              <a:rPr lang="en-US" sz="1800" dirty="0" err="1">
                <a:latin typeface="arial" panose="020B0604020202020204" pitchFamily="34" charset="0"/>
              </a:rPr>
              <a:t>Prioritise</a:t>
            </a:r>
            <a:r>
              <a:rPr lang="en-US" sz="1800" dirty="0">
                <a:latin typeface="arial" panose="020B0604020202020204" pitchFamily="34" charset="0"/>
              </a:rPr>
              <a:t> the use of findings for strategic organisational learning and improvement.</a:t>
            </a:r>
          </a:p>
          <a:p>
            <a:pPr marL="76200" indent="0">
              <a:buNone/>
            </a:pPr>
            <a:br>
              <a:rPr lang="en-US" dirty="0"/>
            </a:br>
            <a:endParaRPr lang="en-IE" dirty="0"/>
          </a:p>
        </p:txBody>
      </p:sp>
      <p:sp>
        <p:nvSpPr>
          <p:cNvPr id="5" name="Text Placeholder 4">
            <a:extLst>
              <a:ext uri="{FF2B5EF4-FFF2-40B4-BE49-F238E27FC236}">
                <a16:creationId xmlns:a16="http://schemas.microsoft.com/office/drawing/2014/main" id="{D66C6408-4FFF-B604-72EC-3198A421E8EF}"/>
              </a:ext>
            </a:extLst>
          </p:cNvPr>
          <p:cNvSpPr>
            <a:spLocks noGrp="1"/>
          </p:cNvSpPr>
          <p:nvPr>
            <p:ph type="body" idx="2"/>
          </p:nvPr>
        </p:nvSpPr>
        <p:spPr>
          <a:xfrm>
            <a:off x="6096000" y="1825625"/>
            <a:ext cx="5634250" cy="4436630"/>
          </a:xfrm>
        </p:spPr>
        <p:txBody>
          <a:bodyPr/>
          <a:lstStyle/>
          <a:p>
            <a:pPr algn="ctr"/>
            <a:endParaRPr lang="en-IE" dirty="0"/>
          </a:p>
          <a:p>
            <a:pPr algn="ctr"/>
            <a:endParaRPr lang="en-IE" dirty="0"/>
          </a:p>
          <a:p>
            <a:pPr algn="ctr"/>
            <a:r>
              <a:rPr lang="en-IE" dirty="0"/>
              <a:t> </a:t>
            </a:r>
          </a:p>
        </p:txBody>
      </p:sp>
      <p:pic>
        <p:nvPicPr>
          <p:cNvPr id="7" name="Picture 6">
            <a:extLst>
              <a:ext uri="{FF2B5EF4-FFF2-40B4-BE49-F238E27FC236}">
                <a16:creationId xmlns:a16="http://schemas.microsoft.com/office/drawing/2014/main" id="{55748705-C905-1A13-8994-735BE17B1207}"/>
              </a:ext>
            </a:extLst>
          </p:cNvPr>
          <p:cNvPicPr>
            <a:picLocks noChangeAspect="1"/>
          </p:cNvPicPr>
          <p:nvPr/>
        </p:nvPicPr>
        <p:blipFill>
          <a:blip r:embed="rId2"/>
          <a:stretch>
            <a:fillRect/>
          </a:stretch>
        </p:blipFill>
        <p:spPr>
          <a:xfrm>
            <a:off x="8793019" y="2089390"/>
            <a:ext cx="2776431" cy="3249228"/>
          </a:xfrm>
          <a:prstGeom prst="rect">
            <a:avLst/>
          </a:prstGeom>
        </p:spPr>
      </p:pic>
    </p:spTree>
    <p:extLst>
      <p:ext uri="{BB962C8B-B14F-4D97-AF65-F5344CB8AC3E}">
        <p14:creationId xmlns:p14="http://schemas.microsoft.com/office/powerpoint/2010/main" val="258636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A384A-ACC4-4453-50AF-C2DE5C44285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5</a:t>
            </a:fld>
            <a:endParaRPr lang="en-GB"/>
          </a:p>
        </p:txBody>
      </p:sp>
      <p:sp>
        <p:nvSpPr>
          <p:cNvPr id="3" name="Title 2">
            <a:extLst>
              <a:ext uri="{FF2B5EF4-FFF2-40B4-BE49-F238E27FC236}">
                <a16:creationId xmlns:a16="http://schemas.microsoft.com/office/drawing/2014/main" id="{D01009A3-A0B3-6701-9F4A-2B8D93672369}"/>
              </a:ext>
            </a:extLst>
          </p:cNvPr>
          <p:cNvSpPr>
            <a:spLocks noGrp="1"/>
          </p:cNvSpPr>
          <p:nvPr>
            <p:ph type="title"/>
          </p:nvPr>
        </p:nvSpPr>
        <p:spPr/>
        <p:txBody>
          <a:bodyPr/>
          <a:lstStyle/>
          <a:p>
            <a:r>
              <a:rPr lang="fr-BE" dirty="0"/>
              <a:t>6 Building blocks in the guide</a:t>
            </a:r>
            <a:endParaRPr lang="en-IE" dirty="0"/>
          </a:p>
        </p:txBody>
      </p:sp>
      <p:sp>
        <p:nvSpPr>
          <p:cNvPr id="4" name="Text Placeholder 3">
            <a:extLst>
              <a:ext uri="{FF2B5EF4-FFF2-40B4-BE49-F238E27FC236}">
                <a16:creationId xmlns:a16="http://schemas.microsoft.com/office/drawing/2014/main" id="{96C7398B-A87F-DE9E-160F-67A04CCEC597}"/>
              </a:ext>
            </a:extLst>
          </p:cNvPr>
          <p:cNvSpPr>
            <a:spLocks noGrp="1"/>
          </p:cNvSpPr>
          <p:nvPr>
            <p:ph type="body" idx="1"/>
          </p:nvPr>
        </p:nvSpPr>
        <p:spPr/>
        <p:txBody>
          <a:bodyPr/>
          <a:lstStyle/>
          <a:p>
            <a:pPr marL="533400" indent="-457200">
              <a:buFont typeface="+mj-lt"/>
              <a:buAutoNum type="arabicPeriod"/>
            </a:pPr>
            <a:r>
              <a:rPr lang="en-US" dirty="0"/>
              <a:t>integrating impact evidence into decision-making,</a:t>
            </a:r>
          </a:p>
          <a:p>
            <a:pPr marL="533400" indent="-457200">
              <a:buFont typeface="+mj-lt"/>
              <a:buAutoNum type="arabicPeriod"/>
            </a:pPr>
            <a:r>
              <a:rPr lang="en-US" dirty="0"/>
              <a:t>engaging stakeholders, </a:t>
            </a:r>
          </a:p>
          <a:p>
            <a:pPr marL="533400" indent="-457200">
              <a:buFont typeface="+mj-lt"/>
              <a:buAutoNum type="arabicPeriod"/>
            </a:pPr>
            <a:r>
              <a:rPr lang="en-US" dirty="0"/>
              <a:t>developing skills, </a:t>
            </a:r>
          </a:p>
          <a:p>
            <a:pPr marL="533400" indent="-457200">
              <a:buFont typeface="+mj-lt"/>
              <a:buAutoNum type="arabicPeriod"/>
            </a:pPr>
            <a:r>
              <a:rPr lang="en-US" dirty="0"/>
              <a:t>exploring digital tools for data collection, storage and </a:t>
            </a:r>
            <a:r>
              <a:rPr lang="en-US" dirty="0" err="1"/>
              <a:t>visualisation</a:t>
            </a:r>
            <a:r>
              <a:rPr lang="en-US" dirty="0"/>
              <a:t>, </a:t>
            </a:r>
          </a:p>
          <a:p>
            <a:pPr marL="533400" indent="-457200">
              <a:buFont typeface="+mj-lt"/>
              <a:buAutoNum type="arabicPeriod"/>
            </a:pPr>
            <a:r>
              <a:rPr lang="en-US" dirty="0"/>
              <a:t>seeking independent valuation, </a:t>
            </a:r>
          </a:p>
          <a:p>
            <a:pPr marL="533400" indent="-457200">
              <a:buFont typeface="+mj-lt"/>
              <a:buAutoNum type="arabicPeriod"/>
            </a:pPr>
            <a:r>
              <a:rPr lang="en-US" dirty="0"/>
              <a:t>establishing a permanent action plan to follow up on learnings</a:t>
            </a:r>
            <a:endParaRPr lang="en-IE" dirty="0"/>
          </a:p>
        </p:txBody>
      </p:sp>
      <p:sp>
        <p:nvSpPr>
          <p:cNvPr id="5" name="Text Placeholder 4">
            <a:extLst>
              <a:ext uri="{FF2B5EF4-FFF2-40B4-BE49-F238E27FC236}">
                <a16:creationId xmlns:a16="http://schemas.microsoft.com/office/drawing/2014/main" id="{D0D918B6-7AA8-8572-65E8-E697E380A143}"/>
              </a:ext>
            </a:extLst>
          </p:cNvPr>
          <p:cNvSpPr>
            <a:spLocks noGrp="1"/>
          </p:cNvSpPr>
          <p:nvPr>
            <p:ph type="body" idx="2"/>
          </p:nvPr>
        </p:nvSpPr>
        <p:spPr/>
        <p:txBody>
          <a:bodyPr/>
          <a:lstStyle/>
          <a:p>
            <a:endParaRPr lang="en-IE" dirty="0"/>
          </a:p>
        </p:txBody>
      </p:sp>
      <p:pic>
        <p:nvPicPr>
          <p:cNvPr id="6" name="Picture 5">
            <a:extLst>
              <a:ext uri="{FF2B5EF4-FFF2-40B4-BE49-F238E27FC236}">
                <a16:creationId xmlns:a16="http://schemas.microsoft.com/office/drawing/2014/main" id="{A8945D77-338D-8DAF-4E36-3C3178DCBCA5}"/>
              </a:ext>
            </a:extLst>
          </p:cNvPr>
          <p:cNvPicPr>
            <a:picLocks noChangeAspect="1"/>
          </p:cNvPicPr>
          <p:nvPr/>
        </p:nvPicPr>
        <p:blipFill>
          <a:blip r:embed="rId2"/>
          <a:stretch>
            <a:fillRect/>
          </a:stretch>
        </p:blipFill>
        <p:spPr>
          <a:xfrm>
            <a:off x="8577371" y="2049607"/>
            <a:ext cx="2776431" cy="3249228"/>
          </a:xfrm>
          <a:prstGeom prst="rect">
            <a:avLst/>
          </a:prstGeom>
        </p:spPr>
      </p:pic>
    </p:spTree>
    <p:extLst>
      <p:ext uri="{BB962C8B-B14F-4D97-AF65-F5344CB8AC3E}">
        <p14:creationId xmlns:p14="http://schemas.microsoft.com/office/powerpoint/2010/main" val="378792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2B80-99B8-6FE3-2892-E37B23D1167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6</a:t>
            </a:fld>
            <a:endParaRPr lang="en-GB"/>
          </a:p>
        </p:txBody>
      </p:sp>
      <p:sp>
        <p:nvSpPr>
          <p:cNvPr id="3" name="Title 2">
            <a:extLst>
              <a:ext uri="{FF2B5EF4-FFF2-40B4-BE49-F238E27FC236}">
                <a16:creationId xmlns:a16="http://schemas.microsoft.com/office/drawing/2014/main" id="{FC312443-8F1C-761D-AEC5-4BE93C591B4D}"/>
              </a:ext>
            </a:extLst>
          </p:cNvPr>
          <p:cNvSpPr>
            <a:spLocks noGrp="1"/>
          </p:cNvSpPr>
          <p:nvPr>
            <p:ph type="title"/>
          </p:nvPr>
        </p:nvSpPr>
        <p:spPr/>
        <p:txBody>
          <a:bodyPr/>
          <a:lstStyle/>
          <a:p>
            <a:r>
              <a:rPr lang="en-US" dirty="0"/>
              <a:t>The measurement cycle</a:t>
            </a:r>
            <a:endParaRPr lang="en-IE" dirty="0"/>
          </a:p>
        </p:txBody>
      </p:sp>
      <p:sp>
        <p:nvSpPr>
          <p:cNvPr id="4" name="Text Placeholder 3">
            <a:extLst>
              <a:ext uri="{FF2B5EF4-FFF2-40B4-BE49-F238E27FC236}">
                <a16:creationId xmlns:a16="http://schemas.microsoft.com/office/drawing/2014/main" id="{15D5E090-47A1-1BB9-3234-27C25FACD34A}"/>
              </a:ext>
            </a:extLst>
          </p:cNvPr>
          <p:cNvSpPr>
            <a:spLocks noGrp="1"/>
          </p:cNvSpPr>
          <p:nvPr>
            <p:ph type="body" idx="1"/>
          </p:nvPr>
        </p:nvSpPr>
        <p:spPr>
          <a:xfrm>
            <a:off x="900522" y="1567007"/>
            <a:ext cx="5328000" cy="3906435"/>
          </a:xfrm>
        </p:spPr>
        <p:txBody>
          <a:bodyPr/>
          <a:lstStyle/>
          <a:p>
            <a:pPr marL="76200" indent="0">
              <a:buNone/>
            </a:pPr>
            <a:r>
              <a:rPr lang="en-US" dirty="0"/>
              <a:t>Three chronological phases, each composed of several steps: </a:t>
            </a:r>
          </a:p>
          <a:p>
            <a:pPr marL="76200" indent="0">
              <a:buNone/>
            </a:pPr>
            <a:endParaRPr lang="en-US" dirty="0"/>
          </a:p>
          <a:p>
            <a:pPr marL="76200" indent="0">
              <a:buNone/>
            </a:pPr>
            <a:r>
              <a:rPr lang="en-US" dirty="0"/>
              <a:t>• </a:t>
            </a:r>
            <a:r>
              <a:rPr lang="en-US" b="1" dirty="0"/>
              <a:t>Design</a:t>
            </a:r>
            <a:r>
              <a:rPr lang="en-US" dirty="0"/>
              <a:t>: define the change strategy, identify learning needs, set impact targets, </a:t>
            </a:r>
          </a:p>
          <a:p>
            <a:pPr marL="76200" indent="0">
              <a:buNone/>
            </a:pPr>
            <a:r>
              <a:rPr lang="en-US" dirty="0"/>
              <a:t>• </a:t>
            </a:r>
            <a:r>
              <a:rPr lang="en-US" b="1" dirty="0"/>
              <a:t>Collect and </a:t>
            </a:r>
            <a:r>
              <a:rPr lang="en-US" b="1" dirty="0" err="1"/>
              <a:t>analyse</a:t>
            </a:r>
            <a:r>
              <a:rPr lang="en-US" b="1" dirty="0"/>
              <a:t> </a:t>
            </a:r>
            <a:r>
              <a:rPr lang="en-US" dirty="0"/>
              <a:t>data: structure the approach, collect data, </a:t>
            </a:r>
            <a:r>
              <a:rPr lang="en-US" dirty="0" err="1"/>
              <a:t>analyse</a:t>
            </a:r>
            <a:r>
              <a:rPr lang="en-US" dirty="0"/>
              <a:t> data, consider impact valuation, </a:t>
            </a:r>
          </a:p>
          <a:p>
            <a:pPr marL="76200" indent="0">
              <a:buNone/>
            </a:pPr>
            <a:r>
              <a:rPr lang="en-US" dirty="0"/>
              <a:t>• </a:t>
            </a:r>
            <a:r>
              <a:rPr lang="en-US" b="1" dirty="0"/>
              <a:t>Learn and share</a:t>
            </a:r>
            <a:r>
              <a:rPr lang="en-US" dirty="0"/>
              <a:t>: consult with internal and external stakeholders about results, choose a reporting framework, communicate the impact evidence.</a:t>
            </a:r>
            <a:endParaRPr lang="en-IE" dirty="0"/>
          </a:p>
        </p:txBody>
      </p:sp>
      <p:sp>
        <p:nvSpPr>
          <p:cNvPr id="5" name="Text Placeholder 4">
            <a:extLst>
              <a:ext uri="{FF2B5EF4-FFF2-40B4-BE49-F238E27FC236}">
                <a16:creationId xmlns:a16="http://schemas.microsoft.com/office/drawing/2014/main" id="{8DEAFDF0-C7B7-7713-79C6-A4A45EA95CFE}"/>
              </a:ext>
            </a:extLst>
          </p:cNvPr>
          <p:cNvSpPr>
            <a:spLocks noGrp="1"/>
          </p:cNvSpPr>
          <p:nvPr>
            <p:ph type="body" idx="2"/>
          </p:nvPr>
        </p:nvSpPr>
        <p:spPr/>
        <p:txBody>
          <a:bodyPr/>
          <a:lstStyle/>
          <a:p>
            <a:endParaRPr lang="en-IE" dirty="0"/>
          </a:p>
        </p:txBody>
      </p:sp>
      <p:pic>
        <p:nvPicPr>
          <p:cNvPr id="7" name="Picture 6">
            <a:extLst>
              <a:ext uri="{FF2B5EF4-FFF2-40B4-BE49-F238E27FC236}">
                <a16:creationId xmlns:a16="http://schemas.microsoft.com/office/drawing/2014/main" id="{E568B18D-2A5B-BF4C-2D72-591E078932E9}"/>
              </a:ext>
            </a:extLst>
          </p:cNvPr>
          <p:cNvPicPr>
            <a:picLocks noChangeAspect="1"/>
          </p:cNvPicPr>
          <p:nvPr/>
        </p:nvPicPr>
        <p:blipFill>
          <a:blip r:embed="rId2"/>
          <a:stretch>
            <a:fillRect/>
          </a:stretch>
        </p:blipFill>
        <p:spPr>
          <a:xfrm>
            <a:off x="6836397" y="0"/>
            <a:ext cx="5355603" cy="6858000"/>
          </a:xfrm>
          <a:prstGeom prst="rect">
            <a:avLst/>
          </a:prstGeom>
        </p:spPr>
      </p:pic>
    </p:spTree>
    <p:extLst>
      <p:ext uri="{BB962C8B-B14F-4D97-AF65-F5344CB8AC3E}">
        <p14:creationId xmlns:p14="http://schemas.microsoft.com/office/powerpoint/2010/main" val="140776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7AD2A-E467-F830-7F5D-E7F0E164E06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7</a:t>
            </a:fld>
            <a:endParaRPr lang="en-GB"/>
          </a:p>
        </p:txBody>
      </p:sp>
      <p:sp>
        <p:nvSpPr>
          <p:cNvPr id="3" name="Title 2">
            <a:extLst>
              <a:ext uri="{FF2B5EF4-FFF2-40B4-BE49-F238E27FC236}">
                <a16:creationId xmlns:a16="http://schemas.microsoft.com/office/drawing/2014/main" id="{42F56CD2-BD15-DD78-09D9-9731A38586CE}"/>
              </a:ext>
            </a:extLst>
          </p:cNvPr>
          <p:cNvSpPr>
            <a:spLocks noGrp="1"/>
          </p:cNvSpPr>
          <p:nvPr>
            <p:ph type="title"/>
          </p:nvPr>
        </p:nvSpPr>
        <p:spPr/>
        <p:txBody>
          <a:bodyPr/>
          <a:lstStyle/>
          <a:p>
            <a:r>
              <a:rPr lang="fr-BE" dirty="0"/>
              <a:t>1/ Design - How do SE </a:t>
            </a:r>
            <a:r>
              <a:rPr lang="fr-BE" dirty="0" err="1"/>
              <a:t>define</a:t>
            </a:r>
            <a:r>
              <a:rPr lang="fr-BE" dirty="0"/>
              <a:t> </a:t>
            </a:r>
            <a:r>
              <a:rPr lang="fr-BE" dirty="0" err="1"/>
              <a:t>what</a:t>
            </a:r>
            <a:r>
              <a:rPr lang="fr-BE" dirty="0"/>
              <a:t> </a:t>
            </a:r>
            <a:r>
              <a:rPr lang="fr-BE" dirty="0" err="1"/>
              <a:t>is</a:t>
            </a:r>
            <a:r>
              <a:rPr lang="fr-BE" dirty="0"/>
              <a:t> important to </a:t>
            </a:r>
            <a:r>
              <a:rPr lang="fr-BE" dirty="0" err="1"/>
              <a:t>measure</a:t>
            </a:r>
            <a:r>
              <a:rPr lang="fr-BE" dirty="0"/>
              <a:t>?</a:t>
            </a:r>
            <a:endParaRPr lang="en-IE" dirty="0"/>
          </a:p>
        </p:txBody>
      </p:sp>
      <p:sp>
        <p:nvSpPr>
          <p:cNvPr id="4" name="Text Placeholder 3">
            <a:extLst>
              <a:ext uri="{FF2B5EF4-FFF2-40B4-BE49-F238E27FC236}">
                <a16:creationId xmlns:a16="http://schemas.microsoft.com/office/drawing/2014/main" id="{73B52B44-2408-5F5C-24AE-741F84ECE504}"/>
              </a:ext>
            </a:extLst>
          </p:cNvPr>
          <p:cNvSpPr>
            <a:spLocks noGrp="1"/>
          </p:cNvSpPr>
          <p:nvPr>
            <p:ph type="body" idx="1"/>
          </p:nvPr>
        </p:nvSpPr>
        <p:spPr/>
        <p:txBody>
          <a:bodyPr/>
          <a:lstStyle/>
          <a:p>
            <a:endParaRPr lang="en-IE" dirty="0"/>
          </a:p>
        </p:txBody>
      </p:sp>
      <p:sp>
        <p:nvSpPr>
          <p:cNvPr id="5" name="Text Placeholder 4">
            <a:extLst>
              <a:ext uri="{FF2B5EF4-FFF2-40B4-BE49-F238E27FC236}">
                <a16:creationId xmlns:a16="http://schemas.microsoft.com/office/drawing/2014/main" id="{DA999D62-71DD-B74E-807F-1E1ADAD59182}"/>
              </a:ext>
            </a:extLst>
          </p:cNvPr>
          <p:cNvSpPr>
            <a:spLocks noGrp="1"/>
          </p:cNvSpPr>
          <p:nvPr>
            <p:ph type="body" idx="2"/>
          </p:nvPr>
        </p:nvSpPr>
        <p:spPr/>
        <p:txBody>
          <a:bodyPr/>
          <a:lstStyle/>
          <a:p>
            <a:endParaRPr lang="en-IE"/>
          </a:p>
        </p:txBody>
      </p:sp>
      <p:pic>
        <p:nvPicPr>
          <p:cNvPr id="8" name="Picture 7">
            <a:extLst>
              <a:ext uri="{FF2B5EF4-FFF2-40B4-BE49-F238E27FC236}">
                <a16:creationId xmlns:a16="http://schemas.microsoft.com/office/drawing/2014/main" id="{B26C0EF5-9177-2DA6-572F-2886629A5E75}"/>
              </a:ext>
            </a:extLst>
          </p:cNvPr>
          <p:cNvPicPr>
            <a:picLocks noChangeAspect="1"/>
          </p:cNvPicPr>
          <p:nvPr/>
        </p:nvPicPr>
        <p:blipFill>
          <a:blip r:embed="rId2"/>
          <a:stretch>
            <a:fillRect/>
          </a:stretch>
        </p:blipFill>
        <p:spPr>
          <a:xfrm>
            <a:off x="548660" y="1144639"/>
            <a:ext cx="10261202" cy="4787034"/>
          </a:xfrm>
          <a:prstGeom prst="rect">
            <a:avLst/>
          </a:prstGeom>
        </p:spPr>
      </p:pic>
    </p:spTree>
    <p:extLst>
      <p:ext uri="{BB962C8B-B14F-4D97-AF65-F5344CB8AC3E}">
        <p14:creationId xmlns:p14="http://schemas.microsoft.com/office/powerpoint/2010/main" val="196336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9EC7-5216-E1AD-5DBD-5CE4E4C653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8</a:t>
            </a:fld>
            <a:endParaRPr lang="en-GB"/>
          </a:p>
        </p:txBody>
      </p:sp>
      <p:sp>
        <p:nvSpPr>
          <p:cNvPr id="3" name="Title 2">
            <a:extLst>
              <a:ext uri="{FF2B5EF4-FFF2-40B4-BE49-F238E27FC236}">
                <a16:creationId xmlns:a16="http://schemas.microsoft.com/office/drawing/2014/main" id="{587E24D6-B4FB-ADFE-ACE6-C55DD5FE13F1}"/>
              </a:ext>
            </a:extLst>
          </p:cNvPr>
          <p:cNvSpPr>
            <a:spLocks noGrp="1"/>
          </p:cNvSpPr>
          <p:nvPr>
            <p:ph type="title"/>
          </p:nvPr>
        </p:nvSpPr>
        <p:spPr/>
        <p:txBody>
          <a:bodyPr/>
          <a:lstStyle/>
          <a:p>
            <a:r>
              <a:rPr lang="fr-BE" sz="3200" dirty="0"/>
              <a:t>Relevant </a:t>
            </a:r>
            <a:r>
              <a:rPr lang="fr-BE" sz="3200" dirty="0" err="1"/>
              <a:t>indicators</a:t>
            </a:r>
            <a:r>
              <a:rPr lang="fr-BE" sz="3200" dirty="0"/>
              <a:t> to </a:t>
            </a:r>
            <a:r>
              <a:rPr lang="fr-BE" sz="3200" dirty="0" err="1"/>
              <a:t>measure</a:t>
            </a:r>
            <a:r>
              <a:rPr lang="fr-BE" sz="3200" dirty="0"/>
              <a:t>: </a:t>
            </a:r>
            <a:r>
              <a:rPr lang="fr-BE" sz="3200" dirty="0" err="1"/>
              <a:t>Economic</a:t>
            </a:r>
            <a:r>
              <a:rPr lang="fr-BE" sz="3200" dirty="0"/>
              <a:t> &amp; </a:t>
            </a:r>
            <a:r>
              <a:rPr lang="fr-BE" sz="3200" dirty="0" err="1"/>
              <a:t>employment</a:t>
            </a:r>
            <a:endParaRPr lang="en-IE" sz="3200" dirty="0"/>
          </a:p>
        </p:txBody>
      </p:sp>
      <p:sp>
        <p:nvSpPr>
          <p:cNvPr id="4" name="Text Placeholder 3">
            <a:extLst>
              <a:ext uri="{FF2B5EF4-FFF2-40B4-BE49-F238E27FC236}">
                <a16:creationId xmlns:a16="http://schemas.microsoft.com/office/drawing/2014/main" id="{005CD5A0-96D3-6CD6-D73F-90800614EAC6}"/>
              </a:ext>
            </a:extLst>
          </p:cNvPr>
          <p:cNvSpPr>
            <a:spLocks noGrp="1"/>
          </p:cNvSpPr>
          <p:nvPr>
            <p:ph type="body" idx="1"/>
          </p:nvPr>
        </p:nvSpPr>
        <p:spPr/>
        <p:txBody>
          <a:bodyPr/>
          <a:lstStyle/>
          <a:p>
            <a:endParaRPr lang="en-IE"/>
          </a:p>
        </p:txBody>
      </p:sp>
      <p:sp>
        <p:nvSpPr>
          <p:cNvPr id="5" name="Text Placeholder 4">
            <a:extLst>
              <a:ext uri="{FF2B5EF4-FFF2-40B4-BE49-F238E27FC236}">
                <a16:creationId xmlns:a16="http://schemas.microsoft.com/office/drawing/2014/main" id="{60584D12-E99B-B904-4E73-F0387686FBE0}"/>
              </a:ext>
            </a:extLst>
          </p:cNvPr>
          <p:cNvSpPr>
            <a:spLocks noGrp="1"/>
          </p:cNvSpPr>
          <p:nvPr>
            <p:ph type="body" idx="2"/>
          </p:nvPr>
        </p:nvSpPr>
        <p:spPr/>
        <p:txBody>
          <a:bodyPr/>
          <a:lstStyle/>
          <a:p>
            <a:endParaRPr lang="en-IE" dirty="0"/>
          </a:p>
        </p:txBody>
      </p:sp>
      <p:pic>
        <p:nvPicPr>
          <p:cNvPr id="7" name="Picture 6">
            <a:extLst>
              <a:ext uri="{FF2B5EF4-FFF2-40B4-BE49-F238E27FC236}">
                <a16:creationId xmlns:a16="http://schemas.microsoft.com/office/drawing/2014/main" id="{C0DB0028-C666-60C4-F7EB-B2449313B51A}"/>
              </a:ext>
            </a:extLst>
          </p:cNvPr>
          <p:cNvPicPr>
            <a:picLocks noChangeAspect="1"/>
          </p:cNvPicPr>
          <p:nvPr/>
        </p:nvPicPr>
        <p:blipFill>
          <a:blip r:embed="rId2"/>
          <a:stretch>
            <a:fillRect/>
          </a:stretch>
        </p:blipFill>
        <p:spPr>
          <a:xfrm>
            <a:off x="0" y="1539042"/>
            <a:ext cx="9938326" cy="5103464"/>
          </a:xfrm>
          <a:prstGeom prst="rect">
            <a:avLst/>
          </a:prstGeom>
        </p:spPr>
      </p:pic>
    </p:spTree>
    <p:extLst>
      <p:ext uri="{BB962C8B-B14F-4D97-AF65-F5344CB8AC3E}">
        <p14:creationId xmlns:p14="http://schemas.microsoft.com/office/powerpoint/2010/main" val="400657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9EC7-5216-E1AD-5DBD-5CE4E4C653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9</a:t>
            </a:fld>
            <a:endParaRPr lang="en-GB"/>
          </a:p>
        </p:txBody>
      </p:sp>
      <p:sp>
        <p:nvSpPr>
          <p:cNvPr id="3" name="Title 2">
            <a:extLst>
              <a:ext uri="{FF2B5EF4-FFF2-40B4-BE49-F238E27FC236}">
                <a16:creationId xmlns:a16="http://schemas.microsoft.com/office/drawing/2014/main" id="{587E24D6-B4FB-ADFE-ACE6-C55DD5FE13F1}"/>
              </a:ext>
            </a:extLst>
          </p:cNvPr>
          <p:cNvSpPr>
            <a:spLocks noGrp="1"/>
          </p:cNvSpPr>
          <p:nvPr>
            <p:ph type="title"/>
          </p:nvPr>
        </p:nvSpPr>
        <p:spPr/>
        <p:txBody>
          <a:bodyPr/>
          <a:lstStyle/>
          <a:p>
            <a:r>
              <a:rPr lang="fr-BE" sz="3200" dirty="0"/>
              <a:t>Relevant </a:t>
            </a:r>
            <a:r>
              <a:rPr lang="fr-BE" sz="3200" dirty="0" err="1"/>
              <a:t>indicators</a:t>
            </a:r>
            <a:r>
              <a:rPr lang="fr-BE" sz="3200" dirty="0"/>
              <a:t> to </a:t>
            </a:r>
            <a:r>
              <a:rPr lang="fr-BE" sz="3200" dirty="0" err="1"/>
              <a:t>measure</a:t>
            </a:r>
            <a:r>
              <a:rPr lang="fr-BE" sz="3200" dirty="0"/>
              <a:t>: Social Inclusion</a:t>
            </a:r>
            <a:endParaRPr lang="en-IE" sz="3200" dirty="0"/>
          </a:p>
        </p:txBody>
      </p:sp>
      <p:sp>
        <p:nvSpPr>
          <p:cNvPr id="4" name="Text Placeholder 3">
            <a:extLst>
              <a:ext uri="{FF2B5EF4-FFF2-40B4-BE49-F238E27FC236}">
                <a16:creationId xmlns:a16="http://schemas.microsoft.com/office/drawing/2014/main" id="{005CD5A0-96D3-6CD6-D73F-90800614EAC6}"/>
              </a:ext>
            </a:extLst>
          </p:cNvPr>
          <p:cNvSpPr>
            <a:spLocks noGrp="1"/>
          </p:cNvSpPr>
          <p:nvPr>
            <p:ph type="body" idx="1"/>
          </p:nvPr>
        </p:nvSpPr>
        <p:spPr/>
        <p:txBody>
          <a:bodyPr/>
          <a:lstStyle/>
          <a:p>
            <a:endParaRPr lang="en-IE"/>
          </a:p>
        </p:txBody>
      </p:sp>
      <p:sp>
        <p:nvSpPr>
          <p:cNvPr id="5" name="Text Placeholder 4">
            <a:extLst>
              <a:ext uri="{FF2B5EF4-FFF2-40B4-BE49-F238E27FC236}">
                <a16:creationId xmlns:a16="http://schemas.microsoft.com/office/drawing/2014/main" id="{60584D12-E99B-B904-4E73-F0387686FBE0}"/>
              </a:ext>
            </a:extLst>
          </p:cNvPr>
          <p:cNvSpPr>
            <a:spLocks noGrp="1"/>
          </p:cNvSpPr>
          <p:nvPr>
            <p:ph type="body" idx="2"/>
          </p:nvPr>
        </p:nvSpPr>
        <p:spPr/>
        <p:txBody>
          <a:bodyPr/>
          <a:lstStyle/>
          <a:p>
            <a:endParaRPr lang="en-IE" dirty="0"/>
          </a:p>
        </p:txBody>
      </p:sp>
      <p:pic>
        <p:nvPicPr>
          <p:cNvPr id="8" name="Picture 7">
            <a:extLst>
              <a:ext uri="{FF2B5EF4-FFF2-40B4-BE49-F238E27FC236}">
                <a16:creationId xmlns:a16="http://schemas.microsoft.com/office/drawing/2014/main" id="{12BAE522-3E79-6D0F-90CC-9035BD82E0B8}"/>
              </a:ext>
            </a:extLst>
          </p:cNvPr>
          <p:cNvPicPr>
            <a:picLocks noChangeAspect="1"/>
          </p:cNvPicPr>
          <p:nvPr/>
        </p:nvPicPr>
        <p:blipFill>
          <a:blip r:embed="rId2"/>
          <a:stretch>
            <a:fillRect/>
          </a:stretch>
        </p:blipFill>
        <p:spPr>
          <a:xfrm>
            <a:off x="137284" y="1685225"/>
            <a:ext cx="12182475" cy="4171950"/>
          </a:xfrm>
          <a:prstGeom prst="rect">
            <a:avLst/>
          </a:prstGeom>
        </p:spPr>
      </p:pic>
    </p:spTree>
    <p:extLst>
      <p:ext uri="{BB962C8B-B14F-4D97-AF65-F5344CB8AC3E}">
        <p14:creationId xmlns:p14="http://schemas.microsoft.com/office/powerpoint/2010/main" val="2551898327"/>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_Corporate_PPT_Template_accessible_2023.pptx" id="{EC878A57-382A-4C39-A584-1AF0C626172A}" vid="{130AD24A-F7AC-477C-91ED-41AA5CF2692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BDC4FDD96334895BBEDA1FF0D3846" ma:contentTypeVersion="22" ma:contentTypeDescription="Create a new document." ma:contentTypeScope="" ma:versionID="2f53abfeda8f2ad0cc61c0986dcca5d9">
  <xsd:schema xmlns:xsd="http://www.w3.org/2001/XMLSchema" xmlns:xs="http://www.w3.org/2001/XMLSchema" xmlns:p="http://schemas.microsoft.com/office/2006/metadata/properties" xmlns:ns2="54c7e114-63e9-4845-99f0-558d34a78a4c" xmlns:ns3="e43d5684-c98a-47e4-8ac6-037ce54e6ffc" targetNamespace="http://schemas.microsoft.com/office/2006/metadata/properties" ma:root="true" ma:fieldsID="74c4dc11cb5402d90fffb796ab3ba549" ns2:_="" ns3:_="">
    <xsd:import namespace="54c7e114-63e9-4845-99f0-558d34a78a4c"/>
    <xsd:import namespace="e43d5684-c98a-47e4-8ac6-037ce54e6f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Yearlyprogram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7e114-63e9-4845-99f0-558d34a78a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ad3c8917-141b-4337-afc0-e55bf99fa840}" ma:internalName="TaxCatchAll" ma:showField="CatchAllData" ma:web="54c7e114-63e9-4845-99f0-558d34a78a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3d5684-c98a-47e4-8ac6-037ce54e6f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b8b9d2-9d3a-4a2b-b446-7cdc230c21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Yearlyprogramme" ma:index="28" nillable="true" ma:displayName="Annual programme" ma:format="Dropdown" ma:internalName="Yearlyprogram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3d5684-c98a-47e4-8ac6-037ce54e6ffc">
      <Terms xmlns="http://schemas.microsoft.com/office/infopath/2007/PartnerControls"/>
    </lcf76f155ced4ddcb4097134ff3c332f>
    <Yearlyprogramme xmlns="e43d5684-c98a-47e4-8ac6-037ce54e6ffc" xsi:nil="true"/>
    <TaxCatchAll xmlns="54c7e114-63e9-4845-99f0-558d34a78a4c" xsi:nil="true"/>
  </documentManagement>
</p:properties>
</file>

<file path=customXml/itemProps1.xml><?xml version="1.0" encoding="utf-8"?>
<ds:datastoreItem xmlns:ds="http://schemas.openxmlformats.org/officeDocument/2006/customXml" ds:itemID="{1F27B4C1-9935-4001-BE15-B043F2350BE1}"/>
</file>

<file path=customXml/itemProps2.xml><?xml version="1.0" encoding="utf-8"?>
<ds:datastoreItem xmlns:ds="http://schemas.openxmlformats.org/officeDocument/2006/customXml" ds:itemID="{3E2D80D6-628F-4431-8568-8167BD2D3575}"/>
</file>

<file path=customXml/itemProps3.xml><?xml version="1.0" encoding="utf-8"?>
<ds:datastoreItem xmlns:ds="http://schemas.openxmlformats.org/officeDocument/2006/customXml" ds:itemID="{E5BD814C-C183-439C-BC4E-53791928CFB2}"/>
</file>

<file path=docProps/app.xml><?xml version="1.0" encoding="utf-8"?>
<Properties xmlns="http://schemas.openxmlformats.org/officeDocument/2006/extended-properties" xmlns:vt="http://schemas.openxmlformats.org/officeDocument/2006/docPropsVTypes">
  <Template>blank</Template>
  <TotalTime>886</TotalTime>
  <Words>1040</Words>
  <Application>Microsoft Office PowerPoint</Application>
  <PresentationFormat>Widescreen</PresentationFormat>
  <Paragraphs>149</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Wingdings</vt:lpstr>
      <vt:lpstr>Office Theme</vt:lpstr>
      <vt:lpstr>Measuring social impact: a new era for the social economy  </vt:lpstr>
      <vt:lpstr>Social impact measurement and management (SIMM)</vt:lpstr>
      <vt:lpstr>Social impact measurement and management (SIMM)</vt:lpstr>
      <vt:lpstr>Measure, Manage Maximise… A joint OECD and European Commission Initiative</vt:lpstr>
      <vt:lpstr>6 Building blocks in the guide</vt:lpstr>
      <vt:lpstr>The measurement cycle</vt:lpstr>
      <vt:lpstr>1/ Design - How do SE define what is important to measure?</vt:lpstr>
      <vt:lpstr>Relevant indicators to measure: Economic &amp; employment</vt:lpstr>
      <vt:lpstr>Relevant indicators to measure: Social Inclusion</vt:lpstr>
      <vt:lpstr>Relevant indicators to measure: Well-being / community</vt:lpstr>
      <vt:lpstr>Example of a job training programme: intervention logic</vt:lpstr>
      <vt:lpstr>What impacts can be measured?</vt:lpstr>
      <vt:lpstr>2/ Collect &amp; Analyse</vt:lpstr>
      <vt:lpstr>The right indicators: crucial decision</vt:lpstr>
      <vt:lpstr>PowerPoint Presentation</vt:lpstr>
      <vt:lpstr>3/ Learn and share: 3 steps</vt:lpstr>
      <vt:lpstr>3/ Learn and share: 3 steps</vt:lpstr>
      <vt:lpstr>3/ Learn and share: 3 steps</vt:lpstr>
      <vt:lpstr>Social Innovation Call for Proposals: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Innovation Call for Proposals:</dc:title>
  <dc:creator>PASI Giulio (EMPL)</dc:creator>
  <cp:lastModifiedBy>VANDERPOORTEN Karel (GROW)</cp:lastModifiedBy>
  <cp:revision>5</cp:revision>
  <dcterms:created xsi:type="dcterms:W3CDTF">2023-12-11T13:08:21Z</dcterms:created>
  <dcterms:modified xsi:type="dcterms:W3CDTF">2025-04-03T06:44:52Z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0x0101002FABDC4FDD96334895BBEDA1FF0D3846</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ies>
</file>