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65" r:id="rId5"/>
    <p:sldMasterId id="2147483771" r:id="rId6"/>
    <p:sldMasterId id="2147483795" r:id="rId7"/>
    <p:sldMasterId id="2147483809" r:id="rId8"/>
    <p:sldMasterId id="2147483815" r:id="rId9"/>
    <p:sldMasterId id="2147483821" r:id="rId10"/>
  </p:sldMasterIdLst>
  <p:notesMasterIdLst>
    <p:notesMasterId r:id="rId45"/>
  </p:notesMasterIdLst>
  <p:handoutMasterIdLst>
    <p:handoutMasterId r:id="rId46"/>
  </p:handoutMasterIdLst>
  <p:sldIdLst>
    <p:sldId id="256" r:id="rId11"/>
    <p:sldId id="2145707801" r:id="rId12"/>
    <p:sldId id="318" r:id="rId13"/>
    <p:sldId id="6432" r:id="rId14"/>
    <p:sldId id="6434" r:id="rId15"/>
    <p:sldId id="2145707802" r:id="rId16"/>
    <p:sldId id="6428" r:id="rId17"/>
    <p:sldId id="6437" r:id="rId18"/>
    <p:sldId id="2145707803" r:id="rId19"/>
    <p:sldId id="2145707796" r:id="rId20"/>
    <p:sldId id="6430" r:id="rId21"/>
    <p:sldId id="6441" r:id="rId22"/>
    <p:sldId id="6440" r:id="rId23"/>
    <p:sldId id="6405" r:id="rId24"/>
    <p:sldId id="2145707804" r:id="rId25"/>
    <p:sldId id="2145707800" r:id="rId26"/>
    <p:sldId id="2145707805" r:id="rId27"/>
    <p:sldId id="6424" r:id="rId28"/>
    <p:sldId id="6410" r:id="rId29"/>
    <p:sldId id="2145707806" r:id="rId30"/>
    <p:sldId id="2145707807" r:id="rId31"/>
    <p:sldId id="2145707809" r:id="rId32"/>
    <p:sldId id="2145707792" r:id="rId33"/>
    <p:sldId id="566" r:id="rId34"/>
    <p:sldId id="567" r:id="rId35"/>
    <p:sldId id="6415" r:id="rId36"/>
    <p:sldId id="2145707810" r:id="rId37"/>
    <p:sldId id="2145707793" r:id="rId38"/>
    <p:sldId id="2145707811" r:id="rId39"/>
    <p:sldId id="2145707794" r:id="rId40"/>
    <p:sldId id="2145707797" r:id="rId41"/>
    <p:sldId id="2145707798" r:id="rId42"/>
    <p:sldId id="2145707799" r:id="rId43"/>
    <p:sldId id="260" r:id="rId44"/>
  </p:sldIdLst>
  <p:sldSz cx="9144000" cy="5143500" type="screen16x9"/>
  <p:notesSz cx="6648450" cy="97742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oz, Diana" initials="MD" lastIdx="2" clrIdx="0">
    <p:extLst>
      <p:ext uri="{19B8F6BF-5375-455C-9EA6-DF929625EA0E}">
        <p15:presenceInfo xmlns:p15="http://schemas.microsoft.com/office/powerpoint/2012/main" userId="S::dimoroz@ev-heimstiftung.de::e92b6356-499f-40e8-aab1-7ba10e611d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FFF9C7"/>
    <a:srgbClr val="CACBCF"/>
    <a:srgbClr val="9DC3E6"/>
    <a:srgbClr val="91A9C4"/>
    <a:srgbClr val="6884AB"/>
    <a:srgbClr val="A9BBD4"/>
    <a:srgbClr val="A9D18E"/>
    <a:srgbClr val="548235"/>
    <a:srgbClr val="1F9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51" autoAdjust="0"/>
    <p:restoredTop sz="93800" autoAdjust="0"/>
  </p:normalViewPr>
  <p:slideViewPr>
    <p:cSldViewPr>
      <p:cViewPr varScale="1">
        <p:scale>
          <a:sx n="83" d="100"/>
          <a:sy n="83" d="100"/>
        </p:scale>
        <p:origin x="127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922" y="102"/>
      </p:cViewPr>
      <p:guideLst>
        <p:guide orient="horz" pos="3079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106211641929895E-2"/>
          <c:y val="0.31424789581918666"/>
          <c:w val="0.94059841041416214"/>
          <c:h val="0.38178829391593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daytime companions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0B-47B5-8029-9A3E89F3A9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&lt; 25</c:v>
                </c:pt>
                <c:pt idx="1">
                  <c:v>25 - 35</c:v>
                </c:pt>
                <c:pt idx="2">
                  <c:v>36 - 45</c:v>
                </c:pt>
                <c:pt idx="3">
                  <c:v>46 - 55</c:v>
                </c:pt>
                <c:pt idx="4">
                  <c:v>&gt; 55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8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0B-47B5-8029-9A3E89F3A96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professional caregivers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&lt; 25</c:v>
                </c:pt>
                <c:pt idx="1">
                  <c:v>25 - 35</c:v>
                </c:pt>
                <c:pt idx="2">
                  <c:v>36 - 45</c:v>
                </c:pt>
                <c:pt idx="3">
                  <c:v>46 - 55</c:v>
                </c:pt>
                <c:pt idx="4">
                  <c:v>&gt; 55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0B-47B5-8029-9A3E89F3A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3632591"/>
        <c:axId val="1733634255"/>
      </c:barChart>
      <c:catAx>
        <c:axId val="173363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33634255"/>
        <c:crosses val="autoZero"/>
        <c:auto val="1"/>
        <c:lblAlgn val="ctr"/>
        <c:lblOffset val="100"/>
        <c:noMultiLvlLbl val="0"/>
      </c:catAx>
      <c:valAx>
        <c:axId val="17336342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3632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22018554714921784"/>
          <c:y val="0.9081693928988277"/>
          <c:w val="0.48050356132300392"/>
          <c:h val="6.02940930970201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52760656849017"/>
          <c:y val="0.19266637812708556"/>
          <c:w val="0.60894087381180784"/>
          <c:h val="0.80733363030212135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C6-4D62-8E55-B5FE60E84DBC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7C6-4D62-8E55-B5FE60E84DBC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C6-4D62-8E55-B5FE60E84DBC}"/>
              </c:ext>
            </c:extLst>
          </c:dPt>
          <c:dLbls>
            <c:dLbl>
              <c:idx val="0"/>
              <c:layout>
                <c:manualLayout>
                  <c:x val="1.0620055123939667E-2"/>
                  <c:y val="-4.40433936139941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C6-4D62-8E55-B5FE60E84DBC}"/>
                </c:ext>
              </c:extLst>
            </c:dLbl>
            <c:dLbl>
              <c:idx val="1"/>
              <c:layout>
                <c:manualLayout>
                  <c:x val="1.41600734985862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C6-4D62-8E55-B5FE60E84DBC}"/>
                </c:ext>
              </c:extLst>
            </c:dLbl>
            <c:dLbl>
              <c:idx val="2"/>
              <c:layout>
                <c:manualLayout>
                  <c:x val="0.28143146078440118"/>
                  <c:y val="-7.20699486530699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47720116670085"/>
                      <c:h val="0.40552422143495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7C6-4D62-8E55-B5FE60E84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Ablehnung</c:v>
                </c:pt>
                <c:pt idx="1">
                  <c:v>teils/teils</c:v>
                </c:pt>
                <c:pt idx="2">
                  <c:v>Zustimmung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0.27</c:v>
                </c:pt>
                <c:pt idx="1">
                  <c:v>0.22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6-4D62-8E55-B5FE60E84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0630892512814"/>
          <c:y val="0.19266636969787868"/>
          <c:w val="0.60894087381180784"/>
          <c:h val="0.80733363030212135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82-423C-AB9C-7996C4CAAE65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82-423C-AB9C-7996C4CAAE65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82-423C-AB9C-7996C4CAAE65}"/>
              </c:ext>
            </c:extLst>
          </c:dPt>
          <c:dLbls>
            <c:dLbl>
              <c:idx val="0"/>
              <c:layout>
                <c:manualLayout>
                  <c:x val="1.0620055123939667E-2"/>
                  <c:y val="-4.404339361399412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82-423C-AB9C-7996C4CAAE65}"/>
                </c:ext>
              </c:extLst>
            </c:dLbl>
            <c:dLbl>
              <c:idx val="1"/>
              <c:layout>
                <c:manualLayout>
                  <c:x val="1.416007349858622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82-423C-AB9C-7996C4CAAE65}"/>
                </c:ext>
              </c:extLst>
            </c:dLbl>
            <c:dLbl>
              <c:idx val="2"/>
              <c:layout>
                <c:manualLayout>
                  <c:x val="0.25311131378722873"/>
                  <c:y val="0.14654626444652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47720116670085"/>
                      <c:h val="0.40552422143495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882-423C-AB9C-7996C4CAAE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Ablehnung</c:v>
                </c:pt>
                <c:pt idx="1">
                  <c:v>teils/teils</c:v>
                </c:pt>
                <c:pt idx="2">
                  <c:v>Zustimmung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0.39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82-423C-AB9C-7996C4CAA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0630892512814"/>
          <c:y val="0.19266636969787868"/>
          <c:w val="0.60894087381180784"/>
          <c:h val="0.80733363030212135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52-47A1-A21B-ED9806ED6504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52-47A1-A21B-ED9806ED6504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52-47A1-A21B-ED9806ED6504}"/>
              </c:ext>
            </c:extLst>
          </c:dPt>
          <c:dLbls>
            <c:dLbl>
              <c:idx val="0"/>
              <c:layout>
                <c:manualLayout>
                  <c:x val="1.0620055123939667E-2"/>
                  <c:y val="9.609578706989568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C6D286-5D10-4D4E-B1A7-DD9F0BB3EB20}" type="VALUE">
                      <a:rPr lang="en-US" sz="1000"/>
                      <a:pPr>
                        <a:defRPr/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68077173515534"/>
                      <c:h val="0.110510155130380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52-47A1-A21B-ED9806ED6504}"/>
                </c:ext>
              </c:extLst>
            </c:dLbl>
            <c:dLbl>
              <c:idx val="1"/>
              <c:layout>
                <c:manualLayout>
                  <c:x val="7.0800367492931116E-3"/>
                  <c:y val="-4.80478935349478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52-47A1-A21B-ED9806ED6504}"/>
                </c:ext>
              </c:extLst>
            </c:dLbl>
            <c:dLbl>
              <c:idx val="2"/>
              <c:layout>
                <c:manualLayout>
                  <c:x val="0.27789144240975455"/>
                  <c:y val="1.20121625486720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47720116670085"/>
                      <c:h val="0.40552422143495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552-47A1-A21B-ED9806ED65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Ablehnung</c:v>
                </c:pt>
                <c:pt idx="1">
                  <c:v>teils/teils</c:v>
                </c:pt>
                <c:pt idx="2">
                  <c:v>Zustimmung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0.28999999999999998</c:v>
                </c:pt>
                <c:pt idx="1">
                  <c:v>0.22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52-47A1-A21B-ED9806ED6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82751469525737"/>
          <c:y val="0.18305679942009601"/>
          <c:w val="0.60894087381180784"/>
          <c:h val="0.80733363030212135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5E-450B-A5D3-168F6AE1A2B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5E-450B-A5D3-168F6AE1A2B9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5E-450B-A5D3-168F6AE1A2B9}"/>
              </c:ext>
            </c:extLst>
          </c:dPt>
          <c:dLbls>
            <c:dLbl>
              <c:idx val="0"/>
              <c:layout>
                <c:manualLayout>
                  <c:x val="1.0620055123939667E-2"/>
                  <c:y val="-4.4043393613994127E-17"/>
                </c:manualLayout>
              </c:layout>
              <c:tx>
                <c:rich>
                  <a:bodyPr/>
                  <a:lstStyle/>
                  <a:p>
                    <a:fld id="{59D8F632-A004-42C3-AECB-866F13F2DB93}" type="VALUE">
                      <a:rPr lang="en-US" sz="100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5E-450B-A5D3-168F6AE1A2B9}"/>
                </c:ext>
              </c:extLst>
            </c:dLbl>
            <c:dLbl>
              <c:idx val="1"/>
              <c:layout>
                <c:manualLayout>
                  <c:x val="-2.1240110247879335E-2"/>
                  <c:y val="-1.44143680604843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0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5E-450B-A5D3-168F6AE1A2B9}"/>
                </c:ext>
              </c:extLst>
            </c:dLbl>
            <c:dLbl>
              <c:idx val="2"/>
              <c:layout>
                <c:manualLayout>
                  <c:x val="0.20001103816753038"/>
                  <c:y val="0.24744684086991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47720116670085"/>
                      <c:h val="0.40552422143495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A5E-450B-A5D3-168F6AE1A2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Ablehnung</c:v>
                </c:pt>
                <c:pt idx="1">
                  <c:v>teils/teils</c:v>
                </c:pt>
                <c:pt idx="2">
                  <c:v>Zustimmung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0.43</c:v>
                </c:pt>
                <c:pt idx="1">
                  <c:v>0.33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5E-450B-A5D3-168F6AE1A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Navel brings joy to residents</c:v>
                </c:pt>
                <c:pt idx="1">
                  <c:v>Navel stimulates residents cognitively</c:v>
                </c:pt>
                <c:pt idx="2">
                  <c:v>Navel encourages communication among residents</c:v>
                </c:pt>
                <c:pt idx="3">
                  <c:v>Navel contributes to a positive atmosphere </c:v>
                </c:pt>
                <c:pt idx="4">
                  <c:v>Navel is a valuable addition to existing care services</c:v>
                </c:pt>
              </c:strCache>
            </c:strRef>
          </c:cat>
          <c:val>
            <c:numRef>
              <c:f>Tabelle1!$B$2:$B$6</c:f>
              <c:numCache>
                <c:formatCode>0%</c:formatCode>
                <c:ptCount val="5"/>
                <c:pt idx="0">
                  <c:v>0.34899999999999998</c:v>
                </c:pt>
                <c:pt idx="1">
                  <c:v>0.214</c:v>
                </c:pt>
                <c:pt idx="2">
                  <c:v>0.26200000000000001</c:v>
                </c:pt>
                <c:pt idx="3">
                  <c:v>0.27800000000000002</c:v>
                </c:pt>
                <c:pt idx="4">
                  <c:v>0.34899999999999998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E-432E-9152-2309E762C04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partially agree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Navel brings joy to residents</c:v>
                </c:pt>
                <c:pt idx="1">
                  <c:v>Navel stimulates residents cognitively</c:v>
                </c:pt>
                <c:pt idx="2">
                  <c:v>Navel encourages communication among residents</c:v>
                </c:pt>
                <c:pt idx="3">
                  <c:v>Navel contributes to a positive atmosphere </c:v>
                </c:pt>
                <c:pt idx="4">
                  <c:v>Navel is a valuable addition to existing care services</c:v>
                </c:pt>
              </c:strCache>
            </c:strRef>
          </c:cat>
          <c:val>
            <c:numRef>
              <c:f>Tabelle1!$C$2:$C$6</c:f>
              <c:numCache>
                <c:formatCode>0%</c:formatCode>
                <c:ptCount val="5"/>
                <c:pt idx="0">
                  <c:v>0.53</c:v>
                </c:pt>
                <c:pt idx="1">
                  <c:v>0.57099999999999995</c:v>
                </c:pt>
                <c:pt idx="2">
                  <c:v>0.57099999999999995</c:v>
                </c:pt>
                <c:pt idx="3">
                  <c:v>0.53</c:v>
                </c:pt>
                <c:pt idx="4">
                  <c:v>0.48799999999999999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6E-432E-9152-2309E762C04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FF5B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Navel brings joy to residents</c:v>
                </c:pt>
                <c:pt idx="1">
                  <c:v>Navel stimulates residents cognitively</c:v>
                </c:pt>
                <c:pt idx="2">
                  <c:v>Navel encourages communication among residents</c:v>
                </c:pt>
                <c:pt idx="3">
                  <c:v>Navel contributes to a positive atmosphere </c:v>
                </c:pt>
                <c:pt idx="4">
                  <c:v>Navel is a valuable addition to existing care services</c:v>
                </c:pt>
              </c:strCache>
            </c:strRef>
          </c:cat>
          <c:val>
            <c:numRef>
              <c:f>Tabelle1!$D$2:$D$6</c:f>
              <c:numCache>
                <c:formatCode>0%</c:formatCode>
                <c:ptCount val="5"/>
                <c:pt idx="0">
                  <c:v>0.12</c:v>
                </c:pt>
                <c:pt idx="1">
                  <c:v>0.215</c:v>
                </c:pt>
                <c:pt idx="2">
                  <c:v>0.16700000000000001</c:v>
                </c:pt>
                <c:pt idx="3">
                  <c:v>0.187</c:v>
                </c:pt>
                <c:pt idx="4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6E-432E-9152-2309E762C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951023"/>
        <c:axId val="310954351"/>
      </c:barChart>
      <c:catAx>
        <c:axId val="3109510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0954351"/>
        <c:crosses val="autoZero"/>
        <c:auto val="1"/>
        <c:lblAlgn val="ctr"/>
        <c:lblOffset val="100"/>
        <c:noMultiLvlLbl val="0"/>
      </c:catAx>
      <c:valAx>
        <c:axId val="31095435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10951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Using Navel adds to my workload</c:v>
                </c:pt>
                <c:pt idx="1">
                  <c:v>Navel reduces my workload in daily tasks</c:v>
                </c:pt>
                <c:pt idx="2">
                  <c:v>Navel assists me in my daily work</c:v>
                </c:pt>
                <c:pt idx="3">
                  <c:v>Navel can substitute for absent staff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</c:v>
                </c:pt>
                <c:pt idx="1">
                  <c:v>0.05</c:v>
                </c:pt>
                <c:pt idx="2">
                  <c:v>0.05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E1-47C8-A79C-2F76AD3FA7A5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partially agree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Using Navel adds to my workload</c:v>
                </c:pt>
                <c:pt idx="1">
                  <c:v>Navel reduces my workload in daily tasks</c:v>
                </c:pt>
                <c:pt idx="2">
                  <c:v>Navel assists me in my daily work</c:v>
                </c:pt>
                <c:pt idx="3">
                  <c:v>Navel can substitute for absent staff</c:v>
                </c:pt>
              </c:strCache>
            </c:strRef>
          </c:cat>
          <c:val>
            <c:numRef>
              <c:f>Tabelle1!$C$2:$C$5</c:f>
              <c:numCache>
                <c:formatCode>0%</c:formatCode>
                <c:ptCount val="4"/>
                <c:pt idx="0">
                  <c:v>0.35</c:v>
                </c:pt>
                <c:pt idx="1">
                  <c:v>0.21</c:v>
                </c:pt>
                <c:pt idx="2">
                  <c:v>0.26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E1-47C8-A79C-2F76AD3FA7A5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FF5B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Using Navel adds to my workload</c:v>
                </c:pt>
                <c:pt idx="1">
                  <c:v>Navel reduces my workload in daily tasks</c:v>
                </c:pt>
                <c:pt idx="2">
                  <c:v>Navel assists me in my daily work</c:v>
                </c:pt>
                <c:pt idx="3">
                  <c:v>Navel can substitute for absent staff</c:v>
                </c:pt>
              </c:strCache>
            </c:strRef>
          </c:cat>
          <c:val>
            <c:numRef>
              <c:f>Tabelle1!$D$2:$D$5</c:f>
              <c:numCache>
                <c:formatCode>0%</c:formatCode>
                <c:ptCount val="4"/>
                <c:pt idx="0">
                  <c:v>0.35</c:v>
                </c:pt>
                <c:pt idx="1">
                  <c:v>0.74</c:v>
                </c:pt>
                <c:pt idx="2">
                  <c:v>0.69</c:v>
                </c:pt>
                <c:pt idx="3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E1-47C8-A79C-2F76AD3FA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951023"/>
        <c:axId val="310954351"/>
      </c:barChart>
      <c:catAx>
        <c:axId val="3109510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0954351"/>
        <c:crosses val="autoZero"/>
        <c:auto val="1"/>
        <c:lblAlgn val="ctr"/>
        <c:lblOffset val="100"/>
        <c:noMultiLvlLbl val="0"/>
      </c:catAx>
      <c:valAx>
        <c:axId val="31095435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109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65772" y="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C212F3-0035-4C51-8981-4D7D11D25D79}" type="datetimeFigureOut">
              <a:rPr lang="de-DE"/>
              <a:pPr>
                <a:defRPr/>
              </a:pPr>
              <a:t>01.04.2025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28454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65772" y="928454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CDF8A6-10E9-461D-9458-B52CF8AE2F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66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5772" y="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93E7AE-44FA-4588-BFAA-DEB7C925BB04}" type="datetimeFigureOut">
              <a:rPr lang="de-DE"/>
              <a:pPr>
                <a:defRPr/>
              </a:pPr>
              <a:t>01.04.2025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28" tIns="46913" rIns="93828" bIns="4691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4549" y="4642270"/>
            <a:ext cx="5319355" cy="4398180"/>
          </a:xfrm>
          <a:prstGeom prst="rect">
            <a:avLst/>
          </a:prstGeom>
        </p:spPr>
        <p:txBody>
          <a:bodyPr vert="horz" lIns="93828" tIns="46913" rIns="93828" bIns="46913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28454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5772" y="9284542"/>
            <a:ext cx="2881193" cy="488181"/>
          </a:xfrm>
          <a:prstGeom prst="rect">
            <a:avLst/>
          </a:prstGeom>
        </p:spPr>
        <p:txBody>
          <a:bodyPr vert="horz" lIns="93828" tIns="46913" rIns="93828" bIns="469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014259A-383A-471F-85D2-FA82B77254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930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1E468-B2A8-4625-8B11-1248202E8B3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2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922" eaLnBrk="1" hangingPunct="1">
              <a:spcBef>
                <a:spcPct val="0"/>
              </a:spcBef>
              <a:defRPr/>
            </a:pPr>
            <a:endParaRPr lang="de-DE" altLang="de-DE" dirty="0"/>
          </a:p>
        </p:txBody>
      </p:sp>
      <p:sp>
        <p:nvSpPr>
          <p:cNvPr id="9114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16588" indent="-27561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02442" indent="-22048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43420" indent="-22048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84399" indent="-22048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25376" indent="-2204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66352" indent="-2204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07331" indent="-2204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48308" indent="-2204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2C5442-4461-4EBA-89D9-A667E468BDC1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5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14259A-383A-471F-85D2-FA82B772544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254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14259A-383A-471F-85D2-FA82B7725442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1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575757"/>
                </a:solidFill>
                <a:effectLst/>
                <a:latin typeface="__Poppins_48568e"/>
              </a:rPr>
              <a:t>There are uncertainties about the practical benefits and relief for staff.</a:t>
            </a:r>
          </a:p>
          <a:p>
            <a:r>
              <a:rPr lang="en-US" b="0" i="0" dirty="0">
                <a:solidFill>
                  <a:srgbClr val="575757"/>
                </a:solidFill>
                <a:effectLst/>
                <a:latin typeface="__Poppins_48568e"/>
              </a:rPr>
              <a:t>Leaders see potential for social robots, especially in interacting and communicating with residents.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4259A-383A-471F-85D2-FA82B772544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88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14259A-383A-471F-85D2-FA82B7725442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00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14259A-383A-471F-85D2-FA82B772544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33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4259A-383A-471F-85D2-FA82B772544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09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4259A-383A-471F-85D2-FA82B772544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89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jpe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e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12700" y="2288588"/>
            <a:ext cx="5967413" cy="33137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2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20638"/>
            <a:ext cx="9150350" cy="233838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sz="1600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564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2" r="13628" b="89"/>
          <a:stretch/>
        </p:blipFill>
        <p:spPr>
          <a:xfrm>
            <a:off x="7721519" y="4588014"/>
            <a:ext cx="101999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4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50350" cy="3778250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6010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feld 6"/>
          <p:cNvSpPr txBox="1"/>
          <p:nvPr userDrawn="1"/>
        </p:nvSpPr>
        <p:spPr>
          <a:xfrm>
            <a:off x="-12700" y="2289175"/>
            <a:ext cx="5967413" cy="3302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„Helfen, wo geholfen werden muss.“ (Dr. Antonie Kraut)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01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35938" cy="341947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78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35938" cy="341947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7040563" y="4881563"/>
            <a:ext cx="215900" cy="215900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7916863" y="4881563"/>
            <a:ext cx="215900" cy="215900"/>
          </a:xfrm>
          <a:prstGeom prst="rect">
            <a:avLst/>
          </a:prstGeom>
          <a:solidFill>
            <a:srgbClr val="FAE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8188325" y="4881563"/>
            <a:ext cx="215900" cy="215900"/>
          </a:xfrm>
          <a:prstGeom prst="rect">
            <a:avLst/>
          </a:prstGeom>
          <a:solidFill>
            <a:srgbClr val="BCC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8459788" y="4881563"/>
            <a:ext cx="215900" cy="215900"/>
          </a:xfrm>
          <a:prstGeom prst="rect">
            <a:avLst/>
          </a:prstGeom>
          <a:solidFill>
            <a:srgbClr val="B28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7315200" y="4556125"/>
            <a:ext cx="539750" cy="541338"/>
          </a:xfrm>
          <a:prstGeom prst="rect">
            <a:avLst/>
          </a:prstGeom>
          <a:solidFill>
            <a:srgbClr val="96D7E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35938" cy="341947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7029450" y="4881563"/>
            <a:ext cx="215900" cy="215900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7300913" y="4881563"/>
            <a:ext cx="215900" cy="215900"/>
          </a:xfrm>
          <a:prstGeom prst="rect">
            <a:avLst/>
          </a:prstGeom>
          <a:solidFill>
            <a:srgbClr val="96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8188325" y="4881563"/>
            <a:ext cx="215900" cy="215900"/>
          </a:xfrm>
          <a:prstGeom prst="rect">
            <a:avLst/>
          </a:prstGeom>
          <a:solidFill>
            <a:srgbClr val="BCC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8459788" y="4881563"/>
            <a:ext cx="215900" cy="215900"/>
          </a:xfrm>
          <a:prstGeom prst="rect">
            <a:avLst/>
          </a:prstGeom>
          <a:solidFill>
            <a:srgbClr val="B28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7581900" y="4556125"/>
            <a:ext cx="539750" cy="541338"/>
          </a:xfrm>
          <a:prstGeom prst="rect">
            <a:avLst/>
          </a:prstGeom>
          <a:solidFill>
            <a:srgbClr val="FAEE7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3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35938" cy="341947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7031038" y="4881563"/>
            <a:ext cx="215900" cy="215900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7302500" y="4881563"/>
            <a:ext cx="215900" cy="215900"/>
          </a:xfrm>
          <a:prstGeom prst="rect">
            <a:avLst/>
          </a:prstGeom>
          <a:solidFill>
            <a:srgbClr val="96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7573963" y="4881563"/>
            <a:ext cx="215900" cy="215900"/>
          </a:xfrm>
          <a:prstGeom prst="rect">
            <a:avLst/>
          </a:prstGeom>
          <a:solidFill>
            <a:srgbClr val="FAE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8459788" y="4881563"/>
            <a:ext cx="215900" cy="215900"/>
          </a:xfrm>
          <a:prstGeom prst="rect">
            <a:avLst/>
          </a:prstGeom>
          <a:solidFill>
            <a:srgbClr val="B28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7854950" y="4556125"/>
            <a:ext cx="539750" cy="541338"/>
          </a:xfrm>
          <a:prstGeom prst="rect">
            <a:avLst/>
          </a:prstGeom>
          <a:solidFill>
            <a:srgbClr val="BCCF7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5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35938" cy="341947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6985000" y="4881563"/>
            <a:ext cx="217488" cy="215900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7256463" y="4881563"/>
            <a:ext cx="215900" cy="215900"/>
          </a:xfrm>
          <a:prstGeom prst="rect">
            <a:avLst/>
          </a:prstGeom>
          <a:solidFill>
            <a:srgbClr val="96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7527925" y="4881563"/>
            <a:ext cx="215900" cy="215900"/>
          </a:xfrm>
          <a:prstGeom prst="rect">
            <a:avLst/>
          </a:prstGeom>
          <a:solidFill>
            <a:srgbClr val="FAE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7799388" y="4881563"/>
            <a:ext cx="215900" cy="215900"/>
          </a:xfrm>
          <a:prstGeom prst="rect">
            <a:avLst/>
          </a:prstGeom>
          <a:solidFill>
            <a:srgbClr val="BCC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8064500" y="4557713"/>
            <a:ext cx="539750" cy="541337"/>
          </a:xfrm>
          <a:prstGeom prst="rect">
            <a:avLst/>
          </a:prstGeom>
          <a:solidFill>
            <a:srgbClr val="B28CA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43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381125"/>
            <a:ext cx="8135938" cy="342106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ußzeilenplatzhalter 18"/>
          <p:cNvSpPr txBox="1">
            <a:spLocks/>
          </p:cNvSpPr>
          <p:nvPr userDrawn="1"/>
        </p:nvSpPr>
        <p:spPr>
          <a:xfrm>
            <a:off x="839788" y="485775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C43133D-365E-440C-986F-48124B6A6B1B}" type="slidenum">
              <a:rPr lang="de-DE" smtClean="0">
                <a:solidFill>
                  <a:srgbClr val="1E8DB4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E8DB4"/>
              </a:solidFill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7512050" y="4857750"/>
            <a:ext cx="1266825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161925" y="350838"/>
            <a:ext cx="647700" cy="649287"/>
          </a:xfrm>
          <a:prstGeom prst="rect">
            <a:avLst/>
          </a:prstGeom>
          <a:solidFill>
            <a:srgbClr val="C4C4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586160" y="1375522"/>
            <a:ext cx="8078859" cy="342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85933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E8D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5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381125"/>
            <a:ext cx="8135938" cy="342106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50838"/>
            <a:ext cx="647700" cy="649287"/>
          </a:xfrm>
          <a:prstGeom prst="rect">
            <a:avLst/>
          </a:prstGeom>
          <a:solidFill>
            <a:srgbClr val="96D7E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839788" y="485775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7B6C716-054A-41A3-8673-E19E3186AFFE}" type="slidenum">
              <a:rPr lang="de-DE" smtClean="0">
                <a:solidFill>
                  <a:srgbClr val="1E8DB4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E8DB4"/>
              </a:solidFill>
            </a:endParaRPr>
          </a:p>
        </p:txBody>
      </p:sp>
      <p:sp>
        <p:nvSpPr>
          <p:cNvPr id="8" name="Fußzeilenplatzhalter 18"/>
          <p:cNvSpPr txBox="1">
            <a:spLocks/>
          </p:cNvSpPr>
          <p:nvPr userDrawn="1"/>
        </p:nvSpPr>
        <p:spPr>
          <a:xfrm>
            <a:off x="7512050" y="4857750"/>
            <a:ext cx="1266825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586159" y="1375522"/>
            <a:ext cx="8078400" cy="342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85933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E8D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77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567" y="2232256"/>
            <a:ext cx="7609036" cy="3109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9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9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should help where help is needed.“ </a:t>
            </a:r>
            <a:r>
              <a:rPr lang="de-DE" sz="9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(Dr. Antonie Kraut)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2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381125"/>
            <a:ext cx="8135938" cy="342106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50838"/>
            <a:ext cx="647700" cy="649287"/>
          </a:xfrm>
          <a:prstGeom prst="rect">
            <a:avLst/>
          </a:prstGeom>
          <a:solidFill>
            <a:srgbClr val="FAEE7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839788" y="485775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D3C0305-450E-48C0-8F7D-CEC00A1444F7}" type="slidenum">
              <a:rPr lang="de-DE" smtClean="0">
                <a:solidFill>
                  <a:srgbClr val="1E8DB4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E8DB4"/>
              </a:solidFill>
            </a:endParaRPr>
          </a:p>
        </p:txBody>
      </p:sp>
      <p:sp>
        <p:nvSpPr>
          <p:cNvPr id="8" name="Fußzeilenplatzhalter 18"/>
          <p:cNvSpPr txBox="1">
            <a:spLocks/>
          </p:cNvSpPr>
          <p:nvPr userDrawn="1"/>
        </p:nvSpPr>
        <p:spPr>
          <a:xfrm>
            <a:off x="7512050" y="4857750"/>
            <a:ext cx="1266825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586159" y="1375522"/>
            <a:ext cx="8078400" cy="342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85933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E8D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71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381125"/>
            <a:ext cx="8135938" cy="342106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50838"/>
            <a:ext cx="647700" cy="649287"/>
          </a:xfrm>
          <a:prstGeom prst="rect">
            <a:avLst/>
          </a:prstGeom>
          <a:solidFill>
            <a:srgbClr val="BCCF7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839788" y="485775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11035D3-7445-48C3-9082-56486AAE04CF}" type="slidenum">
              <a:rPr lang="de-DE" smtClean="0">
                <a:solidFill>
                  <a:srgbClr val="1E8DB4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E8DB4"/>
              </a:solidFill>
            </a:endParaRPr>
          </a:p>
        </p:txBody>
      </p:sp>
      <p:sp>
        <p:nvSpPr>
          <p:cNvPr id="8" name="Fußzeilenplatzhalter 18"/>
          <p:cNvSpPr txBox="1">
            <a:spLocks/>
          </p:cNvSpPr>
          <p:nvPr userDrawn="1"/>
        </p:nvSpPr>
        <p:spPr>
          <a:xfrm>
            <a:off x="7512050" y="4857750"/>
            <a:ext cx="1266825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586160" y="1375522"/>
            <a:ext cx="8078859" cy="342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85933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E8D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3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381125"/>
            <a:ext cx="8135938" cy="342106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50838"/>
            <a:ext cx="647700" cy="649287"/>
          </a:xfrm>
          <a:prstGeom prst="rect">
            <a:avLst/>
          </a:prstGeom>
          <a:solidFill>
            <a:srgbClr val="B28CA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839788" y="485775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15BD491-DA13-4F21-A6F8-2A2A1BEE7C28}" type="slidenum">
              <a:rPr lang="de-DE" smtClean="0">
                <a:solidFill>
                  <a:srgbClr val="1E8DB4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E8DB4"/>
              </a:solidFill>
            </a:endParaRPr>
          </a:p>
        </p:txBody>
      </p:sp>
      <p:sp>
        <p:nvSpPr>
          <p:cNvPr id="8" name="Fußzeilenplatzhalter 18"/>
          <p:cNvSpPr txBox="1">
            <a:spLocks/>
          </p:cNvSpPr>
          <p:nvPr userDrawn="1"/>
        </p:nvSpPr>
        <p:spPr>
          <a:xfrm>
            <a:off x="7512050" y="4857750"/>
            <a:ext cx="1266825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586160" y="1375522"/>
            <a:ext cx="8078400" cy="342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85933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E8D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6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649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20638"/>
            <a:ext cx="9150350" cy="233838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6010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2" r="13628" b="89"/>
          <a:stretch/>
        </p:blipFill>
        <p:spPr>
          <a:xfrm>
            <a:off x="7721518" y="4588014"/>
            <a:ext cx="101999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7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6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50350" cy="3778250"/>
          </a:xfrm>
          <a:prstGeom prst="rect">
            <a:avLst/>
          </a:prstGeom>
          <a:solidFill>
            <a:srgbClr val="28ADDC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132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12700" y="2288588"/>
            <a:ext cx="5967413" cy="33137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14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55" y="481009"/>
            <a:ext cx="1786393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6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5"/>
            <a:ext cx="8136000" cy="3419475"/>
          </a:xfrm>
          <a:prstGeom prst="rect">
            <a:avLst/>
          </a:prstGeom>
          <a:solidFill>
            <a:srgbClr val="28ADDC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5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49" y="487362"/>
            <a:ext cx="189990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7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5"/>
            <a:ext cx="8136000" cy="3419475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2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237506"/>
            <a:ext cx="8151598" cy="359389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1F92B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25" name="Fußzeilenplatzhalter 18"/>
          <p:cNvSpPr txBox="1">
            <a:spLocks/>
          </p:cNvSpPr>
          <p:nvPr userDrawn="1"/>
        </p:nvSpPr>
        <p:spPr>
          <a:xfrm>
            <a:off x="7557635" y="4902836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2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55" y="481009"/>
            <a:ext cx="1786393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237506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3125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918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20638"/>
            <a:ext cx="9150350" cy="2338388"/>
          </a:xfrm>
          <a:prstGeom prst="rect">
            <a:avLst/>
          </a:prstGeom>
          <a:solidFill>
            <a:srgbClr val="28ADDC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13267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73" y="3435846"/>
            <a:ext cx="219220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10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381125"/>
            <a:ext cx="8136000" cy="342106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586159" y="1375522"/>
            <a:ext cx="8078400" cy="342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162022" y="351598"/>
            <a:ext cx="648000" cy="648000"/>
          </a:xfrm>
          <a:prstGeom prst="rect">
            <a:avLst/>
          </a:prstGeom>
          <a:solidFill>
            <a:srgbClr val="FAEE7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55" y="481009"/>
            <a:ext cx="1786393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839788" y="485775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E8DB4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E8DB4"/>
              </a:solidFill>
            </a:endParaRPr>
          </a:p>
        </p:txBody>
      </p:sp>
      <p:sp>
        <p:nvSpPr>
          <p:cNvPr id="13" name="Fußzeilenplatzhalter 18"/>
          <p:cNvSpPr txBox="1">
            <a:spLocks/>
          </p:cNvSpPr>
          <p:nvPr userDrawn="1"/>
        </p:nvSpPr>
        <p:spPr>
          <a:xfrm>
            <a:off x="7511273" y="4857751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15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858544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E8D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</p:spTree>
    <p:extLst>
      <p:ext uri="{BB962C8B-B14F-4D97-AF65-F5344CB8AC3E}">
        <p14:creationId xmlns:p14="http://schemas.microsoft.com/office/powerpoint/2010/main" val="947502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2BA7598-ED11-4A35-858D-9D81888F0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2458"/>
            <a:ext cx="196092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9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feld 6"/>
          <p:cNvSpPr txBox="1"/>
          <p:nvPr userDrawn="1"/>
        </p:nvSpPr>
        <p:spPr>
          <a:xfrm>
            <a:off x="-12700" y="2289175"/>
            <a:ext cx="5967413" cy="3302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8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41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35938" cy="3419475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pic>
        <p:nvPicPr>
          <p:cNvPr id="4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93438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1393825"/>
            <a:ext cx="8154424" cy="3419475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pic>
        <p:nvPicPr>
          <p:cNvPr id="4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1">
                <a:solidFill>
                  <a:sysClr val="windowText" lastClr="00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9313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50" y="-92546"/>
            <a:ext cx="4032250" cy="4905847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pic>
        <p:nvPicPr>
          <p:cNvPr id="4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1080084" y="2036203"/>
            <a:ext cx="2951581" cy="2134717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1">
                <a:solidFill>
                  <a:sysClr val="windowText" lastClr="00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807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EB2129-1247-47CD-898E-AD9B2220A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/>
          <a:stretch/>
        </p:blipFill>
        <p:spPr bwMode="auto">
          <a:xfrm>
            <a:off x="-1" y="-1"/>
            <a:ext cx="916469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1259632" y="-21198"/>
            <a:ext cx="4320480" cy="3960440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pic>
        <p:nvPicPr>
          <p:cNvPr id="4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1475656" y="1061790"/>
            <a:ext cx="3600400" cy="2134717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3200" b="1">
                <a:solidFill>
                  <a:sysClr val="windowText" lastClr="00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8958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237506"/>
            <a:ext cx="8151598" cy="359389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259278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1259632" y="-21198"/>
            <a:ext cx="4320480" cy="3960440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pic>
        <p:nvPicPr>
          <p:cNvPr id="4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1475656" y="1061790"/>
            <a:ext cx="3600400" cy="2134717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3200" b="1">
                <a:solidFill>
                  <a:sysClr val="windowText" lastClr="00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700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A5AD50-2249-48D8-9C45-B2FA7711F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/>
          <a:stretch/>
        </p:blipFill>
        <p:spPr bwMode="auto">
          <a:xfrm>
            <a:off x="-1" y="-1"/>
            <a:ext cx="916469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1112876" y="-1"/>
            <a:ext cx="2918789" cy="3867895"/>
          </a:xfrm>
          <a:prstGeom prst="rect">
            <a:avLst/>
          </a:prstGeom>
          <a:solidFill>
            <a:srgbClr val="029DE5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1294265" y="1635646"/>
            <a:ext cx="2556009" cy="2134717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45739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238250"/>
            <a:ext cx="8151813" cy="359251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237506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</p:spTree>
    <p:extLst>
      <p:ext uri="{BB962C8B-B14F-4D97-AF65-F5344CB8AC3E}">
        <p14:creationId xmlns:p14="http://schemas.microsoft.com/office/powerpoint/2010/main" val="1078165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 hasCustomPrompt="1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89178" y="1195343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AFE0B86-F914-4475-90DA-6A75DBEA63E8}"/>
              </a:ext>
            </a:extLst>
          </p:cNvPr>
          <p:cNvSpPr txBox="1"/>
          <p:nvPr userDrawn="1"/>
        </p:nvSpPr>
        <p:spPr>
          <a:xfrm>
            <a:off x="295528" y="355892"/>
            <a:ext cx="21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 Narrow" panose="020B0606020202030204" pitchFamily="34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278FF5B-3DE8-4B14-9E12-2785ADA89932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ED12B4-F9D8-452C-BE1F-BBEEB316EEA3}"/>
              </a:ext>
            </a:extLst>
          </p:cNvPr>
          <p:cNvSpPr txBox="1"/>
          <p:nvPr userDrawn="1"/>
        </p:nvSpPr>
        <p:spPr>
          <a:xfrm>
            <a:off x="114877" y="817557"/>
            <a:ext cx="7920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May 23 – Sep 23</a:t>
            </a:r>
          </a:p>
        </p:txBody>
      </p:sp>
    </p:spTree>
    <p:extLst>
      <p:ext uri="{BB962C8B-B14F-4D97-AF65-F5344CB8AC3E}">
        <p14:creationId xmlns:p14="http://schemas.microsoft.com/office/powerpoint/2010/main" val="304665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6DEF649-BD91-4A59-AF42-168DB6947F08}"/>
              </a:ext>
            </a:extLst>
          </p:cNvPr>
          <p:cNvSpPr txBox="1">
            <a:spLocks/>
          </p:cNvSpPr>
          <p:nvPr userDrawn="1"/>
        </p:nvSpPr>
        <p:spPr>
          <a:xfrm>
            <a:off x="539750" y="1102678"/>
            <a:ext cx="8151813" cy="3728086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 hasCustomPrompt="1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117599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AFE0B86-F914-4475-90DA-6A75DBEA63E8}"/>
              </a:ext>
            </a:extLst>
          </p:cNvPr>
          <p:cNvSpPr txBox="1"/>
          <p:nvPr userDrawn="1"/>
        </p:nvSpPr>
        <p:spPr>
          <a:xfrm>
            <a:off x="295528" y="355892"/>
            <a:ext cx="21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 Narrow" panose="020B0606020202030204" pitchFamily="34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278FF5B-3DE8-4B14-9E12-2785ADA89932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ED12B4-F9D8-452C-BE1F-BBEEB316EEA3}"/>
              </a:ext>
            </a:extLst>
          </p:cNvPr>
          <p:cNvSpPr txBox="1"/>
          <p:nvPr userDrawn="1"/>
        </p:nvSpPr>
        <p:spPr>
          <a:xfrm>
            <a:off x="114877" y="817557"/>
            <a:ext cx="7920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May 23 – Sep 23</a:t>
            </a:r>
          </a:p>
        </p:txBody>
      </p:sp>
    </p:spTree>
    <p:extLst>
      <p:ext uri="{BB962C8B-B14F-4D97-AF65-F5344CB8AC3E}">
        <p14:creationId xmlns:p14="http://schemas.microsoft.com/office/powerpoint/2010/main" val="272477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89178" y="1195343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1" name="Picture 2" descr="motivation ">
            <a:extLst>
              <a:ext uri="{FF2B5EF4-FFF2-40B4-BE49-F238E27FC236}">
                <a16:creationId xmlns:a16="http://schemas.microsoft.com/office/drawing/2014/main" id="{676AE960-CFD7-4535-BBAE-F2B09A72B2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420528"/>
            <a:ext cx="369091" cy="3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0914FF51-5470-4BD6-992E-DD8C53C936AD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E3EEA81-BA97-4410-908E-1D667356D239}"/>
              </a:ext>
            </a:extLst>
          </p:cNvPr>
          <p:cNvSpPr txBox="1"/>
          <p:nvPr userDrawn="1"/>
        </p:nvSpPr>
        <p:spPr>
          <a:xfrm>
            <a:off x="258762" y="806430"/>
            <a:ext cx="7920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</a:rPr>
              <a:t>Oct</a:t>
            </a:r>
            <a:r>
              <a:rPr lang="de-DE" sz="600" dirty="0">
                <a:solidFill>
                  <a:schemeClr val="bg1"/>
                </a:solidFill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241490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4AAF4F2-D5CF-47E9-8A86-94ED42617C19}"/>
              </a:ext>
            </a:extLst>
          </p:cNvPr>
          <p:cNvSpPr txBox="1">
            <a:spLocks/>
          </p:cNvSpPr>
          <p:nvPr userDrawn="1"/>
        </p:nvSpPr>
        <p:spPr>
          <a:xfrm>
            <a:off x="539750" y="1102678"/>
            <a:ext cx="8151813" cy="3728086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966" y="1137189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1" name="Picture 2" descr="motivation ">
            <a:extLst>
              <a:ext uri="{FF2B5EF4-FFF2-40B4-BE49-F238E27FC236}">
                <a16:creationId xmlns:a16="http://schemas.microsoft.com/office/drawing/2014/main" id="{676AE960-CFD7-4535-BBAE-F2B09A72B2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420528"/>
            <a:ext cx="369091" cy="3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0914FF51-5470-4BD6-992E-DD8C53C936AD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E3EEA81-BA97-4410-908E-1D667356D239}"/>
              </a:ext>
            </a:extLst>
          </p:cNvPr>
          <p:cNvSpPr txBox="1"/>
          <p:nvPr userDrawn="1"/>
        </p:nvSpPr>
        <p:spPr>
          <a:xfrm>
            <a:off x="258762" y="806430"/>
            <a:ext cx="7920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</a:rPr>
              <a:t>Oct</a:t>
            </a:r>
            <a:r>
              <a:rPr lang="de-DE" sz="600" dirty="0">
                <a:solidFill>
                  <a:schemeClr val="bg1"/>
                </a:solidFill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4098500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rgbClr val="FFF9C7"/>
          </a:solidFill>
          <a:ln>
            <a:solidFill>
              <a:srgbClr val="FFF9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89178" y="1195343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D80F09F-01AA-4343-BE3E-2234581BBC00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773CF52-8B8B-4350-A149-EC82D77A722D}"/>
              </a:ext>
            </a:extLst>
          </p:cNvPr>
          <p:cNvSpPr txBox="1"/>
          <p:nvPr userDrawn="1"/>
        </p:nvSpPr>
        <p:spPr>
          <a:xfrm>
            <a:off x="130225" y="798864"/>
            <a:ext cx="96150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Nov 23 – Jun 24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EB3E86A-46C1-4433-98DC-7EED007122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1" y="377213"/>
            <a:ext cx="406430" cy="4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90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07BF8A-6490-4C1C-8F3C-9DBDFF1F8FAC}"/>
              </a:ext>
            </a:extLst>
          </p:cNvPr>
          <p:cNvSpPr txBox="1">
            <a:spLocks/>
          </p:cNvSpPr>
          <p:nvPr userDrawn="1"/>
        </p:nvSpPr>
        <p:spPr>
          <a:xfrm>
            <a:off x="539750" y="1102678"/>
            <a:ext cx="8151813" cy="3728086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rgbClr val="FFF9C7"/>
          </a:solidFill>
          <a:ln>
            <a:solidFill>
              <a:srgbClr val="FFF9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110008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D80F09F-01AA-4343-BE3E-2234581BBC00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773CF52-8B8B-4350-A149-EC82D77A722D}"/>
              </a:ext>
            </a:extLst>
          </p:cNvPr>
          <p:cNvSpPr txBox="1"/>
          <p:nvPr userDrawn="1"/>
        </p:nvSpPr>
        <p:spPr>
          <a:xfrm>
            <a:off x="130225" y="798864"/>
            <a:ext cx="96150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Nov 23 – Jun 24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EB3E86A-46C1-4433-98DC-7EED0071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1" y="377213"/>
            <a:ext cx="406430" cy="4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8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89178" y="1195343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1D5F37F-A997-42C8-BB8B-0989F19F6BA3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A9D781B-0EDF-4EAC-9714-D1C3E0545B19}"/>
              </a:ext>
            </a:extLst>
          </p:cNvPr>
          <p:cNvSpPr txBox="1"/>
          <p:nvPr userDrawn="1"/>
        </p:nvSpPr>
        <p:spPr>
          <a:xfrm>
            <a:off x="107504" y="796129"/>
            <a:ext cx="9032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Mai 23 – Sep 23</a:t>
            </a:r>
          </a:p>
        </p:txBody>
      </p:sp>
      <p:pic>
        <p:nvPicPr>
          <p:cNvPr id="15" name="Picture 6" descr="implementierung ">
            <a:extLst>
              <a:ext uri="{FF2B5EF4-FFF2-40B4-BE49-F238E27FC236}">
                <a16:creationId xmlns:a16="http://schemas.microsoft.com/office/drawing/2014/main" id="{BB7ACB16-5EE1-44FC-AB13-F713E1E9E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3" y="395164"/>
            <a:ext cx="382533" cy="3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43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0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F8385B9C-02BC-48D6-AC79-5328BA53AE6A}"/>
              </a:ext>
            </a:extLst>
          </p:cNvPr>
          <p:cNvSpPr txBox="1">
            <a:spLocks/>
          </p:cNvSpPr>
          <p:nvPr userDrawn="1"/>
        </p:nvSpPr>
        <p:spPr>
          <a:xfrm>
            <a:off x="539750" y="1102678"/>
            <a:ext cx="8151813" cy="3728086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109768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1D5F37F-A997-42C8-BB8B-0989F19F6BA3}"/>
              </a:ext>
            </a:extLst>
          </p:cNvPr>
          <p:cNvSpPr/>
          <p:nvPr userDrawn="1"/>
        </p:nvSpPr>
        <p:spPr>
          <a:xfrm>
            <a:off x="161925" y="817557"/>
            <a:ext cx="576263" cy="1567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A9D781B-0EDF-4EAC-9714-D1C3E0545B19}"/>
              </a:ext>
            </a:extLst>
          </p:cNvPr>
          <p:cNvSpPr txBox="1"/>
          <p:nvPr userDrawn="1"/>
        </p:nvSpPr>
        <p:spPr>
          <a:xfrm>
            <a:off x="107504" y="796129"/>
            <a:ext cx="9032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Mai 23 – Sep 23</a:t>
            </a:r>
          </a:p>
        </p:txBody>
      </p:sp>
      <p:pic>
        <p:nvPicPr>
          <p:cNvPr id="15" name="Picture 6" descr="implementierung ">
            <a:extLst>
              <a:ext uri="{FF2B5EF4-FFF2-40B4-BE49-F238E27FC236}">
                <a16:creationId xmlns:a16="http://schemas.microsoft.com/office/drawing/2014/main" id="{BB7ACB16-5EE1-44FC-AB13-F713E1E9E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3" y="395164"/>
            <a:ext cx="382533" cy="3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7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89178" y="1195343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5" name="Picture 8" descr="die glühbirne ">
            <a:extLst>
              <a:ext uri="{FF2B5EF4-FFF2-40B4-BE49-F238E27FC236}">
                <a16:creationId xmlns:a16="http://schemas.microsoft.com/office/drawing/2014/main" id="{CE9310DB-E5A5-4B20-AADF-5DAD2F63D0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6" y="475575"/>
            <a:ext cx="406485" cy="4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619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18EA47E-E7F5-4189-807B-8CF78F1DB216}"/>
              </a:ext>
            </a:extLst>
          </p:cNvPr>
          <p:cNvSpPr txBox="1">
            <a:spLocks/>
          </p:cNvSpPr>
          <p:nvPr userDrawn="1"/>
        </p:nvSpPr>
        <p:spPr>
          <a:xfrm>
            <a:off x="539750" y="1102678"/>
            <a:ext cx="8151813" cy="3728086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121047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5" name="Picture 8" descr="die glühbirne ">
            <a:extLst>
              <a:ext uri="{FF2B5EF4-FFF2-40B4-BE49-F238E27FC236}">
                <a16:creationId xmlns:a16="http://schemas.microsoft.com/office/drawing/2014/main" id="{CE9310DB-E5A5-4B20-AADF-5DAD2F63D0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6" y="475575"/>
            <a:ext cx="406485" cy="4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5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195F3F-4C24-40BE-86B0-17C01CDD5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13545"/>
          <a:stretch/>
        </p:blipFill>
        <p:spPr>
          <a:xfrm>
            <a:off x="0" y="-12356"/>
            <a:ext cx="9144000" cy="5155856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6201" y="1252068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5C63F8-620D-4E19-BEE4-AD0E4BABB1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4267" y="16393"/>
            <a:ext cx="19716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2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102678"/>
            <a:ext cx="8151813" cy="3728086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347614"/>
            <a:ext cx="8151597" cy="348378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</p:spTree>
    <p:extLst>
      <p:ext uri="{BB962C8B-B14F-4D97-AF65-F5344CB8AC3E}">
        <p14:creationId xmlns:p14="http://schemas.microsoft.com/office/powerpoint/2010/main" val="502746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61925" y="374650"/>
            <a:ext cx="576263" cy="57626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8"/>
          <p:cNvSpPr txBox="1">
            <a:spLocks/>
          </p:cNvSpPr>
          <p:nvPr userDrawn="1"/>
        </p:nvSpPr>
        <p:spPr>
          <a:xfrm>
            <a:off x="839788" y="4902200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1E6FD1-B369-4F17-92F2-C0B7B6BDF9F9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7" name="Fußzeilenplatzhalter 18"/>
          <p:cNvSpPr txBox="1">
            <a:spLocks/>
          </p:cNvSpPr>
          <p:nvPr userDrawn="1"/>
        </p:nvSpPr>
        <p:spPr>
          <a:xfrm>
            <a:off x="7553325" y="488791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2" b="16431"/>
          <a:stretch>
            <a:fillRect/>
          </a:stretch>
        </p:blipFill>
        <p:spPr bwMode="auto">
          <a:xfrm>
            <a:off x="7100888" y="268288"/>
            <a:ext cx="16398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347614"/>
            <a:ext cx="8151597" cy="348378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788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© EHS I </a:t>
            </a:r>
          </a:p>
        </p:txBody>
      </p:sp>
    </p:spTree>
    <p:extLst>
      <p:ext uri="{BB962C8B-B14F-4D97-AF65-F5344CB8AC3E}">
        <p14:creationId xmlns:p14="http://schemas.microsoft.com/office/powerpoint/2010/main" val="1999070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65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20638"/>
            <a:ext cx="9150350" cy="233838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567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t="2" r="13628" b="89"/>
          <a:stretch>
            <a:fillRect/>
          </a:stretch>
        </p:blipFill>
        <p:spPr bwMode="auto">
          <a:xfrm>
            <a:off x="7721600" y="4587875"/>
            <a:ext cx="10191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92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12700" y="2288588"/>
            <a:ext cx="5967413" cy="33137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5"/>
            <a:ext cx="8136000" cy="3419475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1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15183"/>
            <a:ext cx="9150350" cy="2338388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567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2" r="13628" b="89"/>
          <a:stretch/>
        </p:blipFill>
        <p:spPr>
          <a:xfrm>
            <a:off x="7721518" y="4588014"/>
            <a:ext cx="101999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44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237506"/>
            <a:ext cx="8151598" cy="359389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237506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1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17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20638"/>
            <a:ext cx="9150350" cy="233838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567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2" r="13628" b="89"/>
          <a:stretch/>
        </p:blipFill>
        <p:spPr>
          <a:xfrm>
            <a:off x="7721518" y="4588014"/>
            <a:ext cx="101999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5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sz="1600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7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12699" y="2291506"/>
            <a:ext cx="5967413" cy="32553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9" y="267495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6"/>
            <a:ext cx="8136000" cy="3419475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sz="160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7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9" y="267495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12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1" y="1237507"/>
            <a:ext cx="8151598" cy="359389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200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9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z="800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800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1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237507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8" y="4887244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9" y="267495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8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032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1" y="-20638"/>
            <a:ext cx="9150350" cy="233838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sz="1600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567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2" r="13628" b="89"/>
          <a:stretch/>
        </p:blipFill>
        <p:spPr>
          <a:xfrm>
            <a:off x="7721519" y="4588014"/>
            <a:ext cx="101999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2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7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6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12700" y="2288588"/>
            <a:ext cx="5967413" cy="33137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0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5"/>
            <a:ext cx="8136000" cy="3419475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7" y="2978276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8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0" y="1365250"/>
            <a:ext cx="9144000" cy="3778250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sz="1600" dirty="0"/>
          </a:p>
        </p:txBody>
      </p:sp>
      <p:grpSp>
        <p:nvGrpSpPr>
          <p:cNvPr id="4" name="Gruppieren 8"/>
          <p:cNvGrpSpPr>
            <a:grpSpLocks/>
          </p:cNvGrpSpPr>
          <p:nvPr userDrawn="1"/>
        </p:nvGrpSpPr>
        <p:grpSpPr bwMode="auto">
          <a:xfrm>
            <a:off x="-564" y="1365250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304" y="2978278"/>
            <a:ext cx="6480000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1"/>
              </a:lnSpc>
              <a:spcBef>
                <a:spcPts val="0"/>
              </a:spcBef>
              <a:spcAft>
                <a:spcPts val="601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-12700" y="2290566"/>
            <a:ext cx="5967413" cy="32742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1"/>
              </a:spcAft>
              <a:defRPr/>
            </a:pPr>
            <a:r>
              <a:rPr lang="de-DE" sz="1401" i="1" dirty="0">
                <a:solidFill>
                  <a:srgbClr val="A2DC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„Helfen, wo geholfen werden muss.“ (Dr. Antonie Kraut)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72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5"/>
            <a:ext cx="8136000" cy="34194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1331640" y="2571750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69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50" y="1237506"/>
            <a:ext cx="8151598" cy="359389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0" y="1259278"/>
            <a:ext cx="8151597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009FE3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6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2BA7598-ED11-4A35-858D-9D81888F0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2458"/>
            <a:ext cx="196092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7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62022" y="374458"/>
            <a:ext cx="576000" cy="57600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199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04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62021" y="374458"/>
            <a:ext cx="1640087" cy="442954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907704" y="374458"/>
            <a:ext cx="4968552" cy="613116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B673C0C7-EFDC-4583-9199-12627AFCD39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61021946"/>
              </p:ext>
            </p:extLst>
          </p:nvPr>
        </p:nvGraphicFramePr>
        <p:xfrm>
          <a:off x="1979711" y="1131590"/>
          <a:ext cx="7002268" cy="36724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01134">
                  <a:extLst>
                    <a:ext uri="{9D8B030D-6E8A-4147-A177-3AD203B41FA5}">
                      <a16:colId xmlns:a16="http://schemas.microsoft.com/office/drawing/2014/main" val="3568811490"/>
                    </a:ext>
                  </a:extLst>
                </a:gridCol>
                <a:gridCol w="3501134">
                  <a:extLst>
                    <a:ext uri="{9D8B030D-6E8A-4147-A177-3AD203B41FA5}">
                      <a16:colId xmlns:a16="http://schemas.microsoft.com/office/drawing/2014/main" val="1416034591"/>
                    </a:ext>
                  </a:extLst>
                </a:gridCol>
              </a:tblGrid>
              <a:tr h="441606">
                <a:tc>
                  <a:txBody>
                    <a:bodyPr/>
                    <a:lstStyle/>
                    <a:p>
                      <a:r>
                        <a:rPr lang="de-DE" dirty="0"/>
                        <a:t>Alter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Berufsgruppe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74105"/>
                  </a:ext>
                </a:extLst>
              </a:tr>
              <a:tr h="323080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07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94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62021" y="374458"/>
            <a:ext cx="1640087" cy="4429540"/>
          </a:xfrm>
          <a:prstGeom prst="rect">
            <a:avLst/>
          </a:prstGeom>
          <a:solidFill>
            <a:srgbClr val="009F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907704" y="374458"/>
            <a:ext cx="4968552" cy="613116"/>
          </a:xfrm>
          <a:prstGeom prst="rect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0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0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47" y="4887243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68" y="267494"/>
            <a:ext cx="1640087" cy="779042"/>
          </a:xfrm>
          <a:prstGeom prst="rect">
            <a:avLst/>
          </a:prstGeom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B673C0C7-EFDC-4583-9199-12627AFCD39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27387500"/>
              </p:ext>
            </p:extLst>
          </p:nvPr>
        </p:nvGraphicFramePr>
        <p:xfrm>
          <a:off x="1979711" y="1131590"/>
          <a:ext cx="7002268" cy="36724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01134">
                  <a:extLst>
                    <a:ext uri="{9D8B030D-6E8A-4147-A177-3AD203B41FA5}">
                      <a16:colId xmlns:a16="http://schemas.microsoft.com/office/drawing/2014/main" val="3568811490"/>
                    </a:ext>
                  </a:extLst>
                </a:gridCol>
                <a:gridCol w="3501134">
                  <a:extLst>
                    <a:ext uri="{9D8B030D-6E8A-4147-A177-3AD203B41FA5}">
                      <a16:colId xmlns:a16="http://schemas.microsoft.com/office/drawing/2014/main" val="1416034591"/>
                    </a:ext>
                  </a:extLst>
                </a:gridCol>
              </a:tblGrid>
              <a:tr h="44160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Alter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Berufsgruppe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74105"/>
                  </a:ext>
                </a:extLst>
              </a:tr>
              <a:tr h="323080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07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652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25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 userDrawn="1"/>
        </p:nvSpPr>
        <p:spPr>
          <a:xfrm>
            <a:off x="0" y="-15183"/>
            <a:ext cx="9150350" cy="2338388"/>
          </a:xfrm>
          <a:prstGeom prst="rect">
            <a:avLst/>
          </a:prstGeom>
          <a:solidFill>
            <a:srgbClr val="009FE3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grpSp>
        <p:nvGrpSpPr>
          <p:cNvPr id="3" name="Gruppieren 8"/>
          <p:cNvGrpSpPr>
            <a:grpSpLocks/>
          </p:cNvGrpSpPr>
          <p:nvPr userDrawn="1"/>
        </p:nvGrpSpPr>
        <p:grpSpPr bwMode="auto">
          <a:xfrm>
            <a:off x="-567" y="1387208"/>
            <a:ext cx="9154800" cy="936000"/>
            <a:chOff x="-2041" y="3620566"/>
            <a:chExt cx="9009962" cy="70917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\\rz01-fs-12\bildarchiv\Bilder_gemoved\2017-04-21_Kunstprojekt Geschichte ZHS_Ulrich Bernhardt\EHS_2.2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681" y="3620566"/>
              <a:ext cx="4345240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\\rz01-fs-12\bildarchiv\Bilder_gemoved\2017-04-21_Kunstprojekt Geschichte ZHS_Ulrich Bernhardt\EHS_2.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1" y="3620568"/>
              <a:ext cx="4718057" cy="7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2" r="13628" b="89"/>
          <a:stretch/>
        </p:blipFill>
        <p:spPr>
          <a:xfrm>
            <a:off x="7721518" y="4588014"/>
            <a:ext cx="101999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01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 userDrawn="1"/>
        </p:nvSpPr>
        <p:spPr>
          <a:xfrm>
            <a:off x="539749" y="1393827"/>
            <a:ext cx="8136000" cy="3419475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342900" indent="-3429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fontAlgn="auto">
              <a:buFont typeface="Wingdings" panose="05000000000000000000" pitchFamily="2" charset="2"/>
              <a:buNone/>
              <a:defRPr/>
            </a:pPr>
            <a:endParaRPr lang="de-DE" sz="160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612308" y="2978278"/>
            <a:ext cx="6649392" cy="936103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3001"/>
              </a:lnSpc>
              <a:spcBef>
                <a:spcPts val="0"/>
              </a:spcBef>
              <a:spcAft>
                <a:spcPts val="601"/>
              </a:spcAft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72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19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 userDrawn="1"/>
        </p:nvSpPr>
        <p:spPr>
          <a:xfrm>
            <a:off x="539749" y="1237508"/>
            <a:ext cx="8151598" cy="3593893"/>
          </a:xfrm>
          <a:prstGeom prst="rect">
            <a:avLst/>
          </a:prstGeom>
          <a:solidFill>
            <a:srgbClr val="C9EBF7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000"/>
              </a:lnSpc>
              <a:spcBef>
                <a:spcPts val="0"/>
              </a:spcBef>
              <a:spcAft>
                <a:spcPts val="601"/>
              </a:spcAft>
              <a:buClr>
                <a:srgbClr val="28ADDC"/>
              </a:buClr>
              <a:buSzPct val="120000"/>
              <a:buFont typeface="Wingdings" panose="05000000000000000000" pitchFamily="2" charset="2"/>
              <a:buNone/>
              <a:defRPr/>
            </a:pP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62021" y="374458"/>
            <a:ext cx="576000" cy="57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46202" y="412418"/>
            <a:ext cx="5930057" cy="532800"/>
          </a:xfrm>
          <a:prstGeom prst="rect">
            <a:avLst/>
          </a:prstGeom>
        </p:spPr>
        <p:txBody>
          <a:bodyPr anchor="ctr"/>
          <a:lstStyle>
            <a:lvl1pPr algn="l">
              <a:defRPr sz="220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Fußzeilenplatzhalter 18"/>
          <p:cNvSpPr txBox="1">
            <a:spLocks/>
          </p:cNvSpPr>
          <p:nvPr userDrawn="1"/>
        </p:nvSpPr>
        <p:spPr>
          <a:xfrm>
            <a:off x="839788" y="4902835"/>
            <a:ext cx="431801" cy="2047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defRPr sz="800">
                <a:solidFill>
                  <a:srgbClr val="28A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87E0600-B1C8-41B6-AF6E-9476A5912656}" type="slidenum">
              <a:rPr lang="de-DE" sz="800" smtClean="0">
                <a:solidFill>
                  <a:srgbClr val="1F92BB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800" dirty="0">
              <a:solidFill>
                <a:srgbClr val="1F92BB"/>
              </a:solidFill>
            </a:endParaRPr>
          </a:p>
        </p:txBody>
      </p:sp>
      <p:sp>
        <p:nvSpPr>
          <p:cNvPr id="18" name="Fußzeilenplatzhalter 18"/>
          <p:cNvSpPr>
            <a:spLocks noGrp="1"/>
          </p:cNvSpPr>
          <p:nvPr>
            <p:ph type="ftr" sz="quarter" idx="10"/>
          </p:nvPr>
        </p:nvSpPr>
        <p:spPr>
          <a:xfrm>
            <a:off x="431803" y="4903629"/>
            <a:ext cx="755650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1F9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© EHS I 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9752" y="1237508"/>
            <a:ext cx="8151596" cy="359389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801">
                <a:solidFill>
                  <a:schemeClr val="tx1"/>
                </a:solidFill>
              </a:defRPr>
            </a:lvl1pPr>
            <a:lvl2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600">
                <a:solidFill>
                  <a:schemeClr val="tx1"/>
                </a:solidFill>
              </a:defRPr>
            </a:lvl2pPr>
            <a:lvl3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1">
                <a:solidFill>
                  <a:schemeClr val="tx1"/>
                </a:solidFill>
              </a:defRPr>
            </a:lvl3pPr>
            <a:lvl4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1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defRPr sz="1401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ußzeilenplatzhalter 18"/>
          <p:cNvSpPr txBox="1">
            <a:spLocks/>
          </p:cNvSpPr>
          <p:nvPr userDrawn="1"/>
        </p:nvSpPr>
        <p:spPr>
          <a:xfrm>
            <a:off x="7553651" y="4887245"/>
            <a:ext cx="1266825" cy="204787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rgbClr val="28AD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dirty="0">
                <a:solidFill>
                  <a:srgbClr val="1F92BB"/>
                </a:solidFill>
              </a:rPr>
              <a:t>www.ev-heimstiftung.de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4565" r="9983" b="16431"/>
          <a:stretch/>
        </p:blipFill>
        <p:spPr>
          <a:xfrm>
            <a:off x="7100872" y="267494"/>
            <a:ext cx="1640087" cy="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06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64" r:id="rId2"/>
    <p:sldLayoutId id="2147483752" r:id="rId3"/>
    <p:sldLayoutId id="2147483757" r:id="rId4"/>
    <p:sldLayoutId id="2147483762" r:id="rId5"/>
    <p:sldLayoutId id="2147483763" r:id="rId6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11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22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35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46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9" indent="-342909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68" indent="-285756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29" indent="-22860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40" indent="-22860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53" indent="-22860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64" indent="-228607" algn="l" defTabSz="9144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7" algn="l" defTabSz="9144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7" algn="l" defTabSz="9144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7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30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35" r:id="rId9"/>
    <p:sldLayoutId id="2147483840" r:id="rId10"/>
    <p:sldLayoutId id="2147483836" r:id="rId11"/>
    <p:sldLayoutId id="2147483841" r:id="rId12"/>
    <p:sldLayoutId id="2147483837" r:id="rId13"/>
    <p:sldLayoutId id="2147483842" r:id="rId14"/>
    <p:sldLayoutId id="2147483838" r:id="rId15"/>
    <p:sldLayoutId id="2147483843" r:id="rId16"/>
    <p:sldLayoutId id="2147483839" r:id="rId17"/>
    <p:sldLayoutId id="2147483844" r:id="rId18"/>
    <p:sldLayoutId id="2147483832" r:id="rId19"/>
    <p:sldLayoutId id="2147483804" r:id="rId20"/>
    <p:sldLayoutId id="2147483805" r:id="rId21"/>
    <p:sldLayoutId id="2147483806" r:id="rId22"/>
    <p:sldLayoutId id="2147483807" r:id="rId2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74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892" indent="-342892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1" indent="-28574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7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katrin.baumgaertner@ev-heimstiftung.d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4011" y="3507854"/>
            <a:ext cx="6480000" cy="936103"/>
          </a:xfrm>
        </p:spPr>
        <p:txBody>
          <a:bodyPr/>
          <a:lstStyle/>
          <a:p>
            <a:br>
              <a:rPr lang="en-US" sz="1200" dirty="0"/>
            </a:br>
            <a:r>
              <a:rPr lang="en-US" sz="2400" dirty="0"/>
              <a:t>Navel - What can a social robot do for people in a nursing home?</a:t>
            </a:r>
            <a:br>
              <a:rPr lang="en-US" dirty="0"/>
            </a:b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9009F-88EE-4B6E-A9CB-976361AEBF6C}"/>
              </a:ext>
            </a:extLst>
          </p:cNvPr>
          <p:cNvSpPr txBox="1"/>
          <p:nvPr/>
        </p:nvSpPr>
        <p:spPr>
          <a:xfrm>
            <a:off x="466824" y="4668591"/>
            <a:ext cx="648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Katrin Baumgärtner</a:t>
            </a:r>
            <a:r>
              <a:rPr lang="de-DE" sz="12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, Institut für Pflege und Alter (IPA), Evangelische Heimstiftung</a:t>
            </a:r>
            <a:endParaRPr lang="de-DE" sz="1200" dirty="0"/>
          </a:p>
          <a:p>
            <a:endParaRPr lang="de-DE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CAD810-6B22-4FF1-8093-599D8DEEA732}"/>
              </a:ext>
            </a:extLst>
          </p:cNvPr>
          <p:cNvSpPr txBox="1"/>
          <p:nvPr/>
        </p:nvSpPr>
        <p:spPr>
          <a:xfrm>
            <a:off x="7740352" y="4668591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+mn-lt"/>
              </a:rPr>
              <a:t>03.04.2025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37DEB2F-0AE0-4BAD-8B15-7453EC94F2B3}"/>
              </a:ext>
            </a:extLst>
          </p:cNvPr>
          <p:cNvSpPr txBox="1">
            <a:spLocks/>
          </p:cNvSpPr>
          <p:nvPr/>
        </p:nvSpPr>
        <p:spPr>
          <a:xfrm>
            <a:off x="494011" y="3471849"/>
            <a:ext cx="7344816" cy="504056"/>
          </a:xfrm>
          <a:prstGeom prst="rect">
            <a:avLst/>
          </a:prstGeom>
          <a:noFill/>
        </p:spPr>
        <p:txBody>
          <a:bodyPr anchor="ctr"/>
          <a:lstStyle>
            <a:lvl1pPr algn="l" rtl="0" fontAlgn="base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/>
              <a:t>Eurodiaconia</a:t>
            </a:r>
            <a:r>
              <a:rPr lang="en-US" sz="1200" dirty="0"/>
              <a:t> ANNUAL GENERAL MEETING 2025</a:t>
            </a:r>
            <a:br>
              <a:rPr lang="en-US" sz="1200" dirty="0"/>
            </a:br>
            <a:r>
              <a:rPr lang="en-US" sz="1200" dirty="0"/>
              <a:t>Workshop: What Perspectives for AI and New Tech to Measure Impact of Social and Health Services? </a:t>
            </a:r>
            <a:br>
              <a:rPr lang="en-US" sz="1200" dirty="0"/>
            </a:br>
            <a:br>
              <a:rPr lang="en-US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5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vel ENG_202503">
            <a:hlinkClick r:id="" action="ppaction://media"/>
            <a:extLst>
              <a:ext uri="{FF2B5EF4-FFF2-40B4-BE49-F238E27FC236}">
                <a16:creationId xmlns:a16="http://schemas.microsoft.com/office/drawing/2014/main" id="{15115A82-AD04-464B-8FDA-3DD1E99E7A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3" y="0"/>
            <a:ext cx="9109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>
            <a:extLst>
              <a:ext uri="{FF2B5EF4-FFF2-40B4-BE49-F238E27FC236}">
                <a16:creationId xmlns:a16="http://schemas.microsoft.com/office/drawing/2014/main" id="{6FE5D9EF-0098-4E58-9E95-0DE8784A6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7" t="4463" r="5110" b="2157"/>
          <a:stretch/>
        </p:blipFill>
        <p:spPr>
          <a:xfrm>
            <a:off x="3269933" y="0"/>
            <a:ext cx="3158598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BC10A9-7717-46A8-B027-D243E36E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69" y="397836"/>
            <a:ext cx="2705328" cy="331131"/>
          </a:xfrm>
        </p:spPr>
        <p:txBody>
          <a:bodyPr/>
          <a:lstStyle/>
          <a:p>
            <a:r>
              <a:rPr lang="de-DE" dirty="0"/>
              <a:t>Navel -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B18FD6-8197-497B-8F9A-7AE83D6B9C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BC5D1893-C0EB-4BCF-BD8F-4E6A1DE9B232}"/>
              </a:ext>
            </a:extLst>
          </p:cNvPr>
          <p:cNvSpPr/>
          <p:nvPr/>
        </p:nvSpPr>
        <p:spPr>
          <a:xfrm>
            <a:off x="1229394" y="983357"/>
            <a:ext cx="1760568" cy="663101"/>
          </a:xfrm>
          <a:prstGeom prst="roundRect">
            <a:avLst/>
          </a:prstGeom>
          <a:solidFill>
            <a:srgbClr val="DC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B937A92-DDF2-4130-8519-939DA8B48D27}"/>
              </a:ext>
            </a:extLst>
          </p:cNvPr>
          <p:cNvSpPr txBox="1"/>
          <p:nvPr/>
        </p:nvSpPr>
        <p:spPr>
          <a:xfrm>
            <a:off x="1295487" y="928782"/>
            <a:ext cx="17059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Eye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display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mouth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display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F84BC3BF-6C73-4B84-805B-4E0C94BFA4D3}"/>
              </a:ext>
            </a:extLst>
          </p:cNvPr>
          <p:cNvSpPr/>
          <p:nvPr/>
        </p:nvSpPr>
        <p:spPr>
          <a:xfrm>
            <a:off x="6092552" y="10727164"/>
            <a:ext cx="2016224" cy="532800"/>
          </a:xfrm>
          <a:prstGeom prst="roundRect">
            <a:avLst/>
          </a:prstGeom>
          <a:solidFill>
            <a:srgbClr val="E5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AF533CF-C06D-4959-97EA-E3887AFE453F}"/>
              </a:ext>
            </a:extLst>
          </p:cNvPr>
          <p:cNvSpPr txBox="1"/>
          <p:nvPr/>
        </p:nvSpPr>
        <p:spPr>
          <a:xfrm>
            <a:off x="6308576" y="1080008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Head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motor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6ACB7518-67B8-4179-83E6-545A005CEC22}"/>
              </a:ext>
            </a:extLst>
          </p:cNvPr>
          <p:cNvSpPr/>
          <p:nvPr/>
        </p:nvSpPr>
        <p:spPr>
          <a:xfrm>
            <a:off x="6788894" y="2341831"/>
            <a:ext cx="1754011" cy="1018258"/>
          </a:xfrm>
          <a:prstGeom prst="roundRect">
            <a:avLst/>
          </a:prstGeom>
          <a:solidFill>
            <a:srgbClr val="ED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CBF6E8B-EC18-484B-8A99-954F1CFE40EA}"/>
              </a:ext>
            </a:extLst>
          </p:cNvPr>
          <p:cNvSpPr txBox="1"/>
          <p:nvPr/>
        </p:nvSpPr>
        <p:spPr>
          <a:xfrm>
            <a:off x="6793717" y="2396373"/>
            <a:ext cx="1754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3D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camera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chest camera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for navigation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42D0D5A5-985D-47AF-ABA0-FC8173203262}"/>
              </a:ext>
            </a:extLst>
          </p:cNvPr>
          <p:cNvSpPr/>
          <p:nvPr/>
        </p:nvSpPr>
        <p:spPr>
          <a:xfrm>
            <a:off x="7142116" y="70637"/>
            <a:ext cx="1759960" cy="1348985"/>
          </a:xfrm>
          <a:prstGeom prst="roundRect">
            <a:avLst/>
          </a:prstGeom>
          <a:solidFill>
            <a:srgbClr val="ED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2AFA986B-085C-4354-A0FB-57A10641AF50}"/>
              </a:ext>
            </a:extLst>
          </p:cNvPr>
          <p:cNvSpPr txBox="1"/>
          <p:nvPr/>
        </p:nvSpPr>
        <p:spPr>
          <a:xfrm>
            <a:off x="7165967" y="115435"/>
            <a:ext cx="1759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Head-mounted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camera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for facial recognition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microphones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0" name="Rechteck: abgerundete Ecken 59">
            <a:extLst>
              <a:ext uri="{FF2B5EF4-FFF2-40B4-BE49-F238E27FC236}">
                <a16:creationId xmlns:a16="http://schemas.microsoft.com/office/drawing/2014/main" id="{CEB40D3F-7332-48BC-B21C-E967B6E41DD9}"/>
              </a:ext>
            </a:extLst>
          </p:cNvPr>
          <p:cNvSpPr/>
          <p:nvPr/>
        </p:nvSpPr>
        <p:spPr>
          <a:xfrm>
            <a:off x="2051720" y="5529586"/>
            <a:ext cx="2016224" cy="532800"/>
          </a:xfrm>
          <a:prstGeom prst="roundRect">
            <a:avLst/>
          </a:prstGeom>
          <a:solidFill>
            <a:srgbClr val="E5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5040F96A-5189-4411-A58E-4DDEA2886970}"/>
              </a:ext>
            </a:extLst>
          </p:cNvPr>
          <p:cNvSpPr txBox="1"/>
          <p:nvPr/>
        </p:nvSpPr>
        <p:spPr>
          <a:xfrm>
            <a:off x="2267744" y="560250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Head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motor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0" name="Rechteck: abgerundete Ecken 69">
            <a:extLst>
              <a:ext uri="{FF2B5EF4-FFF2-40B4-BE49-F238E27FC236}">
                <a16:creationId xmlns:a16="http://schemas.microsoft.com/office/drawing/2014/main" id="{AB9453D3-E272-4A56-98B9-DA1DE15B7CC5}"/>
              </a:ext>
            </a:extLst>
          </p:cNvPr>
          <p:cNvSpPr/>
          <p:nvPr/>
        </p:nvSpPr>
        <p:spPr>
          <a:xfrm>
            <a:off x="5535058" y="1069250"/>
            <a:ext cx="1350937" cy="369332"/>
          </a:xfrm>
          <a:prstGeom prst="roundRect">
            <a:avLst/>
          </a:prstGeom>
          <a:solidFill>
            <a:srgbClr val="DC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C4DD4FAE-5C0D-4A90-9B6D-458C1CE384FF}"/>
              </a:ext>
            </a:extLst>
          </p:cNvPr>
          <p:cNvSpPr txBox="1"/>
          <p:nvPr/>
        </p:nvSpPr>
        <p:spPr>
          <a:xfrm>
            <a:off x="5535058" y="10770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Head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motor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2" name="Rechteck: abgerundete Ecken 71">
            <a:extLst>
              <a:ext uri="{FF2B5EF4-FFF2-40B4-BE49-F238E27FC236}">
                <a16:creationId xmlns:a16="http://schemas.microsoft.com/office/drawing/2014/main" id="{D9F2497A-7B34-420E-A48B-B013C27AF797}"/>
              </a:ext>
            </a:extLst>
          </p:cNvPr>
          <p:cNvSpPr/>
          <p:nvPr/>
        </p:nvSpPr>
        <p:spPr>
          <a:xfrm>
            <a:off x="608908" y="2513891"/>
            <a:ext cx="1784668" cy="379328"/>
          </a:xfrm>
          <a:prstGeom prst="roundRect">
            <a:avLst/>
          </a:prstGeom>
          <a:solidFill>
            <a:srgbClr val="ED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9F1DFA91-62CA-41E5-8147-B34C7F6CE256}"/>
              </a:ext>
            </a:extLst>
          </p:cNvPr>
          <p:cNvSpPr txBox="1"/>
          <p:nvPr/>
        </p:nvSpPr>
        <p:spPr>
          <a:xfrm>
            <a:off x="608908" y="2503995"/>
            <a:ext cx="1858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Shoulder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motor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4" name="Rechteck: abgerundete Ecken 73">
            <a:extLst>
              <a:ext uri="{FF2B5EF4-FFF2-40B4-BE49-F238E27FC236}">
                <a16:creationId xmlns:a16="http://schemas.microsoft.com/office/drawing/2014/main" id="{F3917B0E-8EAE-47D6-AD91-9F0460A4CDAC}"/>
              </a:ext>
            </a:extLst>
          </p:cNvPr>
          <p:cNvSpPr/>
          <p:nvPr/>
        </p:nvSpPr>
        <p:spPr>
          <a:xfrm>
            <a:off x="1536896" y="4092986"/>
            <a:ext cx="1574065" cy="378466"/>
          </a:xfrm>
          <a:prstGeom prst="roundRect">
            <a:avLst/>
          </a:prstGeom>
          <a:solidFill>
            <a:srgbClr val="DCE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3271177C-6A94-4ED6-A612-EC54A6AD0A5D}"/>
              </a:ext>
            </a:extLst>
          </p:cNvPr>
          <p:cNvSpPr txBox="1"/>
          <p:nvPr/>
        </p:nvSpPr>
        <p:spPr>
          <a:xfrm>
            <a:off x="1536897" y="407134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Drive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wheels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B3F2262E-78A5-4C66-819D-74AA20DB373A}"/>
              </a:ext>
            </a:extLst>
          </p:cNvPr>
          <p:cNvCxnSpPr>
            <a:cxnSpLocks/>
          </p:cNvCxnSpPr>
          <p:nvPr/>
        </p:nvCxnSpPr>
        <p:spPr>
          <a:xfrm>
            <a:off x="5076056" y="339502"/>
            <a:ext cx="208402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BA8AD280-4D84-465F-9819-794956FD06BC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4975677" y="1261712"/>
            <a:ext cx="559381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8AA52A4C-E4C0-4E47-9F8C-A1A4E59BB042}"/>
              </a:ext>
            </a:extLst>
          </p:cNvPr>
          <p:cNvCxnSpPr>
            <a:cxnSpLocks/>
          </p:cNvCxnSpPr>
          <p:nvPr/>
        </p:nvCxnSpPr>
        <p:spPr>
          <a:xfrm flipV="1">
            <a:off x="2375190" y="1665807"/>
            <a:ext cx="1764762" cy="102048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2B2006D1-3532-4E10-98DF-F04750EE4541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3121073" y="4271397"/>
            <a:ext cx="984807" cy="268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36CAA5A3-E09B-473E-9892-AE39A616E64E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5076056" y="1601145"/>
            <a:ext cx="1717661" cy="1256893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14DD882F-86BD-4CFF-8CB5-85030031D9BB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5233912" y="2858038"/>
            <a:ext cx="1559805" cy="21776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F2E62EE9-2DF4-4391-A850-604E0BDD5586}"/>
              </a:ext>
            </a:extLst>
          </p:cNvPr>
          <p:cNvCxnSpPr>
            <a:cxnSpLocks/>
          </p:cNvCxnSpPr>
          <p:nvPr/>
        </p:nvCxnSpPr>
        <p:spPr>
          <a:xfrm flipV="1">
            <a:off x="2954502" y="728967"/>
            <a:ext cx="1743599" cy="53818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014A76C6-D7BE-46AE-B240-E5CBCD2C6BCE}"/>
              </a:ext>
            </a:extLst>
          </p:cNvPr>
          <p:cNvCxnSpPr>
            <a:cxnSpLocks/>
          </p:cNvCxnSpPr>
          <p:nvPr/>
        </p:nvCxnSpPr>
        <p:spPr>
          <a:xfrm flipV="1">
            <a:off x="2984634" y="1046981"/>
            <a:ext cx="1815384" cy="22016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45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866453-0B3D-450B-850E-B5719568246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903788"/>
            <a:ext cx="755650" cy="203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E8D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E8DB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2A9B5F8-4907-4709-838D-AF71E5C50D04}"/>
              </a:ext>
            </a:extLst>
          </p:cNvPr>
          <p:cNvSpPr txBox="1"/>
          <p:nvPr/>
        </p:nvSpPr>
        <p:spPr>
          <a:xfrm>
            <a:off x="107504" y="915566"/>
            <a:ext cx="3672408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ADDC"/>
              </a:buClr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Verbal and non-verbal communication                       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language (Chat GPT)                           and expressive facial expressions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ADDC"/>
              </a:buClr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ADDC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Ability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perceive                                       social signals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AI                                 and respond to them in an                      "empathetic" way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4" descr="Roboter in der Pflege - navel">
            <a:extLst>
              <a:ext uri="{FF2B5EF4-FFF2-40B4-BE49-F238E27FC236}">
                <a16:creationId xmlns:a16="http://schemas.microsoft.com/office/drawing/2014/main" id="{2D1A3117-B558-44EA-B9AD-A1B8014FB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1" t="1768" r="1"/>
          <a:stretch/>
        </p:blipFill>
        <p:spPr bwMode="auto">
          <a:xfrm>
            <a:off x="3975242" y="0"/>
            <a:ext cx="516875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6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866453-0B3D-450B-850E-B571956824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E8D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E8DB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03B819-46F6-4AF9-ADBD-7C371C5E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412750"/>
            <a:ext cx="5929313" cy="531813"/>
          </a:xfrm>
        </p:spPr>
        <p:txBody>
          <a:bodyPr anchor="ctr"/>
          <a:lstStyle/>
          <a:p>
            <a:r>
              <a:rPr lang="de-DE" dirty="0"/>
              <a:t>The social </a:t>
            </a:r>
            <a:r>
              <a:rPr lang="de-DE" dirty="0" err="1"/>
              <a:t>robot</a:t>
            </a:r>
            <a:r>
              <a:rPr lang="de-DE" dirty="0"/>
              <a:t> „Navel“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C7B791-8CD5-4A65-8C78-F5594587265B}"/>
              </a:ext>
            </a:extLst>
          </p:cNvPr>
          <p:cNvSpPr txBox="1"/>
          <p:nvPr/>
        </p:nvSpPr>
        <p:spPr>
          <a:xfrm>
            <a:off x="3995936" y="1871236"/>
            <a:ext cx="3600400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Emotional and cognitive activation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greeting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Inquiring about well-being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Engaging questions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Games, jokes, poems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information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4DF61E-1A72-4067-BCF7-7497252DE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/>
          <a:stretch/>
        </p:blipFill>
        <p:spPr>
          <a:xfrm>
            <a:off x="827584" y="1635646"/>
            <a:ext cx="3246065" cy="27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C7E79C1-7843-43F5-97BC-E504F4B1BC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2306" y="2978276"/>
            <a:ext cx="7488085" cy="936103"/>
          </a:xfrm>
          <a:prstGeom prst="rect">
            <a:avLst/>
          </a:prstGeom>
          <a:noFill/>
        </p:spPr>
        <p:txBody>
          <a:bodyPr anchor="ctr"/>
          <a:lstStyle>
            <a:lvl1pPr algn="l" rtl="0" eaLnBrk="0" fontAlgn="base" hangingPunc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24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lnSpc>
                <a:spcPts val="3200"/>
              </a:lnSpc>
              <a:defRPr/>
            </a:pPr>
            <a:r>
              <a:rPr lang="de-DE" sz="3200" b="1" dirty="0">
                <a:solidFill>
                  <a:schemeClr val="tx1"/>
                </a:solidFill>
              </a:rPr>
              <a:t>Study</a:t>
            </a:r>
            <a:br>
              <a:rPr lang="de-DE" sz="3200" dirty="0">
                <a:solidFill>
                  <a:prstClr val="white"/>
                </a:solidFill>
              </a:rPr>
            </a:br>
            <a:r>
              <a:rPr lang="en-US" sz="1800" dirty="0">
                <a:solidFill>
                  <a:prstClr val="white"/>
                </a:solidFill>
              </a:rPr>
              <a:t>What can a social robot do for people in a nursing home?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6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34FD1-A256-4140-AA78-B0A108E0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Project Timeline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12FF45-ECE4-464F-926A-936727D66B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B6D896-3B33-48B1-B6D7-E26445AD1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681162"/>
            <a:ext cx="90011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1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6319F1E-7369-40E0-A65D-48F704A2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4613"/>
          <a:stretch/>
        </p:blipFill>
        <p:spPr>
          <a:xfrm>
            <a:off x="1799692" y="0"/>
            <a:ext cx="5364596" cy="5143500"/>
          </a:xfrm>
          <a:prstGeom prst="rect">
            <a:avLst/>
          </a:prstGeom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id="{04643E4F-88E6-439D-8407-A355372D24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850FFCC5-5AAF-4EE6-8D77-02911D191A4B}"/>
              </a:ext>
            </a:extLst>
          </p:cNvPr>
          <p:cNvSpPr/>
          <p:nvPr/>
        </p:nvSpPr>
        <p:spPr>
          <a:xfrm>
            <a:off x="6688981" y="2139706"/>
            <a:ext cx="2101126" cy="137815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r>
              <a:rPr lang="de-DE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 im Wiesengrund</a:t>
            </a:r>
          </a:p>
          <a:p>
            <a:pPr lvl="0" algn="ctr" eaLnBrk="0" hangingPunct="0">
              <a:defRPr/>
            </a:pPr>
            <a:r>
              <a:rPr lang="de-DE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Albershausen</a:t>
            </a:r>
          </a:p>
          <a:p>
            <a:pPr lvl="0" algn="ctr" eaLnBrk="0" hangingPunct="0">
              <a:defRPr/>
            </a:pP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Care </a:t>
            </a:r>
            <a:r>
              <a:rPr lang="de-DE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  <a:endParaRPr lang="de-D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 </a:t>
            </a:r>
            <a:r>
              <a:rPr lang="de-DE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23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D90ED3E-A716-45BE-88A3-AAFC70CE0C54}"/>
              </a:ext>
            </a:extLst>
          </p:cNvPr>
          <p:cNvCxnSpPr>
            <a:cxnSpLocks/>
          </p:cNvCxnSpPr>
          <p:nvPr/>
        </p:nvCxnSpPr>
        <p:spPr>
          <a:xfrm>
            <a:off x="2123728" y="3651871"/>
            <a:ext cx="1584176" cy="1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CCF10DAF-B066-44DC-9AD7-984B3C90A47F}"/>
              </a:ext>
            </a:extLst>
          </p:cNvPr>
          <p:cNvSpPr/>
          <p:nvPr/>
        </p:nvSpPr>
        <p:spPr>
          <a:xfrm>
            <a:off x="107504" y="3918121"/>
            <a:ext cx="2442633" cy="1177066"/>
          </a:xfrm>
          <a:prstGeom prst="roundRect">
            <a:avLst>
              <a:gd name="adj" fmla="val 12592"/>
            </a:avLst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Seniorenzentrum Rheinauer Tor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Mannheim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90 Care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places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</a:endParaRPr>
          </a:p>
          <a:p>
            <a:pPr algn="ctr" eaLnBrk="0" hangingPunct="0">
              <a:defRPr/>
            </a:pP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Navel </a:t>
            </a:r>
            <a:r>
              <a:rPr lang="de-DE" sz="1100" dirty="0" err="1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since</a:t>
            </a: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Dec</a:t>
            </a: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. 23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6E1A410-5A29-4BBF-8C8E-097C405A2C9F}"/>
              </a:ext>
            </a:extLst>
          </p:cNvPr>
          <p:cNvCxnSpPr>
            <a:cxnSpLocks/>
          </p:cNvCxnSpPr>
          <p:nvPr/>
        </p:nvCxnSpPr>
        <p:spPr>
          <a:xfrm>
            <a:off x="4175956" y="4125044"/>
            <a:ext cx="2700300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el 14">
            <a:extLst>
              <a:ext uri="{FF2B5EF4-FFF2-40B4-BE49-F238E27FC236}">
                <a16:creationId xmlns:a16="http://schemas.microsoft.com/office/drawing/2014/main" id="{706DFD14-C4D3-422B-B402-7850F1EA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err="1">
                <a:solidFill>
                  <a:schemeClr val="bg2">
                    <a:lumMod val="10000"/>
                  </a:schemeClr>
                </a:solidFill>
              </a:rPr>
              <a:t>Preparation</a:t>
            </a:r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de-DE" sz="2400" b="1" dirty="0" err="1">
                <a:solidFill>
                  <a:schemeClr val="bg2">
                    <a:lumMod val="10000"/>
                  </a:schemeClr>
                </a:solidFill>
              </a:rPr>
              <a:t>Pre</a:t>
            </a:r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-survey</a:t>
            </a:r>
            <a:br>
              <a:rPr lang="de-DE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000" dirty="0"/>
              <a:t>The Pilot </a:t>
            </a:r>
            <a:r>
              <a:rPr lang="de-DE" sz="2000" dirty="0" err="1"/>
              <a:t>Facilities</a:t>
            </a: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CF879EE-CC7E-45F8-9677-C798C417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08" y="3407320"/>
            <a:ext cx="1602073" cy="1512168"/>
          </a:xfrm>
          <a:prstGeom prst="flowChartConnecto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BCE2F9-322A-4335-B8AA-07887FBA0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36" y="2550892"/>
            <a:ext cx="1623819" cy="1512168"/>
          </a:xfrm>
          <a:prstGeom prst="flowChartConnecto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616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4">
            <a:extLst>
              <a:ext uri="{FF2B5EF4-FFF2-40B4-BE49-F238E27FC236}">
                <a16:creationId xmlns:a16="http://schemas.microsoft.com/office/drawing/2014/main" id="{04643E4F-88E6-439D-8407-A355372D24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AD3568-8ABE-4FC4-AEFD-EAEB5F72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err="1">
                <a:solidFill>
                  <a:schemeClr val="bg2">
                    <a:lumMod val="10000"/>
                  </a:schemeClr>
                </a:solidFill>
              </a:rPr>
              <a:t>Preparation</a:t>
            </a:r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de-DE" sz="2400" b="1" dirty="0" err="1">
                <a:solidFill>
                  <a:schemeClr val="bg2">
                    <a:lumMod val="10000"/>
                  </a:schemeClr>
                </a:solidFill>
              </a:rPr>
              <a:t>Pre</a:t>
            </a:r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-survey</a:t>
            </a:r>
            <a:br>
              <a:rPr lang="de-DE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000" dirty="0" err="1"/>
              <a:t>Pre</a:t>
            </a:r>
            <a:r>
              <a:rPr lang="de-DE" sz="2000" dirty="0"/>
              <a:t>-survey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Staff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161887C-F550-465F-BB73-7DB57EF95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68" y="1203598"/>
            <a:ext cx="6207579" cy="3507894"/>
          </a:xfrm>
        </p:spPr>
        <p:txBody>
          <a:bodyPr/>
          <a:lstStyle/>
          <a:p>
            <a:r>
              <a:rPr lang="en-US" dirty="0"/>
              <a:t>39.8% of the staff participated in the questionnaire survey</a:t>
            </a:r>
          </a:p>
          <a:p>
            <a:r>
              <a:rPr lang="en-US" dirty="0"/>
              <a:t>The majority were female (82%); the largest age group was 36-45 years old.</a:t>
            </a:r>
          </a:p>
          <a:p>
            <a:r>
              <a:rPr lang="en-US" dirty="0"/>
              <a:t>Most participants were curious and interested in new technologies. </a:t>
            </a:r>
          </a:p>
          <a:p>
            <a:r>
              <a:rPr lang="en-US" dirty="0"/>
              <a:t>Men and younger age groups showed a higher readiness for technology.</a:t>
            </a:r>
            <a:endParaRPr lang="de-DE" dirty="0"/>
          </a:p>
        </p:txBody>
      </p:sp>
      <p:graphicFrame>
        <p:nvGraphicFramePr>
          <p:cNvPr id="29" name="Inhaltsplatzhalter 6">
            <a:extLst>
              <a:ext uri="{FF2B5EF4-FFF2-40B4-BE49-F238E27FC236}">
                <a16:creationId xmlns:a16="http://schemas.microsoft.com/office/drawing/2014/main" id="{13FDF990-75D3-4BE6-B70A-1EEE8A173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304854"/>
              </p:ext>
            </p:extLst>
          </p:nvPr>
        </p:nvGraphicFramePr>
        <p:xfrm>
          <a:off x="2138619" y="3189463"/>
          <a:ext cx="6552728" cy="165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oogle Shape;185;p20">
            <a:extLst>
              <a:ext uri="{FF2B5EF4-FFF2-40B4-BE49-F238E27FC236}">
                <a16:creationId xmlns:a16="http://schemas.microsoft.com/office/drawing/2014/main" id="{4132948B-2FF1-4690-9C4F-8120F70D5B92}"/>
              </a:ext>
            </a:extLst>
          </p:cNvPr>
          <p:cNvGrpSpPr/>
          <p:nvPr/>
        </p:nvGrpSpPr>
        <p:grpSpPr>
          <a:xfrm>
            <a:off x="605052" y="1203598"/>
            <a:ext cx="1863825" cy="3507894"/>
            <a:chOff x="453114" y="1286625"/>
            <a:chExt cx="1850886" cy="2631623"/>
          </a:xfrm>
        </p:grpSpPr>
        <p:sp>
          <p:nvSpPr>
            <p:cNvPr id="9" name="Google Shape;186;p20">
              <a:extLst>
                <a:ext uri="{FF2B5EF4-FFF2-40B4-BE49-F238E27FC236}">
                  <a16:creationId xmlns:a16="http://schemas.microsoft.com/office/drawing/2014/main" id="{850EF234-6324-414D-86A6-D2ABEAE002C3}"/>
                </a:ext>
              </a:extLst>
            </p:cNvPr>
            <p:cNvSpPr/>
            <p:nvPr/>
          </p:nvSpPr>
          <p:spPr>
            <a:xfrm>
              <a:off x="457200" y="1286625"/>
              <a:ext cx="1846800" cy="2631623"/>
            </a:xfrm>
            <a:prstGeom prst="roundRect">
              <a:avLst>
                <a:gd name="adj" fmla="val 1219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7;p20">
              <a:extLst>
                <a:ext uri="{FF2B5EF4-FFF2-40B4-BE49-F238E27FC236}">
                  <a16:creationId xmlns:a16="http://schemas.microsoft.com/office/drawing/2014/main" id="{53E78752-5511-4D4E-812A-9F5341DCC446}"/>
                </a:ext>
              </a:extLst>
            </p:cNvPr>
            <p:cNvSpPr/>
            <p:nvPr/>
          </p:nvSpPr>
          <p:spPr>
            <a:xfrm>
              <a:off x="453114" y="1480329"/>
              <a:ext cx="1846953" cy="47017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Pre-Study (T1)</a:t>
              </a:r>
              <a:endPara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57FA345D-98A9-4CAD-9206-BAD0A4A68B55}"/>
              </a:ext>
            </a:extLst>
          </p:cNvPr>
          <p:cNvSpPr txBox="1"/>
          <p:nvPr/>
        </p:nvSpPr>
        <p:spPr>
          <a:xfrm>
            <a:off x="670888" y="2176214"/>
            <a:ext cx="17281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Expert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interviews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managers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 = 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Questionnaire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survey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(Professional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caregivers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/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Daycare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companion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 = 51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8F14603-A214-47AB-BFAB-03A8A011A71E}"/>
              </a:ext>
            </a:extLst>
          </p:cNvPr>
          <p:cNvSpPr txBox="1"/>
          <p:nvPr/>
        </p:nvSpPr>
        <p:spPr>
          <a:xfrm>
            <a:off x="4932040" y="350785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Age </a:t>
            </a:r>
            <a:r>
              <a:rPr lang="de-DE" sz="1200" dirty="0">
                <a:solidFill>
                  <a:prstClr val="black"/>
                </a:solidFill>
                <a:latin typeface="Arial" panose="020B0604020202020204"/>
              </a:rPr>
              <a:t>G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roups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6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76A54D2-40B3-4C97-B580-FE9BD0223C58}"/>
              </a:ext>
            </a:extLst>
          </p:cNvPr>
          <p:cNvSpPr/>
          <p:nvPr/>
        </p:nvSpPr>
        <p:spPr>
          <a:xfrm>
            <a:off x="136899" y="1210606"/>
            <a:ext cx="9007647" cy="3724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7454D099-8FED-4456-8AC1-F60807354A52}"/>
              </a:ext>
            </a:extLst>
          </p:cNvPr>
          <p:cNvSpPr/>
          <p:nvPr/>
        </p:nvSpPr>
        <p:spPr>
          <a:xfrm>
            <a:off x="6569903" y="1171093"/>
            <a:ext cx="2222943" cy="3927572"/>
          </a:xfrm>
          <a:prstGeom prst="roundRect">
            <a:avLst>
              <a:gd name="adj" fmla="val 8613"/>
            </a:avLst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285750" algn="l" defTabSz="914400" rtl="0" eaLnBrk="1" fontAlgn="base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2C188CEE-CAE0-4EEB-8E17-6ED3F2DE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chemeClr val="bg2">
                    <a:lumMod val="10000"/>
                  </a:schemeClr>
                </a:solidFill>
              </a:rPr>
              <a:t>Preparation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de-DE" sz="2000" b="1" dirty="0" err="1">
                <a:solidFill>
                  <a:schemeClr val="bg2">
                    <a:lumMod val="10000"/>
                  </a:schemeClr>
                </a:solidFill>
              </a:rPr>
              <a:t>Pre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</a:rPr>
              <a:t>-survey </a:t>
            </a:r>
            <a:br>
              <a:rPr lang="de-DE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dirty="0"/>
              <a:t>Staff attitudes towards social robots              </a:t>
            </a:r>
            <a:endParaRPr lang="de-DE" sz="20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C365D6-1904-45CF-AE54-8AF457B91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F3F7E3BC-AB7A-407B-827E-419018EBA619}"/>
              </a:ext>
            </a:extLst>
          </p:cNvPr>
          <p:cNvSpPr/>
          <p:nvPr/>
        </p:nvSpPr>
        <p:spPr>
          <a:xfrm>
            <a:off x="6577555" y="3707480"/>
            <a:ext cx="2222943" cy="1039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…think that a social robot would evoke positive feelings in the residents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69B455F-3629-4ABF-990C-77C3BC49E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1"/>
          <a:stretch/>
        </p:blipFill>
        <p:spPr>
          <a:xfrm>
            <a:off x="2903935" y="1171093"/>
            <a:ext cx="3473573" cy="3927573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AA39051-622B-4E51-A2F8-CB7868EAFCF9}"/>
              </a:ext>
            </a:extLst>
          </p:cNvPr>
          <p:cNvSpPr/>
          <p:nvPr/>
        </p:nvSpPr>
        <p:spPr>
          <a:xfrm>
            <a:off x="336467" y="1171093"/>
            <a:ext cx="2330179" cy="3927572"/>
          </a:xfrm>
          <a:prstGeom prst="roundRect">
            <a:avLst>
              <a:gd name="adj" fmla="val 8709"/>
            </a:avLst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285750" algn="l" defTabSz="914400" rtl="0" eaLnBrk="1" fontAlgn="base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C759F66-6946-4F8A-801F-CA00817109B4}"/>
              </a:ext>
            </a:extLst>
          </p:cNvPr>
          <p:cNvSpPr/>
          <p:nvPr/>
        </p:nvSpPr>
        <p:spPr>
          <a:xfrm>
            <a:off x="342880" y="3715440"/>
            <a:ext cx="2330180" cy="10656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..are positive towards                   the use of social robots                in care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58FB3803-EC21-4B55-8A74-03D649FBE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144985"/>
              </p:ext>
            </p:extLst>
          </p:nvPr>
        </p:nvGraphicFramePr>
        <p:xfrm>
          <a:off x="-198159" y="867500"/>
          <a:ext cx="3587552" cy="264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46D86494-DD2C-4CF2-AC14-D3CB257470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31043"/>
              </p:ext>
            </p:extLst>
          </p:nvPr>
        </p:nvGraphicFramePr>
        <p:xfrm>
          <a:off x="6084445" y="971724"/>
          <a:ext cx="3587552" cy="264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552E473F-A597-4715-B7BB-9F566084053E}"/>
              </a:ext>
            </a:extLst>
          </p:cNvPr>
          <p:cNvSpPr/>
          <p:nvPr/>
        </p:nvSpPr>
        <p:spPr>
          <a:xfrm>
            <a:off x="2683279" y="4747115"/>
            <a:ext cx="3813718" cy="351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EDD08E-49CC-4B43-B05A-78DF446F8B87}"/>
              </a:ext>
            </a:extLst>
          </p:cNvPr>
          <p:cNvSpPr txBox="1"/>
          <p:nvPr/>
        </p:nvSpPr>
        <p:spPr>
          <a:xfrm>
            <a:off x="3077963" y="4791943"/>
            <a:ext cx="38137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gree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          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neither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agree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or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disagree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        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disagree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8E9F2C7-9286-45EF-9AB3-AE4AE43CFF61}"/>
              </a:ext>
            </a:extLst>
          </p:cNvPr>
          <p:cNvSpPr/>
          <p:nvPr/>
        </p:nvSpPr>
        <p:spPr>
          <a:xfrm>
            <a:off x="2924373" y="4839619"/>
            <a:ext cx="144016" cy="1757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32D9B93-AA81-4237-A556-3BB6DABE8622}"/>
              </a:ext>
            </a:extLst>
          </p:cNvPr>
          <p:cNvSpPr txBox="1"/>
          <p:nvPr/>
        </p:nvSpPr>
        <p:spPr>
          <a:xfrm rot="16200000">
            <a:off x="-1123949" y="2352804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n = 51 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F3A574C-999E-4808-962C-9D6EF168B5E7}"/>
              </a:ext>
            </a:extLst>
          </p:cNvPr>
          <p:cNvSpPr/>
          <p:nvPr/>
        </p:nvSpPr>
        <p:spPr>
          <a:xfrm>
            <a:off x="3707904" y="4831093"/>
            <a:ext cx="144016" cy="1757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0E2A6DC-DA5E-4E99-B3AB-1637C81A9E65}"/>
              </a:ext>
            </a:extLst>
          </p:cNvPr>
          <p:cNvSpPr/>
          <p:nvPr/>
        </p:nvSpPr>
        <p:spPr>
          <a:xfrm>
            <a:off x="5590848" y="4835417"/>
            <a:ext cx="144016" cy="1757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52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F5A98-10EA-40AF-B93F-F2724458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chemeClr val="bg2">
                    <a:lumMod val="10000"/>
                  </a:schemeClr>
                </a:solidFill>
              </a:rPr>
              <a:t>Preparation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de-DE" sz="2000" b="1" dirty="0" err="1">
                <a:solidFill>
                  <a:schemeClr val="bg2">
                    <a:lumMod val="10000"/>
                  </a:schemeClr>
                </a:solidFill>
              </a:rPr>
              <a:t>Pre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</a:rPr>
              <a:t>-survey </a:t>
            </a:r>
            <a:br>
              <a:rPr lang="de-DE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dirty="0"/>
              <a:t>Staff attitudes towards social robots                 </a:t>
            </a:r>
            <a:endParaRPr lang="de-DE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7B1E51-39DE-4A7C-A0DC-F45D84BA4F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2128" r="19727" b="-2128"/>
          <a:stretch/>
        </p:blipFill>
        <p:spPr bwMode="auto">
          <a:xfrm>
            <a:off x="2803529" y="1160215"/>
            <a:ext cx="3635051" cy="35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E54CFE-D7B6-4BD7-8075-576EA44ADC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C80A3A-BAAE-4DDE-91E3-D31E88AC4350}"/>
              </a:ext>
            </a:extLst>
          </p:cNvPr>
          <p:cNvSpPr txBox="1"/>
          <p:nvPr/>
        </p:nvSpPr>
        <p:spPr>
          <a:xfrm rot="16200000">
            <a:off x="-1093204" y="235280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n = 51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FA971A-0D20-49EF-BC46-AF62CD8AB945}"/>
              </a:ext>
            </a:extLst>
          </p:cNvPr>
          <p:cNvSpPr txBox="1"/>
          <p:nvPr/>
        </p:nvSpPr>
        <p:spPr>
          <a:xfrm>
            <a:off x="3213710" y="4643705"/>
            <a:ext cx="14401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Foto: EHS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B321A6CC-3D69-4100-8E58-0188383FCC75}"/>
              </a:ext>
            </a:extLst>
          </p:cNvPr>
          <p:cNvSpPr/>
          <p:nvPr/>
        </p:nvSpPr>
        <p:spPr>
          <a:xfrm>
            <a:off x="391350" y="1160215"/>
            <a:ext cx="2273791" cy="3931815"/>
          </a:xfrm>
          <a:prstGeom prst="roundRect">
            <a:avLst>
              <a:gd name="adj" fmla="val 10521"/>
            </a:avLst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285750" algn="l" defTabSz="914400" rtl="0" eaLnBrk="1" fontAlgn="base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1CFC5C7D-3294-49CC-9114-3B3C5E9FFC1E}"/>
              </a:ext>
            </a:extLst>
          </p:cNvPr>
          <p:cNvSpPr/>
          <p:nvPr/>
        </p:nvSpPr>
        <p:spPr>
          <a:xfrm>
            <a:off x="6547271" y="1160215"/>
            <a:ext cx="2333263" cy="3931815"/>
          </a:xfrm>
          <a:prstGeom prst="roundRect">
            <a:avLst>
              <a:gd name="adj" fmla="val 10637"/>
            </a:avLst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285750" algn="l" defTabSz="914400" rtl="0" eaLnBrk="1" fontAlgn="base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28ADD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6089F33F-6032-452C-A2FF-3A6A9E201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10457"/>
              </p:ext>
            </p:extLst>
          </p:nvPr>
        </p:nvGraphicFramePr>
        <p:xfrm>
          <a:off x="-90372" y="834282"/>
          <a:ext cx="3587552" cy="264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Rechteck 29">
            <a:extLst>
              <a:ext uri="{FF2B5EF4-FFF2-40B4-BE49-F238E27FC236}">
                <a16:creationId xmlns:a16="http://schemas.microsoft.com/office/drawing/2014/main" id="{1230CB4F-AC1D-4972-84AB-0BF0DE57544A}"/>
              </a:ext>
            </a:extLst>
          </p:cNvPr>
          <p:cNvSpPr/>
          <p:nvPr/>
        </p:nvSpPr>
        <p:spPr>
          <a:xfrm>
            <a:off x="391350" y="3715440"/>
            <a:ext cx="2266625" cy="9282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… think that social robots in care will become more important in the future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57F3CFE0-C21A-4674-8AD2-6786333FE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498260"/>
              </p:ext>
            </p:extLst>
          </p:nvPr>
        </p:nvGraphicFramePr>
        <p:xfrm>
          <a:off x="6084168" y="827408"/>
          <a:ext cx="3587552" cy="264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Rechteck 31">
            <a:extLst>
              <a:ext uri="{FF2B5EF4-FFF2-40B4-BE49-F238E27FC236}">
                <a16:creationId xmlns:a16="http://schemas.microsoft.com/office/drawing/2014/main" id="{78F380AE-2E29-45B8-9073-5A16BF880D4A}"/>
              </a:ext>
            </a:extLst>
          </p:cNvPr>
          <p:cNvSpPr/>
          <p:nvPr/>
        </p:nvSpPr>
        <p:spPr>
          <a:xfrm>
            <a:off x="6547271" y="3645857"/>
            <a:ext cx="2333263" cy="9978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…believe that the use of social robots will relieve staff.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63A7FD-48FB-4909-BA6A-DEC45A163340}"/>
              </a:ext>
            </a:extLst>
          </p:cNvPr>
          <p:cNvSpPr/>
          <p:nvPr/>
        </p:nvSpPr>
        <p:spPr>
          <a:xfrm>
            <a:off x="2665141" y="4770493"/>
            <a:ext cx="3813718" cy="351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1892BCB-7E55-4FE6-A2EF-D303424E0990}"/>
              </a:ext>
            </a:extLst>
          </p:cNvPr>
          <p:cNvSpPr txBox="1"/>
          <p:nvPr/>
        </p:nvSpPr>
        <p:spPr>
          <a:xfrm>
            <a:off x="3077963" y="4791943"/>
            <a:ext cx="38137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gree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          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neither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agree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or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disagree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        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disagree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7D5ABBC-42DC-4AD1-835E-A9EEE695A679}"/>
              </a:ext>
            </a:extLst>
          </p:cNvPr>
          <p:cNvSpPr/>
          <p:nvPr/>
        </p:nvSpPr>
        <p:spPr>
          <a:xfrm>
            <a:off x="2924373" y="4839619"/>
            <a:ext cx="144016" cy="1757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65C0D06-B94F-4E1E-9448-ABDEB8B37462}"/>
              </a:ext>
            </a:extLst>
          </p:cNvPr>
          <p:cNvSpPr/>
          <p:nvPr/>
        </p:nvSpPr>
        <p:spPr>
          <a:xfrm>
            <a:off x="3707904" y="4831093"/>
            <a:ext cx="144016" cy="1757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0005AA8-6108-4F83-94B1-1C039B11F133}"/>
              </a:ext>
            </a:extLst>
          </p:cNvPr>
          <p:cNvSpPr/>
          <p:nvPr/>
        </p:nvSpPr>
        <p:spPr>
          <a:xfrm>
            <a:off x="5590848" y="4835417"/>
            <a:ext cx="144016" cy="1757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2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1F69D-71C4-4C16-A953-D97B289E8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Who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we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262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C8AF3-7B49-43F8-979C-ACD301C1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chemeClr val="bg2">
                    <a:lumMod val="10000"/>
                  </a:schemeClr>
                </a:solidFill>
              </a:rPr>
              <a:t>Preparation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de-DE" sz="2000" b="1" dirty="0" err="1">
                <a:solidFill>
                  <a:schemeClr val="bg2">
                    <a:lumMod val="10000"/>
                  </a:schemeClr>
                </a:solidFill>
              </a:rPr>
              <a:t>Pre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</a:rPr>
              <a:t>-survey</a:t>
            </a:r>
            <a:br>
              <a:rPr lang="de-DE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000" dirty="0"/>
              <a:t>Key </a:t>
            </a:r>
            <a:r>
              <a:rPr lang="de-DE" sz="2000" dirty="0" err="1"/>
              <a:t>Findings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703868-167A-4976-92E9-B62BE6759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b="1" dirty="0" err="1"/>
              <a:t>Opportunities</a:t>
            </a:r>
            <a:r>
              <a:rPr lang="de-DE" sz="1600" b="1" dirty="0"/>
              <a:t> </a:t>
            </a:r>
          </a:p>
          <a:p>
            <a:r>
              <a:rPr lang="en-US" sz="1400" dirty="0"/>
              <a:t>Digitalization could make the profession more attractive and draw in young people.</a:t>
            </a:r>
          </a:p>
          <a:p>
            <a:r>
              <a:rPr lang="en-US" sz="1400" dirty="0"/>
              <a:t>Robots could fill care gaps and promote positive social interactions.</a:t>
            </a:r>
          </a:p>
          <a:p>
            <a:r>
              <a:rPr lang="en-US" sz="1400" dirty="0"/>
              <a:t>There is hope that Navel will contribute to a positive social atmosphere and reduce negative emotions like loneliness.</a:t>
            </a:r>
          </a:p>
          <a:p>
            <a:r>
              <a:rPr lang="en-US" sz="1400" dirty="0"/>
              <a:t>Use Scenarios: Robots could be used with people with dementia and withdrawn individuals.</a:t>
            </a:r>
          </a:p>
          <a:p>
            <a:pPr marL="0" indent="0">
              <a:buNone/>
            </a:pPr>
            <a:r>
              <a:rPr lang="de-DE" sz="1600" b="1" dirty="0"/>
              <a:t>Challenges</a:t>
            </a:r>
          </a:p>
          <a:p>
            <a:r>
              <a:rPr lang="en-US" sz="1400" dirty="0"/>
              <a:t>Concerns about suitability in palliative care situations and potential fall risks</a:t>
            </a:r>
          </a:p>
          <a:p>
            <a:r>
              <a:rPr lang="en-US" sz="1400" dirty="0"/>
              <a:t>There is a possibility of negative reactions, especially among people with dementia</a:t>
            </a:r>
          </a:p>
          <a:p>
            <a:r>
              <a:rPr lang="en-US" sz="1400" dirty="0"/>
              <a:t> Careful implementation and training are crucial. Data protection and ethical issues need to be addressed.</a:t>
            </a:r>
          </a:p>
          <a:p>
            <a:r>
              <a:rPr lang="en-US" sz="1400" dirty="0"/>
              <a:t>There is concern that robots might replace jobs.</a:t>
            </a:r>
            <a:endParaRPr lang="de-DE" sz="14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DEE1B2-71D4-4FCF-B20A-414419EE54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8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0A4A8-97AA-4F69-A910-B57ED871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err="1">
                <a:solidFill>
                  <a:schemeClr val="bg2">
                    <a:lumMod val="10000"/>
                  </a:schemeClr>
                </a:solidFill>
              </a:rPr>
              <a:t>Introduction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CE01F5-B1B7-4061-896F-AF0080CE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67" y="1137189"/>
            <a:ext cx="5832234" cy="35938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 Teams:</a:t>
            </a:r>
          </a:p>
          <a:p>
            <a:r>
              <a:rPr lang="en-US" dirty="0"/>
              <a:t>Leadership and two "Navel Mentors" per facility.</a:t>
            </a:r>
          </a:p>
          <a:p>
            <a:r>
              <a:rPr lang="en-US" dirty="0"/>
              <a:t>Mentors coordinate robot use and communicate with developers.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3E73A8-97F9-4540-AB7D-7AE80040BD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F42395-8FB3-4981-A42E-8F9CE585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275606"/>
            <a:ext cx="2352639" cy="29391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66B4EA9-747F-4F75-B0AD-2E0C80BB4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3" r="8509"/>
          <a:stretch/>
        </p:blipFill>
        <p:spPr>
          <a:xfrm>
            <a:off x="3563888" y="2355726"/>
            <a:ext cx="2318881" cy="22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90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786339C7-D52F-49CF-A5E8-E6B162AD9BBB}"/>
              </a:ext>
            </a:extLst>
          </p:cNvPr>
          <p:cNvSpPr/>
          <p:nvPr/>
        </p:nvSpPr>
        <p:spPr>
          <a:xfrm>
            <a:off x="216562" y="1176014"/>
            <a:ext cx="4302405" cy="3654069"/>
          </a:xfrm>
          <a:prstGeom prst="roundRect">
            <a:avLst>
              <a:gd name="adj" fmla="val 847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201363-F17D-41CC-9AFB-84F12DF82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0" y="2164606"/>
            <a:ext cx="2539099" cy="1692732"/>
          </a:xfrm>
          <a:prstGeom prst="rect">
            <a:avLst/>
          </a:prstGeom>
        </p:spPr>
      </p:pic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33090013-8B12-4844-8F6A-CDC8F1A8269A}"/>
              </a:ext>
            </a:extLst>
          </p:cNvPr>
          <p:cNvSpPr/>
          <p:nvPr/>
        </p:nvSpPr>
        <p:spPr>
          <a:xfrm>
            <a:off x="4653743" y="1176014"/>
            <a:ext cx="4302405" cy="3654069"/>
          </a:xfrm>
          <a:prstGeom prst="roundRect">
            <a:avLst>
              <a:gd name="adj" fmla="val 847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60A4A8-97AA-4F69-A910-B57ED871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err="1">
                <a:solidFill>
                  <a:schemeClr val="bg2">
                    <a:lumMod val="10000"/>
                  </a:schemeClr>
                </a:solidFill>
              </a:rPr>
              <a:t>Introduction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3E73A8-97F9-4540-AB7D-7AE80040BD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E8D7B30-35D9-46D2-AA74-DFC425BD44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>
          <a:xfrm rot="5400000">
            <a:off x="3043994" y="2318587"/>
            <a:ext cx="1072805" cy="8109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508110B-FA95-4960-9C20-306FA838E6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8"/>
          <a:stretch/>
        </p:blipFill>
        <p:spPr>
          <a:xfrm>
            <a:off x="637857" y="3579862"/>
            <a:ext cx="2157988" cy="1169228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E7308353-045E-410B-A298-9E95EC0B3D04}"/>
              </a:ext>
            </a:extLst>
          </p:cNvPr>
          <p:cNvSpPr txBox="1">
            <a:spLocks/>
          </p:cNvSpPr>
          <p:nvPr/>
        </p:nvSpPr>
        <p:spPr>
          <a:xfrm>
            <a:off x="314077" y="1737361"/>
            <a:ext cx="4140200" cy="6148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Functionality overview and naming process</a:t>
            </a:r>
            <a:r>
              <a:rPr lang="en-US" dirty="0"/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CE01F5-B1B7-4061-896F-AF0080CE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76" y="1754236"/>
            <a:ext cx="4302405" cy="614896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Introduction to residents and initial interactions</a:t>
            </a: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5ADF0FD-FA37-4C0F-8F83-24BDC7D0E2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02" y="3375884"/>
            <a:ext cx="1936052" cy="12907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89F9BB4-BBBF-4023-B41A-FBD1E57AF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42" y="3583732"/>
            <a:ext cx="1791138" cy="107273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92EAD34-0CBB-4433-9219-95A89D5CB977}"/>
              </a:ext>
            </a:extLst>
          </p:cNvPr>
          <p:cNvSpPr/>
          <p:nvPr/>
        </p:nvSpPr>
        <p:spPr>
          <a:xfrm>
            <a:off x="212159" y="1410816"/>
            <a:ext cx="4302404" cy="3609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23608C8D-DDED-4481-A052-0BC55C6B0911}"/>
              </a:ext>
            </a:extLst>
          </p:cNvPr>
          <p:cNvSpPr txBox="1">
            <a:spLocks/>
          </p:cNvSpPr>
          <p:nvPr/>
        </p:nvSpPr>
        <p:spPr>
          <a:xfrm>
            <a:off x="313341" y="1452644"/>
            <a:ext cx="4140201" cy="3285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b="1" dirty="0"/>
              <a:t>Day 1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9E62266-0A1F-4790-8A4A-B22E2728AD27}"/>
              </a:ext>
            </a:extLst>
          </p:cNvPr>
          <p:cNvSpPr/>
          <p:nvPr/>
        </p:nvSpPr>
        <p:spPr>
          <a:xfrm>
            <a:off x="4663411" y="1416741"/>
            <a:ext cx="4302404" cy="3609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DBB12F3E-8213-4B06-981E-B51D2DFAEDA8}"/>
              </a:ext>
            </a:extLst>
          </p:cNvPr>
          <p:cNvSpPr txBox="1">
            <a:spLocks/>
          </p:cNvSpPr>
          <p:nvPr/>
        </p:nvSpPr>
        <p:spPr>
          <a:xfrm>
            <a:off x="4744512" y="1453939"/>
            <a:ext cx="4140201" cy="3285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b="1" dirty="0"/>
              <a:t>Day 2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1160090-59CA-41D2-BD19-ADDDA44AE5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8280"/>
          <a:stretch/>
        </p:blipFill>
        <p:spPr>
          <a:xfrm>
            <a:off x="4800248" y="2881534"/>
            <a:ext cx="1791138" cy="149458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B8E522D-A330-40DB-94F1-6D72D989AA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0"/>
          <a:stretch/>
        </p:blipFill>
        <p:spPr>
          <a:xfrm>
            <a:off x="6309287" y="2352257"/>
            <a:ext cx="1610877" cy="139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9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0693BFE-A41E-481A-A684-AC2F5BBA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0" t="1636" r="27957" b="1634"/>
          <a:stretch/>
        </p:blipFill>
        <p:spPr>
          <a:xfrm>
            <a:off x="1549740" y="1937890"/>
            <a:ext cx="1574309" cy="183795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AAEFF23-CD1E-46B5-8A42-2743DC044609}"/>
              </a:ext>
            </a:extLst>
          </p:cNvPr>
          <p:cNvSpPr/>
          <p:nvPr/>
        </p:nvSpPr>
        <p:spPr>
          <a:xfrm>
            <a:off x="3213371" y="0"/>
            <a:ext cx="3281849" cy="5143500"/>
          </a:xfrm>
          <a:prstGeom prst="rect">
            <a:avLst/>
          </a:prstGeom>
          <a:solidFill>
            <a:srgbClr val="FFF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821D23-0E69-4836-8157-0A0E4562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Practical</a:t>
            </a:r>
            <a:r>
              <a:rPr lang="de-DE" b="1" dirty="0"/>
              <a:t> </a:t>
            </a:r>
            <a:r>
              <a:rPr lang="de-DE" b="1" dirty="0" err="1"/>
              <a:t>phase</a:t>
            </a:r>
            <a:br>
              <a:rPr lang="de-DE" dirty="0"/>
            </a:br>
            <a:r>
              <a:rPr lang="de-DE" sz="2000" dirty="0"/>
              <a:t>Navel in </a:t>
            </a:r>
            <a:r>
              <a:rPr lang="de-DE" sz="2000" dirty="0" err="1"/>
              <a:t>Practical</a:t>
            </a:r>
            <a:r>
              <a:rPr lang="de-DE" sz="2000" dirty="0"/>
              <a:t> Use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DFA6DF-F7E5-4439-ADE6-3D40CBF42B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84961EB-FB78-48FE-B048-42039B13F56E}"/>
              </a:ext>
            </a:extLst>
          </p:cNvPr>
          <p:cNvSpPr txBox="1"/>
          <p:nvPr/>
        </p:nvSpPr>
        <p:spPr>
          <a:xfrm>
            <a:off x="3177525" y="1107605"/>
            <a:ext cx="3456563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Consent obtained from ~30% of residents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Typically used 1-2 times per week as part of daily support activities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Most interactions were spontaneous, primarily initiated by staff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Conversations were guided by "Navel mentors“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Average interaction duration: 17.6 min                       (range: 10-30 min)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Predominantly one-on-one conversations,   rarely small group interactions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Used in both residents’ rooms and common areas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Preferred interaction types: Jokes (71.4%), small talk (61.9%), and poems (57.1%)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51AF95-CB9E-4DAD-9462-DA1781F40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6" t="2139" r="7236" b="2493"/>
          <a:stretch/>
        </p:blipFill>
        <p:spPr>
          <a:xfrm>
            <a:off x="6534070" y="1203598"/>
            <a:ext cx="2380593" cy="16809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3614815-87C9-4500-9421-45C1A15F5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" t="1300" r="17519" b="2786"/>
          <a:stretch/>
        </p:blipFill>
        <p:spPr>
          <a:xfrm>
            <a:off x="6482376" y="3065854"/>
            <a:ext cx="2380593" cy="17119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CD7B385-77F8-44B2-8236-315D7EBB92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61" t="2670" r="26484" b="2286"/>
          <a:stretch/>
        </p:blipFill>
        <p:spPr>
          <a:xfrm>
            <a:off x="148238" y="1203598"/>
            <a:ext cx="1471434" cy="15263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5F1FF58-84FE-42CB-A648-C1DBBBFCD1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5" t="1635" r="20355" b="1635"/>
          <a:stretch/>
        </p:blipFill>
        <p:spPr>
          <a:xfrm>
            <a:off x="149317" y="2983774"/>
            <a:ext cx="1593763" cy="15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0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C6D0E49-84E8-4026-B27E-D4D3E7A85F00}"/>
              </a:ext>
            </a:extLst>
          </p:cNvPr>
          <p:cNvSpPr/>
          <p:nvPr/>
        </p:nvSpPr>
        <p:spPr>
          <a:xfrm>
            <a:off x="500332" y="1105996"/>
            <a:ext cx="8315864" cy="3838982"/>
          </a:xfrm>
          <a:prstGeom prst="rect">
            <a:avLst/>
          </a:prstGeom>
          <a:solidFill>
            <a:sysClr val="window" lastClr="FFFFFF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E428A-8F15-46C3-AC4E-77ED6C6C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99" y="412418"/>
            <a:ext cx="6218089" cy="532800"/>
          </a:xfrm>
        </p:spPr>
        <p:txBody>
          <a:bodyPr/>
          <a:lstStyle/>
          <a:p>
            <a:r>
              <a:rPr lang="de-DE" b="1" dirty="0" err="1"/>
              <a:t>Practical</a:t>
            </a:r>
            <a:r>
              <a:rPr lang="de-DE" b="1" dirty="0"/>
              <a:t> </a:t>
            </a:r>
            <a:r>
              <a:rPr lang="de-DE" b="1" dirty="0" err="1"/>
              <a:t>phase</a:t>
            </a:r>
            <a:r>
              <a:rPr lang="de-DE" b="1" dirty="0"/>
              <a:t> </a:t>
            </a:r>
            <a:br>
              <a:rPr lang="de-DE" b="1" dirty="0"/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Results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prstClr val="black"/>
                </a:solidFill>
              </a:rPr>
              <a:t>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polarity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profil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(residents’ perspective; n=22)</a:t>
            </a:r>
            <a:endParaRPr lang="de-DE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D76EBA-0FAB-4773-B14F-064BAE2D12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8F2DF7-07D9-40AD-A19B-BBE26D3C7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1" y="1068959"/>
            <a:ext cx="8953797" cy="38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8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E428A-8F15-46C3-AC4E-77ED6C6C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99" y="412418"/>
            <a:ext cx="6146081" cy="532800"/>
          </a:xfrm>
        </p:spPr>
        <p:txBody>
          <a:bodyPr/>
          <a:lstStyle/>
          <a:p>
            <a:r>
              <a:rPr lang="de-DE" b="1" dirty="0" err="1"/>
              <a:t>Practical</a:t>
            </a:r>
            <a:r>
              <a:rPr lang="de-DE" b="1" dirty="0"/>
              <a:t> </a:t>
            </a:r>
            <a:r>
              <a:rPr lang="de-DE" b="1" dirty="0" err="1"/>
              <a:t>phase</a:t>
            </a:r>
            <a:r>
              <a:rPr lang="de-DE" b="1" dirty="0"/>
              <a:t> </a:t>
            </a:r>
            <a:br>
              <a:rPr lang="de-DE" b="1" dirty="0"/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Results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prstClr val="black"/>
                </a:solidFill>
              </a:rPr>
              <a:t>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polarity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profil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(residents’ perspective; n=22)</a:t>
            </a:r>
            <a:endParaRPr lang="de-DE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D76EBA-0FAB-4773-B14F-064BAE2D12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DB4E55-1F33-4C46-9E85-DC51B71D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8" y="1106155"/>
            <a:ext cx="8984224" cy="40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5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70E455D-0A2B-44CA-969F-F0624D00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err="1"/>
              <a:t>Practical</a:t>
            </a:r>
            <a:r>
              <a:rPr lang="de-DE" sz="2400" b="1" dirty="0"/>
              <a:t> </a:t>
            </a:r>
            <a:r>
              <a:rPr lang="de-DE" sz="2400" b="1" dirty="0" err="1"/>
              <a:t>phase</a:t>
            </a:r>
            <a:r>
              <a:rPr lang="de-DE" sz="2400" b="1" dirty="0"/>
              <a:t> </a:t>
            </a:r>
            <a:br>
              <a:rPr lang="de-DE" sz="2400" b="1" dirty="0"/>
            </a:br>
            <a:r>
              <a:rPr lang="de-DE" sz="2000" dirty="0"/>
              <a:t>Key </a:t>
            </a:r>
            <a:r>
              <a:rPr lang="de-DE" sz="2000" dirty="0" err="1"/>
              <a:t>Findings</a:t>
            </a:r>
            <a:endParaRPr lang="de-DE" sz="20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89325D9-636F-4A6E-9749-8A539931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157" y="1110008"/>
            <a:ext cx="7031190" cy="3593893"/>
          </a:xfrm>
        </p:spPr>
        <p:txBody>
          <a:bodyPr/>
          <a:lstStyle/>
          <a:p>
            <a:pPr marL="0" indent="0">
              <a:spcAft>
                <a:spcPts val="300"/>
              </a:spcAft>
              <a:buNone/>
              <a:defRPr/>
            </a:pPr>
            <a:r>
              <a:rPr lang="en-US" sz="1600" b="1" dirty="0">
                <a:solidFill>
                  <a:schemeClr val="tx1"/>
                </a:solidFill>
              </a:rPr>
              <a:t>Results of Resident Interviews:</a:t>
            </a:r>
          </a:p>
          <a:p>
            <a:pPr>
              <a:spcAft>
                <a:spcPts val="30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Good acceptance and response from many residents (appearance, communication behavior).</a:t>
            </a:r>
          </a:p>
          <a:p>
            <a:pPr>
              <a:spcAft>
                <a:spcPts val="30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Positive effects on emotional well-being (fun, joy, entertainment, encouragement, variety, enrichment of daily life).</a:t>
            </a:r>
          </a:p>
          <a:p>
            <a:pPr>
              <a:spcAft>
                <a:spcPts val="30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Perception of Navel as an inanimate figure, yet partial humanization and emotional attachment, also expressed through touch (e.g., stroking the head).</a:t>
            </a:r>
          </a:p>
          <a:p>
            <a:pPr>
              <a:spcAft>
                <a:spcPts val="300"/>
              </a:spcAft>
              <a:defRPr/>
            </a:pPr>
            <a:endParaRPr lang="en-US" sz="1100" dirty="0">
              <a:solidFill>
                <a:schemeClr val="tx1"/>
              </a:solidFill>
            </a:endParaRP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en-US" sz="1600" b="1" dirty="0">
                <a:solidFill>
                  <a:schemeClr val="tx1"/>
                </a:solidFill>
              </a:rPr>
              <a:t>Results from Focus Groups with Staff:</a:t>
            </a:r>
          </a:p>
          <a:p>
            <a:pPr>
              <a:spcAft>
                <a:spcPts val="30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Ambivalence among staff, with some discrepancy between hopes/expectations and reality.</a:t>
            </a:r>
          </a:p>
          <a:p>
            <a:pPr>
              <a:spcAft>
                <a:spcPts val="30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Positive impacts on residents are recognized.</a:t>
            </a:r>
          </a:p>
          <a:p>
            <a:pPr>
              <a:spcAft>
                <a:spcPts val="30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Technical improvements and further development are needed to enhance acceptance, provide support/relief, and create added value.</a:t>
            </a:r>
            <a:endParaRPr lang="de-DE" sz="1100" dirty="0">
              <a:solidFill>
                <a:schemeClr val="tx1"/>
              </a:solidFill>
            </a:endParaRPr>
          </a:p>
          <a:p>
            <a:pPr>
              <a:spcAft>
                <a:spcPts val="300"/>
              </a:spcAft>
              <a:defRPr/>
            </a:pPr>
            <a:endParaRPr lang="de-DE" sz="11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1B325C-2D55-446D-BE0D-10634D7F6D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9DA23BC-4B63-4C79-8A5F-CEF899FEB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27655" b="11569"/>
          <a:stretch/>
        </p:blipFill>
        <p:spPr bwMode="auto">
          <a:xfrm>
            <a:off x="106298" y="3022793"/>
            <a:ext cx="1552504" cy="146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BBD5093-08F2-4820-9CAC-CDB885A74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8862" r="12823"/>
          <a:stretch/>
        </p:blipFill>
        <p:spPr>
          <a:xfrm>
            <a:off x="107653" y="1232282"/>
            <a:ext cx="1552504" cy="13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2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00B4AF1-A66A-482C-B862-37CA4FC7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Follow-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survey</a:t>
            </a:r>
            <a:endParaRPr lang="de-DE" b="1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9C3B7C6-4196-47A3-8564-07199CE09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595" y="1195343"/>
            <a:ext cx="5573752" cy="3508318"/>
          </a:xfrm>
        </p:spPr>
        <p:txBody>
          <a:bodyPr/>
          <a:lstStyle/>
          <a:p>
            <a:r>
              <a:rPr lang="en-US" dirty="0"/>
              <a:t>44 participants, response rate of 34.8%.</a:t>
            </a:r>
          </a:p>
          <a:p>
            <a:r>
              <a:rPr lang="en-US" dirty="0"/>
              <a:t>82% female, 18% male; majority in the 46-55 age group.</a:t>
            </a:r>
          </a:p>
          <a:p>
            <a:r>
              <a:rPr lang="en-US" dirty="0"/>
              <a:t>51% in nursing, 49% in daily care assistance.</a:t>
            </a:r>
          </a:p>
          <a:p>
            <a:endParaRPr lang="en-US" dirty="0"/>
          </a:p>
          <a:p>
            <a:r>
              <a:rPr lang="en-US" dirty="0"/>
              <a:t> Staff mostly acted as observers, less as active companions.</a:t>
            </a:r>
          </a:p>
          <a:p>
            <a:r>
              <a:rPr lang="en-US" dirty="0"/>
              <a:t>Nursing staff had less contact with the robot.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DC0AF2-DAA8-44F3-B236-E446EE3AEB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  <a:endParaRPr lang="de-DE" dirty="0"/>
          </a:p>
        </p:txBody>
      </p:sp>
      <p:grpSp>
        <p:nvGrpSpPr>
          <p:cNvPr id="5" name="Google Shape;199;p20">
            <a:extLst>
              <a:ext uri="{FF2B5EF4-FFF2-40B4-BE49-F238E27FC236}">
                <a16:creationId xmlns:a16="http://schemas.microsoft.com/office/drawing/2014/main" id="{6D8C31B5-45AF-4795-AECA-560C81A5A42A}"/>
              </a:ext>
            </a:extLst>
          </p:cNvPr>
          <p:cNvGrpSpPr/>
          <p:nvPr/>
        </p:nvGrpSpPr>
        <p:grpSpPr>
          <a:xfrm>
            <a:off x="789558" y="1195343"/>
            <a:ext cx="2262368" cy="3535739"/>
            <a:chOff x="4715132" y="1286624"/>
            <a:chExt cx="1846801" cy="248643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" name="Google Shape;200;p20">
              <a:extLst>
                <a:ext uri="{FF2B5EF4-FFF2-40B4-BE49-F238E27FC236}">
                  <a16:creationId xmlns:a16="http://schemas.microsoft.com/office/drawing/2014/main" id="{846A4F9D-4CE7-47FE-89E2-430FB69F983F}"/>
                </a:ext>
              </a:extLst>
            </p:cNvPr>
            <p:cNvSpPr/>
            <p:nvPr/>
          </p:nvSpPr>
          <p:spPr>
            <a:xfrm>
              <a:off x="4715132" y="1286624"/>
              <a:ext cx="1846800" cy="248643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01;p20">
              <a:extLst>
                <a:ext uri="{FF2B5EF4-FFF2-40B4-BE49-F238E27FC236}">
                  <a16:creationId xmlns:a16="http://schemas.microsoft.com/office/drawing/2014/main" id="{FF64CDFF-D0A7-4C60-A534-4EDD0B87FC26}"/>
                </a:ext>
              </a:extLst>
            </p:cNvPr>
            <p:cNvSpPr/>
            <p:nvPr/>
          </p:nvSpPr>
          <p:spPr>
            <a:xfrm>
              <a:off x="4715133" y="1569891"/>
              <a:ext cx="1846800" cy="52669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Follow-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up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kumimoji="0" lang="de-DE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survey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Medium"/>
                  <a:sym typeface="Fira Sans Extra Condensed Medium"/>
                </a:rPr>
                <a:t>(T2)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2A42B955-AB91-467F-A202-F9D57C3143BA}"/>
              </a:ext>
            </a:extLst>
          </p:cNvPr>
          <p:cNvSpPr txBox="1"/>
          <p:nvPr/>
        </p:nvSpPr>
        <p:spPr>
          <a:xfrm>
            <a:off x="988981" y="2546604"/>
            <a:ext cx="2128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Expert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interviews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(HD, PDL, LATB)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 = 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Questionnaire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survey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(Professional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caregivers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/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Daycare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companion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 =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approx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lang="de-DE" sz="1400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44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65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FBB946-255F-4A77-AAAC-F934E1A1A791}"/>
              </a:ext>
            </a:extLst>
          </p:cNvPr>
          <p:cNvSpPr/>
          <p:nvPr/>
        </p:nvSpPr>
        <p:spPr>
          <a:xfrm>
            <a:off x="267420" y="1093575"/>
            <a:ext cx="8576631" cy="37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EDCCCA5-D09C-46FD-942F-52E9B7AB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802"/>
            <a:ext cx="5930057" cy="532800"/>
          </a:xfrm>
        </p:spPr>
        <p:txBody>
          <a:bodyPr/>
          <a:lstStyle/>
          <a:p>
            <a:r>
              <a:rPr lang="de-DE" b="1" dirty="0"/>
              <a:t>Follow-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survey</a:t>
            </a:r>
            <a:br>
              <a:rPr lang="de-DE" sz="2000" dirty="0"/>
            </a:br>
            <a:r>
              <a:rPr lang="de-DE" sz="2000" dirty="0"/>
              <a:t>Key </a:t>
            </a:r>
            <a:r>
              <a:rPr lang="de-DE" sz="2000" dirty="0" err="1"/>
              <a:t>Findings</a:t>
            </a:r>
            <a:r>
              <a:rPr lang="de-DE" sz="2000" dirty="0"/>
              <a:t>: </a:t>
            </a:r>
            <a:r>
              <a:rPr lang="de-DE" sz="2000" dirty="0" err="1"/>
              <a:t>Staff</a:t>
            </a:r>
            <a:r>
              <a:rPr lang="de-DE" sz="2000" dirty="0"/>
              <a:t> </a:t>
            </a:r>
            <a:r>
              <a:rPr lang="de-DE" sz="2000" dirty="0" err="1"/>
              <a:t>Perspective</a:t>
            </a:r>
            <a:endParaRPr lang="de-DE" sz="20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7680FA-A953-4B46-A879-F953B5CD0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CDC58D0-6936-4BBF-BD9D-102DBBE2C8C4}"/>
              </a:ext>
            </a:extLst>
          </p:cNvPr>
          <p:cNvGraphicFramePr/>
          <p:nvPr/>
        </p:nvGraphicFramePr>
        <p:xfrm>
          <a:off x="637191" y="1116886"/>
          <a:ext cx="8498991" cy="213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E09AE078-38CB-4E63-8788-A8288163CDC4}"/>
              </a:ext>
            </a:extLst>
          </p:cNvPr>
          <p:cNvGraphicFramePr/>
          <p:nvPr/>
        </p:nvGraphicFramePr>
        <p:xfrm>
          <a:off x="627059" y="3208902"/>
          <a:ext cx="8498991" cy="193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185F3319-5193-4543-8ACE-737ED5DA0E57}"/>
              </a:ext>
            </a:extLst>
          </p:cNvPr>
          <p:cNvSpPr txBox="1"/>
          <p:nvPr/>
        </p:nvSpPr>
        <p:spPr>
          <a:xfrm>
            <a:off x="821581" y="88891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(n = 44, professional caregivers and daytime companions)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C7AA6E-86E7-4360-BE03-539CF3F0FD6A}"/>
              </a:ext>
            </a:extLst>
          </p:cNvPr>
          <p:cNvSpPr txBox="1"/>
          <p:nvPr/>
        </p:nvSpPr>
        <p:spPr>
          <a:xfrm rot="16200000">
            <a:off x="-610855" y="1936027"/>
            <a:ext cx="1891565" cy="307777"/>
          </a:xfrm>
          <a:prstGeom prst="rect">
            <a:avLst/>
          </a:prstGeom>
          <a:solidFill>
            <a:srgbClr val="C9EBF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Effects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on Residents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92CBAB5-CEC7-4D25-BA1A-BA4480FE2DDC}"/>
              </a:ext>
            </a:extLst>
          </p:cNvPr>
          <p:cNvCxnSpPr/>
          <p:nvPr/>
        </p:nvCxnSpPr>
        <p:spPr>
          <a:xfrm flipV="1">
            <a:off x="213209" y="3152518"/>
            <a:ext cx="8498991" cy="20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C89123A-1C36-4F7A-BB1E-E08AC958580F}"/>
              </a:ext>
            </a:extLst>
          </p:cNvPr>
          <p:cNvSpPr txBox="1"/>
          <p:nvPr/>
        </p:nvSpPr>
        <p:spPr>
          <a:xfrm rot="16200000">
            <a:off x="-374958" y="3955747"/>
            <a:ext cx="1419770" cy="307777"/>
          </a:xfrm>
          <a:prstGeom prst="rect">
            <a:avLst/>
          </a:prstGeom>
          <a:solidFill>
            <a:srgbClr val="C9EBF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Effects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Staff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17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CBD81-93D7-4608-A224-0637B7C7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Follow-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survey</a:t>
            </a:r>
            <a:r>
              <a:rPr lang="de-DE" b="1" dirty="0"/>
              <a:t> </a:t>
            </a:r>
            <a:br>
              <a:rPr lang="de-DE" sz="2400" b="1" dirty="0"/>
            </a:br>
            <a:r>
              <a:rPr lang="de-DE" sz="2000" dirty="0"/>
              <a:t>Key </a:t>
            </a:r>
            <a:r>
              <a:rPr lang="de-DE" sz="2000" dirty="0" err="1"/>
              <a:t>Findings</a:t>
            </a:r>
            <a:endParaRPr lang="de-DE" sz="20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045C4-4F26-4722-B7A2-BAB465951D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084341-D7E8-4F8F-A710-CAC7E061D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Mixed views on the robot's impact</a:t>
            </a:r>
          </a:p>
          <a:p>
            <a:r>
              <a:rPr lang="en-US" dirty="0"/>
              <a:t>Seen as beneficial for entertainment and engagement.</a:t>
            </a:r>
          </a:p>
          <a:p>
            <a:r>
              <a:rPr lang="en-US" dirty="0"/>
              <a:t>Over one-third say Navel brings joy and complements care.</a:t>
            </a:r>
          </a:p>
          <a:p>
            <a:r>
              <a:rPr lang="en-US" dirty="0"/>
              <a:t>Usability needs improvement.</a:t>
            </a:r>
          </a:p>
          <a:p>
            <a:r>
              <a:rPr lang="en-US" dirty="0"/>
              <a:t>Issues with slow response times and limited functionality.</a:t>
            </a:r>
          </a:p>
          <a:p>
            <a:r>
              <a:rPr lang="en-US" dirty="0"/>
              <a:t>Over two-thirds of staff not feeling supported.</a:t>
            </a:r>
          </a:p>
          <a:p>
            <a:r>
              <a:rPr lang="en-US" dirty="0"/>
              <a:t>But still, 37% want to keep Navel in the facility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D70308-EE5D-4870-BA2B-77D2DA9A5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94686"/>
            <a:ext cx="2521880" cy="16087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34A7558-7B75-4576-A46B-0230A0465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30" y="1477184"/>
            <a:ext cx="1821608" cy="24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936719" y="2063679"/>
            <a:ext cx="5259080" cy="3079822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8841" y="-11565"/>
            <a:ext cx="5856515" cy="3888940"/>
          </a:xfrm>
          <a:prstGeom prst="rect">
            <a:avLst/>
          </a:prstGeom>
          <a:solidFill>
            <a:srgbClr val="009FE3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9650" algn="l"/>
              </a:tabLst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el 2"/>
          <p:cNvSpPr txBox="1">
            <a:spLocks/>
          </p:cNvSpPr>
          <p:nvPr/>
        </p:nvSpPr>
        <p:spPr bwMode="auto">
          <a:xfrm>
            <a:off x="110961" y="1641437"/>
            <a:ext cx="6066399" cy="113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„Gute Pflege“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(„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Care“)  </a:t>
            </a:r>
            <a:b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el 2"/>
          <p:cNvSpPr txBox="1">
            <a:spLocks/>
          </p:cNvSpPr>
          <p:nvPr/>
        </p:nvSpPr>
        <p:spPr bwMode="auto">
          <a:xfrm>
            <a:off x="170098" y="2738259"/>
            <a:ext cx="341987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10.700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de-DE" altLang="de-DE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itel 2"/>
          <p:cNvSpPr txBox="1">
            <a:spLocks/>
          </p:cNvSpPr>
          <p:nvPr/>
        </p:nvSpPr>
        <p:spPr bwMode="auto">
          <a:xfrm>
            <a:off x="155132" y="2451556"/>
            <a:ext cx="4502742" cy="105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altLang="de-DE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15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.000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care </a:t>
            </a:r>
          </a:p>
        </p:txBody>
      </p:sp>
      <p:pic>
        <p:nvPicPr>
          <p:cNvPr id="18" name="Grafik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3" t="43782" r="40575" b="44119"/>
          <a:stretch>
            <a:fillRect/>
          </a:stretch>
        </p:blipFill>
        <p:spPr bwMode="auto">
          <a:xfrm rot="12147081" flipV="1">
            <a:off x="777556" y="4008227"/>
            <a:ext cx="841962" cy="78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3" t="43782" r="40575" b="44119"/>
          <a:stretch>
            <a:fillRect/>
          </a:stretch>
        </p:blipFill>
        <p:spPr bwMode="auto">
          <a:xfrm rot="20343766">
            <a:off x="7666737" y="491613"/>
            <a:ext cx="661542" cy="6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3" t="46465" r="47473" b="47083"/>
          <a:stretch>
            <a:fillRect/>
          </a:stretch>
        </p:blipFill>
        <p:spPr bwMode="auto">
          <a:xfrm rot="19560529">
            <a:off x="8356284" y="785563"/>
            <a:ext cx="560785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3" t="46465" r="40617" b="47083"/>
          <a:stretch>
            <a:fillRect/>
          </a:stretch>
        </p:blipFill>
        <p:spPr bwMode="auto">
          <a:xfrm rot="3794592">
            <a:off x="8360341" y="163661"/>
            <a:ext cx="55721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fik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3" t="43782" r="40575" b="44119"/>
          <a:stretch>
            <a:fillRect/>
          </a:stretch>
        </p:blipFill>
        <p:spPr bwMode="auto">
          <a:xfrm rot="20343766">
            <a:off x="2075732" y="3543338"/>
            <a:ext cx="661542" cy="6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3" t="43782" r="40575" b="44119"/>
          <a:stretch>
            <a:fillRect/>
          </a:stretch>
        </p:blipFill>
        <p:spPr bwMode="auto">
          <a:xfrm rot="20343766">
            <a:off x="806973" y="3595952"/>
            <a:ext cx="450056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3" t="46465" r="40617" b="47083"/>
          <a:stretch>
            <a:fillRect/>
          </a:stretch>
        </p:blipFill>
        <p:spPr bwMode="auto">
          <a:xfrm rot="3794592">
            <a:off x="-53943" y="4284157"/>
            <a:ext cx="55721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93" y="168268"/>
            <a:ext cx="4182079" cy="4806964"/>
          </a:xfrm>
          <a:prstGeom prst="rect">
            <a:avLst/>
          </a:prstGeom>
        </p:spPr>
      </p:pic>
      <p:sp>
        <p:nvSpPr>
          <p:cNvPr id="16" name="Titel 2"/>
          <p:cNvSpPr txBox="1">
            <a:spLocks/>
          </p:cNvSpPr>
          <p:nvPr/>
        </p:nvSpPr>
        <p:spPr bwMode="auto">
          <a:xfrm>
            <a:off x="3783864" y="3531286"/>
            <a:ext cx="3001320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in 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173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Grafik 48">
            <a:extLst>
              <a:ext uri="{FF2B5EF4-FFF2-40B4-BE49-F238E27FC236}">
                <a16:creationId xmlns:a16="http://schemas.microsoft.com/office/drawing/2014/main" id="{4E314067-9150-4677-8EAB-157973F83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0" t="45786" r="43307" b="46049"/>
          <a:stretch>
            <a:fillRect/>
          </a:stretch>
        </p:blipFill>
        <p:spPr bwMode="auto">
          <a:xfrm rot="934282">
            <a:off x="8458504" y="2524512"/>
            <a:ext cx="392906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35C26EE-92DB-4913-8377-FDBF5D5E7E45}"/>
              </a:ext>
            </a:extLst>
          </p:cNvPr>
          <p:cNvSpPr txBox="1"/>
          <p:nvPr/>
        </p:nvSpPr>
        <p:spPr>
          <a:xfrm>
            <a:off x="132640" y="736767"/>
            <a:ext cx="501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largest diaconal and non-profit care company in Germany 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(based only in S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outhern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Germany)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123979-08EA-4679-9374-197C933C8E4B}"/>
              </a:ext>
            </a:extLst>
          </p:cNvPr>
          <p:cNvSpPr txBox="1"/>
          <p:nvPr/>
        </p:nvSpPr>
        <p:spPr>
          <a:xfrm>
            <a:off x="132651" y="214914"/>
            <a:ext cx="4758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Evangelische Heimstiftung</a:t>
            </a:r>
          </a:p>
        </p:txBody>
      </p:sp>
    </p:spTree>
    <p:extLst>
      <p:ext uri="{BB962C8B-B14F-4D97-AF65-F5344CB8AC3E}">
        <p14:creationId xmlns:p14="http://schemas.microsoft.com/office/powerpoint/2010/main" val="4291763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033E0-A0F0-47B9-B8C6-00605181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Lessons</a:t>
            </a:r>
            <a:r>
              <a:rPr lang="de-DE" b="1" dirty="0"/>
              <a:t> </a:t>
            </a:r>
            <a:r>
              <a:rPr lang="de-DE" b="1" dirty="0" err="1"/>
              <a:t>Learned</a:t>
            </a:r>
            <a:endParaRPr lang="de-DE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1407F5-0310-4B1B-AC05-657B83519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299122"/>
            <a:ext cx="7992689" cy="341581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400" b="1" dirty="0"/>
              <a:t>Social robots show potential: </a:t>
            </a:r>
            <a:r>
              <a:rPr lang="en-US" sz="1400" dirty="0"/>
              <a:t>Their primary value is in engaging and activating residents rather than reducing staff workload</a:t>
            </a:r>
          </a:p>
          <a:p>
            <a:pPr>
              <a:spcAft>
                <a:spcPts val="1200"/>
              </a:spcAft>
            </a:pPr>
            <a:r>
              <a:rPr lang="en-US" sz="1400" b="1" dirty="0"/>
              <a:t>Expectation vs. Reality: </a:t>
            </a:r>
            <a:r>
              <a:rPr lang="en-US" sz="1400" dirty="0"/>
              <a:t>Clear communication is essential to manage expectations and prevent disappointment</a:t>
            </a:r>
          </a:p>
          <a:p>
            <a:pPr>
              <a:spcAft>
                <a:spcPts val="1200"/>
              </a:spcAft>
            </a:pPr>
            <a:r>
              <a:rPr lang="en-US" sz="1400" b="1" dirty="0"/>
              <a:t>Integration is not self-sustaining: </a:t>
            </a:r>
            <a:r>
              <a:rPr lang="en-US" sz="1400" dirty="0"/>
              <a:t>The robot requires continuous human supervision and guidance to ensure meaningful interactions</a:t>
            </a:r>
          </a:p>
          <a:p>
            <a:pPr>
              <a:spcAft>
                <a:spcPts val="1200"/>
              </a:spcAft>
            </a:pPr>
            <a:r>
              <a:rPr lang="en-US" sz="1400" b="1" dirty="0"/>
              <a:t>Acceptance depends on usability and further development: </a:t>
            </a:r>
            <a:r>
              <a:rPr lang="en-US" sz="1400" dirty="0"/>
              <a:t>Improving user-friendliness and expanding functions (e.g., mobility, facial recognition, singing, multilingual support) is crucial for long-term adoption</a:t>
            </a:r>
          </a:p>
          <a:p>
            <a:pPr>
              <a:spcAft>
                <a:spcPts val="1200"/>
              </a:spcAft>
            </a:pPr>
            <a:endParaRPr lang="en-US" sz="14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E89AB8-ACC0-4D88-8B65-EFC281D8B7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62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6F567-6282-4EC1-8F0A-098E8FCD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99" y="412418"/>
            <a:ext cx="6578129" cy="532800"/>
          </a:xfrm>
        </p:spPr>
        <p:txBody>
          <a:bodyPr/>
          <a:lstStyle/>
          <a:p>
            <a:r>
              <a:rPr lang="en-US" b="1" dirty="0"/>
              <a:t>Ethical Aspects of Using Social Robotics at EHS</a:t>
            </a:r>
            <a:endParaRPr lang="de-DE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65726B-2314-4882-9B46-0342725E8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31590"/>
            <a:ext cx="8151597" cy="358335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EHS already had ten ethical guidelines for a human-centered digitalization.</a:t>
            </a:r>
          </a:p>
          <a:p>
            <a:pPr lvl="1"/>
            <a:r>
              <a:rPr lang="de-DE" sz="1200" b="1" dirty="0"/>
              <a:t>Technology </a:t>
            </a:r>
            <a:r>
              <a:rPr lang="de-DE" sz="1200" b="1" dirty="0" err="1"/>
              <a:t>for</a:t>
            </a:r>
            <a:r>
              <a:rPr lang="de-DE" sz="1200" b="1" dirty="0"/>
              <a:t> People: </a:t>
            </a:r>
            <a:r>
              <a:rPr lang="de-DE" sz="1200" dirty="0" err="1"/>
              <a:t>Enhances</a:t>
            </a:r>
            <a:r>
              <a:rPr lang="de-DE" sz="1200" dirty="0"/>
              <a:t> </a:t>
            </a:r>
            <a:r>
              <a:rPr lang="de-DE" sz="1200" dirty="0" err="1"/>
              <a:t>independence</a:t>
            </a:r>
            <a:r>
              <a:rPr lang="de-DE" sz="1200" dirty="0"/>
              <a:t> and </a:t>
            </a:r>
            <a:r>
              <a:rPr lang="de-DE" sz="1200" dirty="0" err="1"/>
              <a:t>complements</a:t>
            </a:r>
            <a:r>
              <a:rPr lang="de-DE" sz="1200" dirty="0"/>
              <a:t> human care.</a:t>
            </a:r>
          </a:p>
          <a:p>
            <a:pPr lvl="1"/>
            <a:r>
              <a:rPr lang="de-DE" sz="1200" b="1" dirty="0" err="1"/>
              <a:t>Protect</a:t>
            </a:r>
            <a:r>
              <a:rPr lang="de-DE" sz="1200" b="1" dirty="0"/>
              <a:t> Privacy: </a:t>
            </a:r>
            <a:r>
              <a:rPr lang="de-DE" sz="1200" dirty="0" err="1"/>
              <a:t>Careful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handling</a:t>
            </a:r>
            <a:r>
              <a:rPr lang="de-DE" sz="1200" dirty="0"/>
              <a:t>, </a:t>
            </a:r>
            <a:r>
              <a:rPr lang="de-DE" sz="1200" dirty="0" err="1"/>
              <a:t>preserving</a:t>
            </a:r>
            <a:r>
              <a:rPr lang="de-DE" sz="1200" dirty="0"/>
              <a:t> </a:t>
            </a:r>
            <a:r>
              <a:rPr lang="de-DE" sz="1200" dirty="0" err="1"/>
              <a:t>intimacy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/>
              <a:t>Care </a:t>
            </a:r>
            <a:r>
              <a:rPr lang="de-DE" sz="1200" b="1" dirty="0" err="1"/>
              <a:t>for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Vulnerable: </a:t>
            </a:r>
            <a:r>
              <a:rPr lang="de-DE" sz="1200" dirty="0"/>
              <a:t>Special review </a:t>
            </a:r>
            <a:r>
              <a:rPr lang="de-DE" sz="1200" dirty="0" err="1"/>
              <a:t>for</a:t>
            </a:r>
            <a:r>
              <a:rPr lang="de-DE" sz="1200" dirty="0"/>
              <a:t> non-</a:t>
            </a:r>
            <a:r>
              <a:rPr lang="de-DE" sz="1200" dirty="0" err="1"/>
              <a:t>consenting</a:t>
            </a:r>
            <a:r>
              <a:rPr lang="de-DE" sz="1200" dirty="0"/>
              <a:t> </a:t>
            </a:r>
            <a:r>
              <a:rPr lang="de-DE" sz="1200" dirty="0" err="1"/>
              <a:t>individuals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/>
              <a:t>Promote </a:t>
            </a:r>
            <a:r>
              <a:rPr lang="de-DE" sz="1200" b="1" dirty="0" err="1"/>
              <a:t>Inclusion</a:t>
            </a:r>
            <a:r>
              <a:rPr lang="de-DE" sz="1200" b="1" dirty="0"/>
              <a:t>: </a:t>
            </a:r>
            <a:r>
              <a:rPr lang="de-DE" sz="1200" dirty="0" err="1"/>
              <a:t>Barrier-free</a:t>
            </a:r>
            <a:r>
              <a:rPr lang="de-DE" sz="1200" dirty="0"/>
              <a:t> </a:t>
            </a:r>
            <a:r>
              <a:rPr lang="de-DE" sz="1200" dirty="0" err="1"/>
              <a:t>access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r>
              <a:rPr lang="de-DE" sz="1200" dirty="0" err="1"/>
              <a:t>harmful</a:t>
            </a:r>
            <a:r>
              <a:rPr lang="de-DE" sz="1200" dirty="0"/>
              <a:t> </a:t>
            </a:r>
            <a:r>
              <a:rPr lang="de-DE" sz="1200" dirty="0" err="1"/>
              <a:t>communication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 err="1"/>
              <a:t>Ensure</a:t>
            </a:r>
            <a:r>
              <a:rPr lang="de-DE" sz="1200" b="1" dirty="0"/>
              <a:t> Data Security: </a:t>
            </a:r>
            <a:r>
              <a:rPr lang="de-DE" sz="1200" dirty="0"/>
              <a:t>Transparent </a:t>
            </a:r>
            <a:r>
              <a:rPr lang="de-DE" sz="1200" dirty="0" err="1"/>
              <a:t>practices</a:t>
            </a:r>
            <a:r>
              <a:rPr lang="de-DE" sz="1200" dirty="0"/>
              <a:t>, </a:t>
            </a:r>
            <a:r>
              <a:rPr lang="de-DE" sz="1200" dirty="0" err="1"/>
              <a:t>compliance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protection</a:t>
            </a:r>
            <a:r>
              <a:rPr lang="de-DE" sz="1200" dirty="0"/>
              <a:t> </a:t>
            </a:r>
            <a:r>
              <a:rPr lang="de-DE" sz="1200" dirty="0" err="1"/>
              <a:t>laws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/>
              <a:t>Value-</a:t>
            </a:r>
            <a:r>
              <a:rPr lang="de-DE" sz="1200" b="1" dirty="0" err="1"/>
              <a:t>Oriented</a:t>
            </a:r>
            <a:r>
              <a:rPr lang="de-DE" sz="1200" b="1" dirty="0"/>
              <a:t> AI: </a:t>
            </a:r>
            <a:r>
              <a:rPr lang="de-DE" sz="1200" dirty="0" err="1"/>
              <a:t>Algorithm</a:t>
            </a:r>
            <a:r>
              <a:rPr lang="de-DE" sz="1200" dirty="0"/>
              <a:t> </a:t>
            </a:r>
            <a:r>
              <a:rPr lang="de-DE" sz="1200" dirty="0" err="1"/>
              <a:t>transparency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</a:t>
            </a:r>
            <a:r>
              <a:rPr lang="de-DE" sz="1200" dirty="0" err="1"/>
              <a:t>delegation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ethical</a:t>
            </a:r>
            <a:r>
              <a:rPr lang="de-DE" sz="1200" dirty="0"/>
              <a:t> </a:t>
            </a:r>
            <a:r>
              <a:rPr lang="de-DE" sz="1200" dirty="0" err="1"/>
              <a:t>dilemmas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systems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/>
              <a:t>Focus on Customer Needs: </a:t>
            </a:r>
            <a:r>
              <a:rPr lang="de-DE" sz="1200" dirty="0"/>
              <a:t>User-</a:t>
            </a:r>
            <a:r>
              <a:rPr lang="de-DE" sz="1200" dirty="0" err="1"/>
              <a:t>friendly</a:t>
            </a:r>
            <a:r>
              <a:rPr lang="de-DE" sz="1200" dirty="0"/>
              <a:t> </a:t>
            </a:r>
            <a:r>
              <a:rPr lang="de-DE" sz="1200" dirty="0" err="1"/>
              <a:t>applications</a:t>
            </a:r>
            <a:r>
              <a:rPr lang="de-DE" sz="1200" dirty="0"/>
              <a:t>, design </a:t>
            </a:r>
            <a:r>
              <a:rPr lang="de-DE" sz="1200" dirty="0" err="1"/>
              <a:t>meets</a:t>
            </a:r>
            <a:r>
              <a:rPr lang="de-DE" sz="1200" dirty="0"/>
              <a:t> </a:t>
            </a:r>
            <a:r>
              <a:rPr lang="de-DE" sz="1200" dirty="0" err="1"/>
              <a:t>needs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 err="1"/>
              <a:t>Employee</a:t>
            </a:r>
            <a:r>
              <a:rPr lang="de-DE" sz="1200" b="1" dirty="0"/>
              <a:t> </a:t>
            </a:r>
            <a:r>
              <a:rPr lang="de-DE" sz="1200" b="1" dirty="0" err="1"/>
              <a:t>Qualification</a:t>
            </a:r>
            <a:r>
              <a:rPr lang="de-DE" sz="1200" b="1" dirty="0"/>
              <a:t>: </a:t>
            </a:r>
            <a:r>
              <a:rPr lang="de-DE" sz="1200" dirty="0" err="1"/>
              <a:t>Enhance</a:t>
            </a:r>
            <a:r>
              <a:rPr lang="de-DE" sz="1200" dirty="0"/>
              <a:t> digital </a:t>
            </a:r>
            <a:r>
              <a:rPr lang="de-DE" sz="1200" dirty="0" err="1"/>
              <a:t>skills</a:t>
            </a:r>
            <a:r>
              <a:rPr lang="de-DE" sz="1200" dirty="0"/>
              <a:t>, </a:t>
            </a:r>
            <a:r>
              <a:rPr lang="de-DE" sz="1200" dirty="0" err="1"/>
              <a:t>encourage</a:t>
            </a:r>
            <a:r>
              <a:rPr lang="de-DE" sz="1200" dirty="0"/>
              <a:t> </a:t>
            </a:r>
            <a:r>
              <a:rPr lang="de-DE" sz="1200" dirty="0" err="1"/>
              <a:t>innovation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 err="1"/>
              <a:t>Sustainability</a:t>
            </a:r>
            <a:r>
              <a:rPr lang="de-DE" sz="1200" b="1" dirty="0"/>
              <a:t>: </a:t>
            </a:r>
            <a:r>
              <a:rPr lang="de-DE" sz="1200" dirty="0" err="1"/>
              <a:t>Conserve</a:t>
            </a:r>
            <a:r>
              <a:rPr lang="de-DE" sz="1200" dirty="0"/>
              <a:t> </a:t>
            </a:r>
            <a:r>
              <a:rPr lang="de-DE" sz="1200" dirty="0" err="1"/>
              <a:t>resources</a:t>
            </a:r>
            <a:r>
              <a:rPr lang="de-DE" sz="1200" dirty="0"/>
              <a:t>.</a:t>
            </a:r>
          </a:p>
          <a:p>
            <a:pPr lvl="1"/>
            <a:r>
              <a:rPr lang="de-DE" sz="1200" b="1" dirty="0" err="1"/>
              <a:t>Continuous</a:t>
            </a:r>
            <a:r>
              <a:rPr lang="de-DE" sz="1200" b="1" dirty="0"/>
              <a:t> </a:t>
            </a:r>
            <a:r>
              <a:rPr lang="de-DE" sz="1200" b="1" dirty="0" err="1"/>
              <a:t>Reflection</a:t>
            </a:r>
            <a:r>
              <a:rPr lang="de-DE" sz="1200" b="1" dirty="0"/>
              <a:t>: </a:t>
            </a:r>
            <a:r>
              <a:rPr lang="de-DE" sz="1200" dirty="0" err="1"/>
              <a:t>Evaluate</a:t>
            </a:r>
            <a:r>
              <a:rPr lang="de-DE" sz="1200" dirty="0"/>
              <a:t> </a:t>
            </a:r>
            <a:r>
              <a:rPr lang="de-DE" sz="1200" dirty="0" err="1"/>
              <a:t>technology</a:t>
            </a:r>
            <a:r>
              <a:rPr lang="de-DE" sz="1200" dirty="0"/>
              <a:t> </a:t>
            </a:r>
            <a:r>
              <a:rPr lang="de-DE" sz="1200" dirty="0" err="1"/>
              <a:t>use</a:t>
            </a:r>
            <a:r>
              <a:rPr lang="de-DE" sz="1200" dirty="0"/>
              <a:t> and </a:t>
            </a:r>
            <a:r>
              <a:rPr lang="de-DE" sz="1200" dirty="0" err="1"/>
              <a:t>risks</a:t>
            </a:r>
            <a:r>
              <a:rPr lang="de-DE" sz="1200" dirty="0"/>
              <a:t>, </a:t>
            </a:r>
            <a:r>
              <a:rPr lang="de-DE" sz="1200" dirty="0" err="1"/>
              <a:t>interdisciplinary</a:t>
            </a:r>
            <a:r>
              <a:rPr lang="de-DE" sz="1200" dirty="0"/>
              <a:t> </a:t>
            </a:r>
            <a:r>
              <a:rPr lang="de-DE" sz="1200" dirty="0" err="1"/>
              <a:t>dialogue</a:t>
            </a:r>
            <a:r>
              <a:rPr lang="de-DE" sz="1200" dirty="0"/>
              <a:t>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45628A-C79D-4EF2-8D4A-7C19DFEB9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263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6F567-6282-4EC1-8F0A-098E8FCD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en-US" sz="2400" b="1" dirty="0"/>
              <a:t>Ethical Aspects of Using Social Robotics in Care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F624AE2-371D-4A74-9A54-8C240D457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/>
              <a:t>1. Subjective Benefit for Clients:</a:t>
            </a:r>
            <a:endParaRPr lang="en-US" sz="1200" dirty="0"/>
          </a:p>
          <a:p>
            <a:r>
              <a:rPr lang="en-US" sz="1050" dirty="0"/>
              <a:t>Social robots should enhance the well-being of individuals in care without replacing human interaction.</a:t>
            </a:r>
          </a:p>
          <a:p>
            <a:r>
              <a:rPr lang="en-US" sz="1050" dirty="0"/>
              <a:t>They should evoke positive feelings and reduce negative emotions without reinforcing negative thought patterns.</a:t>
            </a:r>
          </a:p>
          <a:p>
            <a:r>
              <a:rPr lang="en-US" sz="1050" dirty="0"/>
              <a:t>Concerns and fears are taken seriously to prevent negative effects.</a:t>
            </a:r>
          </a:p>
          <a:p>
            <a:pPr marL="0" indent="0">
              <a:buNone/>
            </a:pPr>
            <a:r>
              <a:rPr lang="en-US" sz="1200" b="1" dirty="0"/>
              <a:t>2. Proper Preparation:</a:t>
            </a:r>
            <a:endParaRPr lang="en-US" sz="1200" dirty="0"/>
          </a:p>
          <a:p>
            <a:r>
              <a:rPr lang="en-US" sz="1050" dirty="0"/>
              <a:t>Clients, relatives, and staff are prepared for the use of social robots through informational events and training sessions.</a:t>
            </a:r>
          </a:p>
          <a:p>
            <a:pPr marL="0" indent="0">
              <a:buNone/>
            </a:pPr>
            <a:r>
              <a:rPr lang="en-US" sz="1200" b="1" dirty="0"/>
              <a:t>3. Support for Staff:</a:t>
            </a:r>
          </a:p>
          <a:p>
            <a:r>
              <a:rPr lang="en-US" sz="1050" dirty="0"/>
              <a:t>Social robots should relieve staff by providing additional care and entertainment.</a:t>
            </a:r>
          </a:p>
          <a:p>
            <a:r>
              <a:rPr lang="en-US" sz="1050" dirty="0"/>
              <a:t>They can free up time for staff to focus on other tasks.</a:t>
            </a:r>
          </a:p>
          <a:p>
            <a:pPr marL="0" indent="0">
              <a:buNone/>
            </a:pPr>
            <a:r>
              <a:rPr lang="en-US" sz="1200" b="1" dirty="0"/>
              <a:t>4. Reliability and Safety:</a:t>
            </a:r>
          </a:p>
          <a:p>
            <a:r>
              <a:rPr lang="en-US" sz="1050" dirty="0"/>
              <a:t>Robots must be technically reliable and safe, tailored to the needs of care facilities.</a:t>
            </a:r>
          </a:p>
          <a:p>
            <a:r>
              <a:rPr lang="en-US" sz="1050" dirty="0"/>
              <a:t>Personal data and privacy are protected.</a:t>
            </a:r>
            <a:endParaRPr lang="de-DE" sz="105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45628A-C79D-4EF2-8D4A-7C19DFEB9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020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6F567-6282-4EC1-8F0A-098E8FCD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en-US" sz="2400" b="1" dirty="0"/>
              <a:t>Ethical Aspects of Using Social Robotics in Care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F624AE2-371D-4A74-9A54-8C240D457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/>
              <a:t>5. Differentiated Evaluation of Use Cases:</a:t>
            </a:r>
          </a:p>
          <a:p>
            <a:r>
              <a:rPr lang="en-US" sz="1050" dirty="0"/>
              <a:t>The use of social robots is evaluated individually, especially for vulnerable groups like people with dementia.</a:t>
            </a:r>
            <a:endParaRPr lang="en-US" sz="1200" b="1" dirty="0"/>
          </a:p>
          <a:p>
            <a:pPr marL="0" indent="0">
              <a:buNone/>
            </a:pPr>
            <a:r>
              <a:rPr lang="en-US" sz="1200" b="1" dirty="0"/>
              <a:t>6. Fair Use:</a:t>
            </a:r>
          </a:p>
          <a:p>
            <a:r>
              <a:rPr lang="en-US" sz="1050" dirty="0"/>
              <a:t>No one is excluded from using social robotics; everyone has equal access opportunities.</a:t>
            </a:r>
          </a:p>
          <a:p>
            <a:pPr marL="0" indent="0">
              <a:buNone/>
            </a:pPr>
            <a:r>
              <a:rPr lang="en-US" sz="1200" b="1" dirty="0"/>
              <a:t>7. Respect for Personal Boundaries:</a:t>
            </a:r>
          </a:p>
          <a:p>
            <a:r>
              <a:rPr lang="en-US" sz="1050" dirty="0"/>
              <a:t>Usage is self-determined, and consent from those involved is required.</a:t>
            </a:r>
          </a:p>
          <a:p>
            <a:r>
              <a:rPr lang="en-US" sz="1050" dirty="0"/>
              <a:t>There is a right to "non-use."</a:t>
            </a:r>
          </a:p>
          <a:p>
            <a:pPr marL="0" indent="0">
              <a:buNone/>
            </a:pPr>
            <a:r>
              <a:rPr lang="en-US" sz="1200" b="1" dirty="0"/>
              <a:t>8. Weighing Costs and Benefits:</a:t>
            </a:r>
          </a:p>
          <a:p>
            <a:r>
              <a:rPr lang="en-US" sz="1050" dirty="0"/>
              <a:t>Costs and benefits are carefully evaluated, ensuring that the benefits outweigh the costs.</a:t>
            </a:r>
            <a:endParaRPr lang="de-DE" sz="105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45628A-C79D-4EF2-8D4A-7C19DFEB9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171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7724AAF-DA78-44D8-B5C6-F96075AB99E2}"/>
              </a:ext>
            </a:extLst>
          </p:cNvPr>
          <p:cNvSpPr txBox="1"/>
          <p:nvPr/>
        </p:nvSpPr>
        <p:spPr>
          <a:xfrm>
            <a:off x="539552" y="2571250"/>
            <a:ext cx="660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further details, access our full report here:                               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(only in German)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DD7E0E-2A5A-4B84-8131-2E60E9E1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64077"/>
            <a:ext cx="1128412" cy="115759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F17C4F-9911-4D76-A739-A92A58E34316}"/>
              </a:ext>
            </a:extLst>
          </p:cNvPr>
          <p:cNvSpPr txBox="1"/>
          <p:nvPr/>
        </p:nvSpPr>
        <p:spPr>
          <a:xfrm>
            <a:off x="6228184" y="2571250"/>
            <a:ext cx="25922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Katrin Baumgärtner</a:t>
            </a:r>
            <a:br>
              <a:rPr lang="de-DE" sz="18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Referentin </a:t>
            </a:r>
            <a:endParaRPr lang="de-DE" sz="1000" dirty="0">
              <a:solidFill>
                <a:srgbClr val="009FE3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 für Innovation, Pflege und Alter (IPA)</a:t>
            </a:r>
            <a:endParaRPr lang="de-DE" sz="1000" dirty="0">
              <a:solidFill>
                <a:srgbClr val="009FE3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0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000" dirty="0">
              <a:solidFill>
                <a:srgbClr val="009FE3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Evangelische Heimstiftung GmbH</a:t>
            </a:r>
            <a:b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Hackstraße 12</a:t>
            </a:r>
            <a:r>
              <a:rPr lang="de-DE" sz="10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10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70190 Stuttgart</a:t>
            </a:r>
            <a:r>
              <a:rPr lang="de-DE" sz="10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000" dirty="0">
              <a:solidFill>
                <a:srgbClr val="009FE3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de-DE" sz="10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Tel. 0711 63676-186</a:t>
            </a:r>
            <a:br>
              <a:rPr lang="de-DE" sz="1000" dirty="0">
                <a:solidFill>
                  <a:srgbClr val="009FE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u="sng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katrin.baumgaertner@ev-heimstiftung.de</a:t>
            </a:r>
            <a:r>
              <a:rPr lang="de-DE" sz="1000" dirty="0">
                <a:solidFill>
                  <a:srgbClr val="009FE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000" dirty="0">
              <a:solidFill>
                <a:srgbClr val="009FE3"/>
              </a:solidFill>
              <a:effectLst/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3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113EC40-B871-416A-8E95-2331B16CC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8" b="243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0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el 1"/>
          <p:cNvSpPr>
            <a:spLocks noGrp="1"/>
          </p:cNvSpPr>
          <p:nvPr>
            <p:ph type="title"/>
          </p:nvPr>
        </p:nvSpPr>
        <p:spPr bwMode="auto">
          <a:xfrm>
            <a:off x="852497" y="421367"/>
            <a:ext cx="2088232" cy="53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dirty="0"/>
              <a:t>EHS </a:t>
            </a:r>
            <a:r>
              <a:rPr lang="de-DE" altLang="de-DE" dirty="0" err="1"/>
              <a:t>corporate</a:t>
            </a:r>
            <a:r>
              <a:rPr lang="de-DE" altLang="de-DE" dirty="0"/>
              <a:t> </a:t>
            </a:r>
            <a:r>
              <a:rPr lang="en-GB" altLang="de-DE" dirty="0"/>
              <a:t>strategy</a:t>
            </a:r>
            <a:r>
              <a:rPr lang="de-DE" altLang="de-DE" dirty="0"/>
              <a:t> 2035</a:t>
            </a:r>
          </a:p>
        </p:txBody>
      </p:sp>
      <p:sp>
        <p:nvSpPr>
          <p:cNvPr id="104451" name="Fußzeilenplatzhalt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E8D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9980" y="2909270"/>
            <a:ext cx="20828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innovations</a:t>
            </a:r>
            <a:endParaRPr kumimoji="0" lang="de-DE" sz="1300" b="1" i="0" u="none" strike="noStrike" kern="1200" cap="sm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are we shaping</a:t>
            </a:r>
          </a:p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future?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-73707" y="1942482"/>
            <a:ext cx="2376487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</a:t>
            </a:r>
            <a:endParaRPr kumimoji="0" lang="de-DE" sz="1300" b="1" i="0" u="none" strike="noStrike" kern="1200" cap="small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How do we develop further?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59406" y="1129682"/>
            <a:ext cx="2641571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Self-understanding</a:t>
            </a: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diaconal</a:t>
            </a: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profile</a:t>
            </a:r>
            <a:endParaRPr kumimoji="0" lang="de-DE" sz="1300" b="1" i="0" u="none" strike="noStrike" kern="1200" cap="small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	    Who are we and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	what do we stand for?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09432" y="3798270"/>
            <a:ext cx="2119064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digitalization</a:t>
            </a:r>
            <a:endParaRPr kumimoji="0" lang="de-DE" sz="1300" b="1" i="0" u="none" strike="noStrike" kern="1200" cap="small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we bring </a:t>
            </a:r>
          </a:p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together people and technology?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601897" y="1129682"/>
            <a:ext cx="2004085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Products, Services </a:t>
            </a: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neighbourhood</a:t>
            </a: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we offer, where and for whom?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601897" y="1948832"/>
            <a:ext cx="2376487" cy="865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</a:t>
            </a: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Efficiency</a:t>
            </a: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we earn </a:t>
            </a: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money?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6601898" y="2934670"/>
            <a:ext cx="2061436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  <a:endParaRPr kumimoji="0" lang="de-DE" sz="1300" b="1" i="0" u="none" strike="noStrike" kern="1200" cap="small" spc="0" normalizeH="0" baseline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we take responsibility for people and the environment?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601897" y="3845895"/>
            <a:ext cx="1914803" cy="865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small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</a:t>
            </a:r>
            <a:r>
              <a:rPr kumimoji="0" lang="de-DE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Ressources</a:t>
            </a:r>
            <a:endParaRPr kumimoji="0" lang="de-DE" sz="1300" b="1" i="0" u="none" strike="noStrike" kern="1200" cap="small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kind of employer are we?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52" y="667334"/>
            <a:ext cx="4316736" cy="405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3E0274F2-43F6-454C-BA66-9B61A7094010}"/>
              </a:ext>
            </a:extLst>
          </p:cNvPr>
          <p:cNvSpPr/>
          <p:nvPr/>
        </p:nvSpPr>
        <p:spPr>
          <a:xfrm>
            <a:off x="755576" y="3047841"/>
            <a:ext cx="1672920" cy="156005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2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E2E2D-4B7D-4A60-B57B-6BCA35C17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Robotics in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Elderly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Care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414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59DC1-074C-491E-A04B-D303FC21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Robotics in </a:t>
            </a:r>
            <a:r>
              <a:rPr lang="de-DE" dirty="0" err="1"/>
              <a:t>Elderly</a:t>
            </a:r>
            <a:r>
              <a:rPr lang="de-DE" dirty="0"/>
              <a:t> Care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D98F55-AB39-47B1-AC46-5C5576396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362" y="2081611"/>
            <a:ext cx="7206837" cy="2836663"/>
          </a:xfrm>
        </p:spPr>
        <p:txBody>
          <a:bodyPr/>
          <a:lstStyle/>
          <a:p>
            <a:r>
              <a:rPr lang="en-US" sz="1600" dirty="0"/>
              <a:t>Hope to reduce the discrepancy between care needs and caregivers through technological developments</a:t>
            </a:r>
          </a:p>
          <a:p>
            <a:endParaRPr lang="de-DE" sz="1700" dirty="0"/>
          </a:p>
          <a:p>
            <a:r>
              <a:rPr lang="de-DE" sz="1600" b="1" dirty="0"/>
              <a:t>Fields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application</a:t>
            </a:r>
            <a:r>
              <a:rPr lang="de-DE" sz="1600" b="1" dirty="0"/>
              <a:t> and </a:t>
            </a:r>
            <a:r>
              <a:rPr lang="de-DE" sz="1600" b="1" dirty="0" err="1"/>
              <a:t>potentials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robotic</a:t>
            </a:r>
            <a:r>
              <a:rPr lang="de-DE" sz="1600" b="1" dirty="0"/>
              <a:t> </a:t>
            </a:r>
            <a:r>
              <a:rPr lang="de-DE" sz="1600" b="1" dirty="0" err="1"/>
              <a:t>systems</a:t>
            </a:r>
            <a:r>
              <a:rPr lang="de-DE" sz="1600" b="1" dirty="0"/>
              <a:t>:</a:t>
            </a:r>
          </a:p>
          <a:p>
            <a:pPr lvl="1"/>
            <a:r>
              <a:rPr lang="de-DE" sz="1500" dirty="0" err="1"/>
              <a:t>service</a:t>
            </a:r>
            <a:r>
              <a:rPr lang="de-DE" sz="1500" dirty="0"/>
              <a:t>/</a:t>
            </a:r>
            <a:r>
              <a:rPr lang="de-DE" sz="1500" dirty="0" err="1"/>
              <a:t>transport</a:t>
            </a:r>
            <a:endParaRPr lang="de-DE" sz="1500" dirty="0"/>
          </a:p>
          <a:p>
            <a:pPr lvl="1"/>
            <a:r>
              <a:rPr lang="de-DE" sz="1500" dirty="0" err="1"/>
              <a:t>relief</a:t>
            </a:r>
            <a:r>
              <a:rPr lang="de-DE" sz="1500" dirty="0"/>
              <a:t>/support</a:t>
            </a:r>
          </a:p>
          <a:p>
            <a:pPr lvl="1"/>
            <a:r>
              <a:rPr lang="de-DE" sz="1500" dirty="0" err="1"/>
              <a:t>activation</a:t>
            </a:r>
            <a:r>
              <a:rPr lang="de-DE" sz="1500" dirty="0"/>
              <a:t>/</a:t>
            </a:r>
            <a:r>
              <a:rPr lang="de-DE" sz="1500" dirty="0" err="1"/>
              <a:t>entertainment</a:t>
            </a:r>
            <a:endParaRPr lang="de-DE" sz="1500" dirty="0"/>
          </a:p>
          <a:p>
            <a:pPr lvl="1"/>
            <a:r>
              <a:rPr lang="de-DE" sz="1500" dirty="0" err="1"/>
              <a:t>Improvement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quality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life</a:t>
            </a:r>
            <a:r>
              <a:rPr lang="de-DE" sz="1500" dirty="0"/>
              <a:t>/</a:t>
            </a:r>
            <a:r>
              <a:rPr lang="de-DE" sz="1500" dirty="0" err="1"/>
              <a:t>participation</a:t>
            </a:r>
            <a:endParaRPr lang="de-DE" sz="15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55A754-99AA-4631-B283-7A6D57DC8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F92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EHS I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1F92B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6F39C3-19C3-4601-BDF3-6ACAD915D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218" y="2259639"/>
            <a:ext cx="3371782" cy="22496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484BD0A-39CD-448C-83C9-1ABDF582A539}"/>
              </a:ext>
            </a:extLst>
          </p:cNvPr>
          <p:cNvSpPr txBox="1"/>
          <p:nvPr/>
        </p:nvSpPr>
        <p:spPr>
          <a:xfrm>
            <a:off x="1505363" y="4830133"/>
            <a:ext cx="6768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Statistical Office of Germany, 2024;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Ohneberg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2023;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Silvera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-Tawil et al., 2024 )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BBDCE9-C96D-407F-9BCD-69D4638E9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9605"/>
          <a:stretch/>
        </p:blipFill>
        <p:spPr>
          <a:xfrm>
            <a:off x="-3175" y="1472340"/>
            <a:ext cx="1910879" cy="3683993"/>
          </a:xfrm>
          <a:prstGeom prst="rect">
            <a:avLst/>
          </a:prstGeom>
        </p:spPr>
      </p:pic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3F550BE2-9D67-4314-8BB9-FF89682953A6}"/>
              </a:ext>
            </a:extLst>
          </p:cNvPr>
          <p:cNvSpPr txBox="1">
            <a:spLocks/>
          </p:cNvSpPr>
          <p:nvPr/>
        </p:nvSpPr>
        <p:spPr>
          <a:xfrm>
            <a:off x="611560" y="1287651"/>
            <a:ext cx="8052302" cy="110325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Demographic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the proportion of elderly people in need of care is increasing, the number of professional caregivers is declining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ts val="1900"/>
              </a:lnSpc>
              <a:spcBef>
                <a:spcPts val="0"/>
              </a:spcBef>
              <a:spcAft>
                <a:spcPts val="400"/>
              </a:spcAft>
              <a:buClr>
                <a:srgbClr val="28ADD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6ACBD-4159-4DBD-86C0-C799B38B6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robots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CCB07D-949A-404F-B5D9-A2A97A36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347614"/>
            <a:ext cx="8151597" cy="348378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dirty="0"/>
              <a:t>Specifically developed for </a:t>
            </a:r>
            <a:r>
              <a:rPr lang="en-US" sz="1600" b="1" dirty="0"/>
              <a:t>interaction and communication </a:t>
            </a:r>
            <a:r>
              <a:rPr lang="en-US" sz="1600" dirty="0"/>
              <a:t>with humans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dirty="0"/>
              <a:t>Most often human- or animal-like appearance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dirty="0"/>
              <a:t>Intended to actively build a </a:t>
            </a:r>
            <a:r>
              <a:rPr lang="en-US" sz="1600" b="1" dirty="0"/>
              <a:t>social relationship </a:t>
            </a:r>
            <a:r>
              <a:rPr lang="en-US" sz="1600" dirty="0"/>
              <a:t>with people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dirty="0"/>
              <a:t>Primarily fulfill </a:t>
            </a:r>
            <a:r>
              <a:rPr lang="en-US" sz="1600" b="1" dirty="0"/>
              <a:t>communicative and emotional needs</a:t>
            </a:r>
            <a:endParaRPr lang="de-DE" sz="1600" b="1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54677B-DC1D-4700-B9EE-5F0FB8895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EHS I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C29271-494E-4730-8210-92F60FBAF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83" y="3146358"/>
            <a:ext cx="2523849" cy="1683768"/>
          </a:xfrm>
          <a:prstGeom prst="rect">
            <a:avLst/>
          </a:prstGeom>
        </p:spPr>
      </p:pic>
      <p:pic>
        <p:nvPicPr>
          <p:cNvPr id="1030" name="Picture 6" descr="Paro Roboter Seehund | Robotertiere | Roboter">
            <a:extLst>
              <a:ext uri="{FF2B5EF4-FFF2-40B4-BE49-F238E27FC236}">
                <a16:creationId xmlns:a16="http://schemas.microsoft.com/office/drawing/2014/main" id="{CB71E4A4-FA91-40E6-A224-912A62329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6358"/>
            <a:ext cx="1694670" cy="16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4690D01-AB28-4CC0-AD1F-4B5D82809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57" r="28935"/>
          <a:stretch/>
        </p:blipFill>
        <p:spPr>
          <a:xfrm>
            <a:off x="4754502" y="3146359"/>
            <a:ext cx="1533747" cy="1694670"/>
          </a:xfrm>
          <a:prstGeom prst="rect">
            <a:avLst/>
          </a:prstGeom>
        </p:spPr>
      </p:pic>
      <p:pic>
        <p:nvPicPr>
          <p:cNvPr id="1034" name="Picture 10" descr="PFLEGEROBOTER - «Lio» ist geduldig, nett, nie krank und nie müde: Wie wäre  es, wenn künftig Roboter in der Pflege helfen?">
            <a:extLst>
              <a:ext uri="{FF2B5EF4-FFF2-40B4-BE49-F238E27FC236}">
                <a16:creationId xmlns:a16="http://schemas.microsoft.com/office/drawing/2014/main" id="{EAA1B928-B790-4AB4-9FC4-054343D41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"/>
          <a:stretch/>
        </p:blipFill>
        <p:spPr bwMode="auto">
          <a:xfrm>
            <a:off x="6288248" y="3146358"/>
            <a:ext cx="2403099" cy="16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4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7620D-5D1D-4055-AB18-ED90905C1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The </a:t>
            </a:r>
            <a:r>
              <a:rPr lang="de-DE" dirty="0">
                <a:solidFill>
                  <a:srgbClr val="FFFFFF"/>
                </a:solidFill>
                <a:latin typeface="Arial" panose="020B0604020202020204"/>
                <a:ea typeface="+mn-ea"/>
                <a:cs typeface="Arial" charset="0"/>
              </a:rPr>
              <a:t>s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ocial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robot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„Navel“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664052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EHS-Farben">
      <a:dk1>
        <a:srgbClr val="575757"/>
      </a:dk1>
      <a:lt1>
        <a:srgbClr val="FFFFFF"/>
      </a:lt1>
      <a:dk2>
        <a:srgbClr val="009FE3"/>
      </a:dk2>
      <a:lt2>
        <a:srgbClr val="D4EDFC"/>
      </a:lt2>
      <a:accent1>
        <a:srgbClr val="FFF9C7"/>
      </a:accent1>
      <a:accent2>
        <a:srgbClr val="E2EDD0"/>
      </a:accent2>
      <a:accent3>
        <a:srgbClr val="FDE6D2"/>
      </a:accent3>
      <a:accent4>
        <a:srgbClr val="FBDAD3"/>
      </a:accent4>
      <a:accent5>
        <a:srgbClr val="DDDAEE"/>
      </a:accent5>
      <a:accent6>
        <a:srgbClr val="E3ECE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0_Larissa-Design">
  <a:themeElements>
    <a:clrScheme name="Benutzerdefiniert 1">
      <a:dk1>
        <a:srgbClr val="FFFFFF"/>
      </a:dk1>
      <a:lt1>
        <a:srgbClr val="009FE3"/>
      </a:lt1>
      <a:dk2>
        <a:srgbClr val="D4EDFC"/>
      </a:dk2>
      <a:lt2>
        <a:srgbClr val="E3ECE4"/>
      </a:lt2>
      <a:accent1>
        <a:srgbClr val="E2EDD0"/>
      </a:accent1>
      <a:accent2>
        <a:srgbClr val="FBDAD3"/>
      </a:accent2>
      <a:accent3>
        <a:srgbClr val="FDE6D2"/>
      </a:accent3>
      <a:accent4>
        <a:srgbClr val="FFF9C7"/>
      </a:accent4>
      <a:accent5>
        <a:srgbClr val="DDDAEE"/>
      </a:accent5>
      <a:accent6>
        <a:srgbClr val="E3E3E3"/>
      </a:accent6>
      <a:hlink>
        <a:srgbClr val="0070C0"/>
      </a:hlink>
      <a:folHlink>
        <a:srgbClr val="0070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9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Larissa-Design">
  <a:themeElements>
    <a:clrScheme name="Benutzerdefini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3D69B"/>
      </a:accent1>
      <a:accent2>
        <a:srgbClr val="B2A1C7"/>
      </a:accent2>
      <a:accent3>
        <a:srgbClr val="D99694"/>
      </a:accent3>
      <a:accent4>
        <a:srgbClr val="92CDDC"/>
      </a:accent4>
      <a:accent5>
        <a:srgbClr val="FAC08F"/>
      </a:accent5>
      <a:accent6>
        <a:srgbClr val="95B3D7"/>
      </a:accent6>
      <a:hlink>
        <a:srgbClr val="00B0F0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3D69B"/>
    </a:accent1>
    <a:accent2>
      <a:srgbClr val="B2A1C7"/>
    </a:accent2>
    <a:accent3>
      <a:srgbClr val="D99694"/>
    </a:accent3>
    <a:accent4>
      <a:srgbClr val="92CDDC"/>
    </a:accent4>
    <a:accent5>
      <a:srgbClr val="FAC08F"/>
    </a:accent5>
    <a:accent6>
      <a:srgbClr val="95B3D7"/>
    </a:accent6>
    <a:hlink>
      <a:srgbClr val="00B0F0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ABDC4FDD96334895BBEDA1FF0D3846" ma:contentTypeVersion="22" ma:contentTypeDescription="Create a new document." ma:contentTypeScope="" ma:versionID="2f53abfeda8f2ad0cc61c0986dcca5d9">
  <xsd:schema xmlns:xsd="http://www.w3.org/2001/XMLSchema" xmlns:xs="http://www.w3.org/2001/XMLSchema" xmlns:p="http://schemas.microsoft.com/office/2006/metadata/properties" xmlns:ns2="54c7e114-63e9-4845-99f0-558d34a78a4c" xmlns:ns3="e43d5684-c98a-47e4-8ac6-037ce54e6ffc" targetNamespace="http://schemas.microsoft.com/office/2006/metadata/properties" ma:root="true" ma:fieldsID="74c4dc11cb5402d90fffb796ab3ba549" ns2:_="" ns3:_="">
    <xsd:import namespace="54c7e114-63e9-4845-99f0-558d34a78a4c"/>
    <xsd:import namespace="e43d5684-c98a-47e4-8ac6-037ce54e6f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Yearlyprogram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c7e114-63e9-4845-99f0-558d34a78a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ad3c8917-141b-4337-afc0-e55bf99fa840}" ma:internalName="TaxCatchAll" ma:showField="CatchAllData" ma:web="54c7e114-63e9-4845-99f0-558d34a78a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d5684-c98a-47e4-8ac6-037ce54e6f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b8b9d2-9d3a-4a2b-b446-7cdc230c21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Yearlyprogramme" ma:index="28" nillable="true" ma:displayName="Annual programme" ma:format="Dropdown" ma:internalName="Yearlyprogram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lcf76f155ced4ddcb4097134ff3c332f xmlns="e43d5684-c98a-47e4-8ac6-037ce54e6ffc">
      <Terms xmlns="http://schemas.microsoft.com/office/infopath/2007/PartnerControls"/>
    </lcf76f155ced4ddcb4097134ff3c332f>
    <TaxCatchAll xmlns="54c7e114-63e9-4845-99f0-558d34a78a4c" xsi:nil="true"/>
    <Yearlyprogramme xmlns="e43d5684-c98a-47e4-8ac6-037ce54e6f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4630FE-AD30-45FA-838F-3B5874FCFBCB}"/>
</file>

<file path=customXml/itemProps2.xml><?xml version="1.0" encoding="utf-8"?>
<ds:datastoreItem xmlns:ds="http://schemas.openxmlformats.org/officeDocument/2006/customXml" ds:itemID="{F1242769-F4D1-4053-B8D0-F949A2B4CF7E}">
  <ds:schemaRefs>
    <ds:schemaRef ds:uri="http://www.w3.org/XML/1998/namespace"/>
    <ds:schemaRef ds:uri="b30095ed-3ee5-4500-81ee-8db49bfa3050"/>
    <ds:schemaRef ds:uri="8c0d9918-c4e9-4316-89ff-0afc4867ca81"/>
    <ds:schemaRef ds:uri="http://schemas.microsoft.com/office/2006/documentManagement/types"/>
    <ds:schemaRef ds:uri="123e26b4-6374-4700-8b02-54cae1865802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B557D65-C474-494C-BD1E-2B18959DDE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1832</Words>
  <Application>Microsoft Office PowerPoint</Application>
  <PresentationFormat>Bildschirmpräsentation (16:9)</PresentationFormat>
  <Paragraphs>255</Paragraphs>
  <Slides>34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34</vt:i4>
      </vt:variant>
    </vt:vector>
  </HeadingPairs>
  <TitlesOfParts>
    <vt:vector size="47" baseType="lpstr">
      <vt:lpstr>__Poppins_48568e</vt:lpstr>
      <vt:lpstr>Aptos</vt:lpstr>
      <vt:lpstr>Arial</vt:lpstr>
      <vt:lpstr>Arial Narrow</vt:lpstr>
      <vt:lpstr>Calibri</vt:lpstr>
      <vt:lpstr>Wingdings</vt:lpstr>
      <vt:lpstr>Larissa-Design</vt:lpstr>
      <vt:lpstr>10_Larissa-Design</vt:lpstr>
      <vt:lpstr>1_Larissa-Design</vt:lpstr>
      <vt:lpstr>5_Larissa-Design</vt:lpstr>
      <vt:lpstr>7_Larissa-Design</vt:lpstr>
      <vt:lpstr>9_Larissa-Design</vt:lpstr>
      <vt:lpstr>4_Larissa-Design</vt:lpstr>
      <vt:lpstr> Navel - What can a social robot do for people in a nursing home? </vt:lpstr>
      <vt:lpstr>Who we are</vt:lpstr>
      <vt:lpstr>PowerPoint-Präsentation</vt:lpstr>
      <vt:lpstr>PowerPoint-Präsentation</vt:lpstr>
      <vt:lpstr>EHS corporate strategy 2035</vt:lpstr>
      <vt:lpstr>Robotics in Elderly Care</vt:lpstr>
      <vt:lpstr>Robotics in Elderly Care</vt:lpstr>
      <vt:lpstr>Social robots</vt:lpstr>
      <vt:lpstr>The social robot „Navel“</vt:lpstr>
      <vt:lpstr>PowerPoint-Präsentation</vt:lpstr>
      <vt:lpstr>Navel - construction</vt:lpstr>
      <vt:lpstr>PowerPoint-Präsentation</vt:lpstr>
      <vt:lpstr>The social robot „Navel“</vt:lpstr>
      <vt:lpstr>Study What can a social robot do for people in a nursing home?</vt:lpstr>
      <vt:lpstr>Project Timeline</vt:lpstr>
      <vt:lpstr>Preparation and Pre-survey The Pilot Facilities</vt:lpstr>
      <vt:lpstr>Preparation and Pre-survey Pre-survey with Staff</vt:lpstr>
      <vt:lpstr>Preparation and Pre-survey  Staff attitudes towards social robots              </vt:lpstr>
      <vt:lpstr>Preparation and Pre-survey  Staff attitudes towards social robots                 </vt:lpstr>
      <vt:lpstr>Preparation and Pre-survey Key Findings</vt:lpstr>
      <vt:lpstr>Introduction</vt:lpstr>
      <vt:lpstr>Introduction</vt:lpstr>
      <vt:lpstr>Practical phase Navel in Practical Use</vt:lpstr>
      <vt:lpstr>Practical phase  Results of the polarity profil (residents’ perspective; n=22)</vt:lpstr>
      <vt:lpstr>Practical phase  Results of the polarity profil (residents’ perspective; n=22)</vt:lpstr>
      <vt:lpstr>Practical phase  Key Findings</vt:lpstr>
      <vt:lpstr>Follow-up survey</vt:lpstr>
      <vt:lpstr>Follow-up survey Key Findings: Staff Perspective</vt:lpstr>
      <vt:lpstr>Follow-up survey  Key Findings</vt:lpstr>
      <vt:lpstr>Lessons Learned</vt:lpstr>
      <vt:lpstr>Ethical Aspects of Using Social Robotics at EHS</vt:lpstr>
      <vt:lpstr>Ethical Aspects of Using Social Robotics in Care</vt:lpstr>
      <vt:lpstr>Ethical Aspects of Using Social Robotics in Care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Präsentationsvorlage</dc:title>
  <dc:creator>Heizereder, Alexandra</dc:creator>
  <cp:lastModifiedBy>Baumgärtner, Katrin</cp:lastModifiedBy>
  <cp:revision>424</cp:revision>
  <cp:lastPrinted>2018-12-21T10:47:50Z</cp:lastPrinted>
  <dcterms:created xsi:type="dcterms:W3CDTF">2018-11-12T15:50:22Z</dcterms:created>
  <dcterms:modified xsi:type="dcterms:W3CDTF">2025-04-01T08:21:02Z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0x0101002FABDC4FDD96334895BBEDA1FF0D3846</vt:lpwstr>
  </property>
  <property fmtid="{D5CDD505-2E9C-101B-9397-08002B2CF9AE}" pid="3" name="MediaServiceImageTags">
    <vt:lpwstr/>
  </property>
</Properties>
</file>