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10287000" cx="18288000"/>
  <p:notesSz cx="6858000" cy="9144000"/>
  <p:embeddedFontLst>
    <p:embeddedFont>
      <p:font typeface="Inter Light"/>
      <p:regular r:id="rId56"/>
      <p:bold r:id="rId57"/>
      <p:italic r:id="rId58"/>
      <p:boldItalic r:id="rId59"/>
    </p:embeddedFont>
    <p:embeddedFont>
      <p:font typeface="Inter"/>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34" Type="http://schemas.openxmlformats.org/officeDocument/2006/relationships/slide" Target="slides/slide29.xml"/><Relationship Id="rId63" Type="http://schemas.openxmlformats.org/officeDocument/2006/relationships/font" Target="fonts/Inter-boldItalic.fntdata"/><Relationship Id="rId21" Type="http://schemas.openxmlformats.org/officeDocument/2006/relationships/slide" Target="slides/slide16.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font" Target="fonts/InterLight-italic.fntdata"/><Relationship Id="rId66" Type="http://schemas.openxmlformats.org/officeDocument/2006/relationships/customXml" Target="../customXml/item3.xml"/><Relationship Id="rId5" Type="http://schemas.openxmlformats.org/officeDocument/2006/relationships/notesMaster" Target="notesMasters/notesMaster1.xml"/><Relationship Id="rId61" Type="http://schemas.openxmlformats.org/officeDocument/2006/relationships/font" Target="fonts/Inter-bold.fntdata"/><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56" Type="http://schemas.openxmlformats.org/officeDocument/2006/relationships/font" Target="fonts/InterLight-regular.fntdata"/><Relationship Id="rId14" Type="http://schemas.openxmlformats.org/officeDocument/2006/relationships/slide" Target="slides/slide9.xml"/><Relationship Id="rId64" Type="http://schemas.openxmlformats.org/officeDocument/2006/relationships/customXml" Target="../customXml/item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presProps" Target="presProp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font" Target="fonts/InterLight-boldItalic.fntdata"/><Relationship Id="rId17" Type="http://schemas.openxmlformats.org/officeDocument/2006/relationships/slide" Target="slides/slide12.xml"/><Relationship Id="rId41" Type="http://schemas.openxmlformats.org/officeDocument/2006/relationships/slide" Target="slides/slide36.xml"/><Relationship Id="rId62" Type="http://schemas.openxmlformats.org/officeDocument/2006/relationships/font" Target="fonts/Inter-italic.fntdata"/><Relationship Id="rId20" Type="http://schemas.openxmlformats.org/officeDocument/2006/relationships/slide" Target="slides/slide15.xml"/><Relationship Id="rId54" Type="http://schemas.openxmlformats.org/officeDocument/2006/relationships/slide" Target="slides/slide49.xml"/><Relationship Id="rId1" Type="http://schemas.openxmlformats.org/officeDocument/2006/relationships/theme" Target="theme/theme1.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font" Target="fonts/InterLight-bold.fntdata"/><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60" Type="http://schemas.openxmlformats.org/officeDocument/2006/relationships/font" Target="fonts/Inter-regular.fntdata"/><Relationship Id="rId52" Type="http://schemas.openxmlformats.org/officeDocument/2006/relationships/slide" Target="slides/slide47.xml"/><Relationship Id="rId10" Type="http://schemas.openxmlformats.org/officeDocument/2006/relationships/slide" Target="slides/slide5.xml"/><Relationship Id="rId65" Type="http://schemas.openxmlformats.org/officeDocument/2006/relationships/customXml" Target="../customXml/item2.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4595f12312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4595f12312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4595f1231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4595f12312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45a542e90d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45a542e90d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45a542e90d_2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45a542e90d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5a542e90d_2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45a542e90d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4595f1231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4595f12312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4595f12312_0_1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4595f12312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4595f12312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34595f12312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4595f12312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4595f12312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4595f12312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4595f12312_0_2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34595f1231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 name="Google Shape;48;g34595f1231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4595f12312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4595f12312_0_2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4595f12312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34595f12312_0_2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45a542e90d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45a542e90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5a542e90d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45a542e90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45a542e90d_2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345a542e90d_2_2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45a542e90d_2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345a542e90d_2_2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5a542e90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45a542e90d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45a542e90d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45a542e90d_2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45a542e90d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45a542e90d_2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45a542e90d_2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45a542e90d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4595f1231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4595f12312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45a542e90d_2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45a542e90d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45a542e90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45a542e90d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45a542e90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45a542e90d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45a542e90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345a542e90d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45a542e90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345a542e90d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45a542e90d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45a542e90d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45a542e90d_1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45a542e90d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45a542e90d_2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45a542e90d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45a542e90d_2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45a542e90d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45a542e90d_2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45a542e90d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45a542e90d_2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45a542e90d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45a542e90d_2_2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45a542e90d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45a542e90d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345a542e90d_2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45a542e90d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45a542e90d_2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45a542e90d_2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45a542e90d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45a542e90d_2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45a542e90d_2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4595f12312_0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4595f12312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45a542e90d_2_1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45a542e90d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45a542e90d_2_1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45a542e90d_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45a542e90d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345a542e90d_2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4595f12312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4595f1231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45a542e90d_2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45a542e90d_2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4595f1231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34595f12312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4595f12312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4595f1231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4595f1231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34595f12312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4595f12312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4595f1231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8" y="0"/>
            <a:ext cx="18288000" cy="10295938"/>
          </a:xfrm>
          <a:prstGeom prst="rect">
            <a:avLst/>
          </a:prstGeom>
          <a:noFill/>
          <a:ln>
            <a:noFill/>
          </a:ln>
        </p:spPr>
      </p:pic>
      <p:pic>
        <p:nvPicPr>
          <p:cNvPr id="17" name="Google Shape;17;p3"/>
          <p:cNvPicPr preferRelativeResize="0"/>
          <p:nvPr/>
        </p:nvPicPr>
        <p:blipFill>
          <a:blip r:embed="rId3">
            <a:alphaModFix/>
          </a:blip>
          <a:stretch>
            <a:fillRect/>
          </a:stretch>
        </p:blipFill>
        <p:spPr>
          <a:xfrm>
            <a:off x="4013225" y="0"/>
            <a:ext cx="10261600" cy="1028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18" y="0"/>
            <a:ext cx="18288000" cy="10295938"/>
          </a:xfrm>
          <a:prstGeom prst="rect">
            <a:avLst/>
          </a:prstGeom>
          <a:noFill/>
          <a:ln>
            <a:noFill/>
          </a:ln>
        </p:spPr>
      </p:pic>
      <p:pic>
        <p:nvPicPr>
          <p:cNvPr id="20" name="Google Shape;20;p4"/>
          <p:cNvPicPr preferRelativeResize="0"/>
          <p:nvPr/>
        </p:nvPicPr>
        <p:blipFill>
          <a:blip r:embed="rId3">
            <a:alphaModFix/>
          </a:blip>
          <a:stretch>
            <a:fillRect/>
          </a:stretch>
        </p:blipFill>
        <p:spPr>
          <a:xfrm>
            <a:off x="-2352775" y="-245300"/>
            <a:ext cx="10885824" cy="1091121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23" name="Google Shape;23;p5"/>
          <p:cNvPicPr preferRelativeResize="0"/>
          <p:nvPr/>
        </p:nvPicPr>
        <p:blipFill>
          <a:blip r:embed="rId3">
            <a:alphaModFix/>
          </a:blip>
          <a:stretch>
            <a:fillRect/>
          </a:stretch>
        </p:blipFill>
        <p:spPr>
          <a:xfrm>
            <a:off x="2400913" y="5421825"/>
            <a:ext cx="13486175" cy="141204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26" name="Google Shape;26;p6"/>
          <p:cNvPicPr preferRelativeResize="0"/>
          <p:nvPr/>
        </p:nvPicPr>
        <p:blipFill>
          <a:blip r:embed="rId3">
            <a:alphaModFix/>
          </a:blip>
          <a:stretch>
            <a:fillRect/>
          </a:stretch>
        </p:blipFill>
        <p:spPr>
          <a:xfrm>
            <a:off x="9337635" y="-806925"/>
            <a:ext cx="12032355" cy="120580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 name="Shape 27"/>
        <p:cNvGrpSpPr/>
        <p:nvPr/>
      </p:nvGrpSpPr>
      <p:grpSpPr>
        <a:xfrm>
          <a:off x="0" y="0"/>
          <a:ext cx="0" cy="0"/>
          <a:chOff x="0" y="0"/>
          <a:chExt cx="0" cy="0"/>
        </a:xfrm>
      </p:grpSpPr>
      <p:sp>
        <p:nvSpPr>
          <p:cNvPr id="28" name="Google Shape;28;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29" name="Google Shape;29;p7"/>
          <p:cNvPicPr preferRelativeResize="0"/>
          <p:nvPr/>
        </p:nvPicPr>
        <p:blipFill>
          <a:blip r:embed="rId3">
            <a:alphaModFix/>
          </a:blip>
          <a:stretch>
            <a:fillRect/>
          </a:stretch>
        </p:blipFill>
        <p:spPr>
          <a:xfrm>
            <a:off x="1311774" y="-10471354"/>
            <a:ext cx="15664451" cy="156108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32" name="Google Shape;32;p8"/>
          <p:cNvPicPr preferRelativeResize="0"/>
          <p:nvPr/>
        </p:nvPicPr>
        <p:blipFill>
          <a:blip r:embed="rId3">
            <a:alphaModFix/>
          </a:blip>
          <a:stretch>
            <a:fillRect/>
          </a:stretch>
        </p:blipFill>
        <p:spPr>
          <a:xfrm>
            <a:off x="-12528000" y="-7555523"/>
            <a:ext cx="27784750" cy="2652304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 name="Shape 33"/>
        <p:cNvGrpSpPr/>
        <p:nvPr/>
      </p:nvGrpSpPr>
      <p:grpSpPr>
        <a:xfrm>
          <a:off x="0" y="0"/>
          <a:ext cx="0" cy="0"/>
          <a:chOff x="0" y="0"/>
          <a:chExt cx="0" cy="0"/>
        </a:xfrm>
      </p:grpSpPr>
      <p:sp>
        <p:nvSpPr>
          <p:cNvPr id="34" name="Google Shape;34;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50000"/>
            </a:blip>
            <a:stretch>
              <a:fillRect b="-9219" l="0" r="0" t="-9219"/>
            </a:stretch>
          </a:blipFill>
          <a:ln>
            <a:noFill/>
          </a:ln>
        </p:spPr>
      </p:sp>
      <p:pic>
        <p:nvPicPr>
          <p:cNvPr id="35" name="Google Shape;35;p9"/>
          <p:cNvPicPr preferRelativeResize="0"/>
          <p:nvPr/>
        </p:nvPicPr>
        <p:blipFill>
          <a:blip r:embed="rId3">
            <a:alphaModFix/>
          </a:blip>
          <a:stretch>
            <a:fillRect/>
          </a:stretch>
        </p:blipFill>
        <p:spPr>
          <a:xfrm>
            <a:off x="887712" y="6338400"/>
            <a:ext cx="16279224" cy="160328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914400" y="8812619"/>
            <a:ext cx="16459200" cy="1039200"/>
          </a:xfrm>
          <a:prstGeom prst="rect">
            <a:avLst/>
          </a:prstGeom>
        </p:spPr>
        <p:txBody>
          <a:bodyPr anchorCtr="0" anchor="t" bIns="45700" lIns="91425" spcFirstLastPara="1" rIns="91425" wrap="square" tIns="45700">
            <a:normAutofit/>
          </a:bodyPr>
          <a:lstStyle>
            <a:lvl1pPr indent="-228600" lvl="0" marL="457200" algn="ctr">
              <a:spcBef>
                <a:spcPts val="700"/>
              </a:spcBef>
              <a:spcAft>
                <a:spcPts val="0"/>
              </a:spcAft>
              <a:buSzPts val="3600"/>
              <a:buNone/>
              <a:defRPr sz="3600"/>
            </a:lvl1pPr>
          </a:lstStyle>
          <a:p/>
        </p:txBody>
      </p:sp>
      <p:sp>
        <p:nvSpPr>
          <p:cNvPr id="38" name="Google Shape;38;p10"/>
          <p:cNvSpPr txBox="1"/>
          <p:nvPr>
            <p:ph idx="12" type="sldNum"/>
          </p:nvPr>
        </p:nvSpPr>
        <p:spPr>
          <a:xfrm>
            <a:off x="8595300" y="9665950"/>
            <a:ext cx="1097400" cy="621000"/>
          </a:xfrm>
          <a:prstGeom prst="rect">
            <a:avLst/>
          </a:prstGeom>
        </p:spPr>
        <p:txBody>
          <a:bodyPr anchorCtr="0" anchor="t" bIns="45700" lIns="91425" spcFirstLastPara="1" rIns="91425" wrap="square" tIns="4570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Inter"/>
              <a:buNone/>
              <a:defRPr i="0" sz="4400" u="none" cap="none" strike="noStrike">
                <a:solidFill>
                  <a:schemeClr val="lt1"/>
                </a:solidFill>
                <a:latin typeface="Inter"/>
                <a:ea typeface="Inter"/>
                <a:cs typeface="Inter"/>
                <a:sym typeface="Inter"/>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Inter"/>
              <a:buChar char="•"/>
              <a:defRPr i="0" sz="3200" u="none" cap="none" strike="noStrike">
                <a:solidFill>
                  <a:schemeClr val="lt1"/>
                </a:solidFill>
                <a:latin typeface="Inter"/>
                <a:ea typeface="Inter"/>
                <a:cs typeface="Inter"/>
                <a:sym typeface="Inter"/>
              </a:defRPr>
            </a:lvl1pPr>
            <a:lvl2pPr indent="-406400" lvl="1" marL="914400" marR="0" rtl="0" algn="l">
              <a:spcBef>
                <a:spcPts val="560"/>
              </a:spcBef>
              <a:spcAft>
                <a:spcPts val="0"/>
              </a:spcAft>
              <a:buClr>
                <a:schemeClr val="lt1"/>
              </a:buClr>
              <a:buSzPts val="2800"/>
              <a:buFont typeface="Inter"/>
              <a:buChar char="–"/>
              <a:defRPr i="0" sz="2800" u="none" cap="none" strike="noStrike">
                <a:solidFill>
                  <a:schemeClr val="lt1"/>
                </a:solidFill>
                <a:latin typeface="Inter"/>
                <a:ea typeface="Inter"/>
                <a:cs typeface="Inter"/>
                <a:sym typeface="Inter"/>
              </a:defRPr>
            </a:lvl2pPr>
            <a:lvl3pPr indent="-381000" lvl="2" marL="1371600" marR="0" rtl="0" algn="l">
              <a:spcBef>
                <a:spcPts val="480"/>
              </a:spcBef>
              <a:spcAft>
                <a:spcPts val="0"/>
              </a:spcAft>
              <a:buClr>
                <a:schemeClr val="lt1"/>
              </a:buClr>
              <a:buSzPts val="2400"/>
              <a:buFont typeface="Inter"/>
              <a:buChar char="•"/>
              <a:defRPr i="0" sz="2400" u="none" cap="none" strike="noStrike">
                <a:solidFill>
                  <a:schemeClr val="lt1"/>
                </a:solidFill>
                <a:latin typeface="Inter"/>
                <a:ea typeface="Inter"/>
                <a:cs typeface="Inter"/>
                <a:sym typeface="Inter"/>
              </a:defRPr>
            </a:lvl3pPr>
            <a:lvl4pPr indent="-355600" lvl="3" marL="1828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rtl="0" algn="l">
              <a:spcBef>
                <a:spcPts val="40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lt1"/>
              </a:buClr>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Clr>
                <a:schemeClr val="lt1"/>
              </a:buClr>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image" Target="../media/image40.jp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jpg"/><Relationship Id="rId4" Type="http://schemas.openxmlformats.org/officeDocument/2006/relationships/image" Target="../media/image20.png"/><Relationship Id="rId5"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jp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www.youtube.com/watch?v=1yHZyeaKdLU" TargetMode="Externa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1.jp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8.jp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1.jpg"/><Relationship Id="rId4" Type="http://schemas.openxmlformats.org/officeDocument/2006/relationships/image" Target="../media/image59.jpg"/><Relationship Id="rId5"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7.jpg"/><Relationship Id="rId4" Type="http://schemas.openxmlformats.org/officeDocument/2006/relationships/image" Target="../media/image62.jpg"/><Relationship Id="rId5" Type="http://schemas.openxmlformats.org/officeDocument/2006/relationships/image" Target="../media/image56.jpg"/><Relationship Id="rId6" Type="http://schemas.openxmlformats.org/officeDocument/2006/relationships/image" Target="../media/image5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5.jp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4.jp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63.png"/><Relationship Id="rId4" Type="http://schemas.openxmlformats.org/officeDocument/2006/relationships/image" Target="../media/image51.png"/><Relationship Id="rId5"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63.png"/><Relationship Id="rId4" Type="http://schemas.openxmlformats.org/officeDocument/2006/relationships/image" Target="../media/image55.png"/><Relationship Id="rId5"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 name="Shape 42"/>
        <p:cNvGrpSpPr/>
        <p:nvPr/>
      </p:nvGrpSpPr>
      <p:grpSpPr>
        <a:xfrm>
          <a:off x="0" y="0"/>
          <a:ext cx="0" cy="0"/>
          <a:chOff x="0" y="0"/>
          <a:chExt cx="0" cy="0"/>
        </a:xfrm>
      </p:grpSpPr>
      <p:pic>
        <p:nvPicPr>
          <p:cNvPr id="43" name="Google Shape;43;p11" title="counselling-and-supports.png"/>
          <p:cNvPicPr preferRelativeResize="0"/>
          <p:nvPr/>
        </p:nvPicPr>
        <p:blipFill>
          <a:blip r:embed="rId3">
            <a:alphaModFix/>
          </a:blip>
          <a:stretch>
            <a:fillRect/>
          </a:stretch>
        </p:blipFill>
        <p:spPr>
          <a:xfrm>
            <a:off x="554075" y="-711150"/>
            <a:ext cx="16497223" cy="10998149"/>
          </a:xfrm>
          <a:prstGeom prst="rect">
            <a:avLst/>
          </a:prstGeom>
          <a:noFill/>
          <a:ln>
            <a:noFill/>
          </a:ln>
        </p:spPr>
      </p:pic>
      <p:sp>
        <p:nvSpPr>
          <p:cNvPr id="44" name="Google Shape;44;p11"/>
          <p:cNvSpPr txBox="1"/>
          <p:nvPr/>
        </p:nvSpPr>
        <p:spPr>
          <a:xfrm>
            <a:off x="554078" y="4924093"/>
            <a:ext cx="17179800" cy="4383300"/>
          </a:xfrm>
          <a:prstGeom prst="rect">
            <a:avLst/>
          </a:prstGeom>
          <a:noFill/>
          <a:ln>
            <a:noFill/>
          </a:ln>
        </p:spPr>
        <p:txBody>
          <a:bodyPr anchorCtr="0" anchor="t" bIns="0" lIns="0" spcFirstLastPara="1" rIns="0" wrap="square" tIns="0">
            <a:spAutoFit/>
          </a:bodyPr>
          <a:lstStyle/>
          <a:p>
            <a:pPr indent="0" lvl="0" marL="0" marR="0" rtl="0" algn="ctr">
              <a:lnSpc>
                <a:spcPct val="79998"/>
              </a:lnSpc>
              <a:spcBef>
                <a:spcPts val="0"/>
              </a:spcBef>
              <a:spcAft>
                <a:spcPts val="0"/>
              </a:spcAft>
              <a:buNone/>
            </a:pPr>
            <a:r>
              <a:rPr b="1" lang="en-US" sz="17799">
                <a:solidFill>
                  <a:srgbClr val="FFFFFF"/>
                </a:solidFill>
                <a:latin typeface="Inter"/>
                <a:ea typeface="Inter"/>
                <a:cs typeface="Inter"/>
                <a:sym typeface="Inter"/>
              </a:rPr>
              <a:t>Involving Service Users</a:t>
            </a:r>
            <a:endParaRPr/>
          </a:p>
        </p:txBody>
      </p:sp>
      <p:sp>
        <p:nvSpPr>
          <p:cNvPr id="45" name="Google Shape;45;p11"/>
          <p:cNvSpPr txBox="1"/>
          <p:nvPr/>
        </p:nvSpPr>
        <p:spPr>
          <a:xfrm>
            <a:off x="3011175" y="9307400"/>
            <a:ext cx="12849000" cy="375000"/>
          </a:xfrm>
          <a:prstGeom prst="rect">
            <a:avLst/>
          </a:prstGeom>
          <a:noFill/>
          <a:ln>
            <a:noFill/>
          </a:ln>
        </p:spPr>
        <p:txBody>
          <a:bodyPr anchorCtr="0" anchor="t" bIns="0" lIns="0" spcFirstLastPara="1" rIns="0" wrap="square" tIns="0">
            <a:spAutoFit/>
          </a:bodyPr>
          <a:lstStyle/>
          <a:p>
            <a:pPr indent="0" lvl="0" marL="0" marR="0" rtl="0" algn="ctr">
              <a:lnSpc>
                <a:spcPct val="139983"/>
              </a:lnSpc>
              <a:spcBef>
                <a:spcPts val="0"/>
              </a:spcBef>
              <a:spcAft>
                <a:spcPts val="0"/>
              </a:spcAft>
              <a:buNone/>
            </a:pPr>
            <a:r>
              <a:rPr b="1" lang="en-US" sz="2436">
                <a:solidFill>
                  <a:srgbClr val="FFFFFF"/>
                </a:solidFill>
                <a:latin typeface="Inter"/>
                <a:ea typeface="Inter"/>
                <a:cs typeface="Inter"/>
                <a:sym typeface="Inter"/>
              </a:rPr>
              <a:t>A </a:t>
            </a:r>
            <a:r>
              <a:rPr b="1" lang="en-US" sz="2436">
                <a:solidFill>
                  <a:srgbClr val="FFFFFF"/>
                </a:solidFill>
                <a:latin typeface="Inter"/>
                <a:ea typeface="Inter"/>
                <a:cs typeface="Inter"/>
                <a:sym typeface="Inter"/>
              </a:rPr>
              <a:t>PRESENTATION</a:t>
            </a:r>
            <a:r>
              <a:rPr b="1" lang="en-US" sz="2436">
                <a:solidFill>
                  <a:srgbClr val="FFFFFF"/>
                </a:solidFill>
                <a:latin typeface="Inter"/>
                <a:ea typeface="Inter"/>
                <a:cs typeface="Inter"/>
                <a:sym typeface="Inter"/>
              </a:rPr>
              <a:t> ON QUALITY IN SOCIAL SERVICES AND IMPACT MEASUREMENT</a:t>
            </a:r>
            <a:endParaRPr b="1" sz="2436">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nvSpPr>
        <p:spPr>
          <a:xfrm>
            <a:off x="603350" y="740700"/>
            <a:ext cx="10370700" cy="110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Start of Social Impact </a:t>
            </a:r>
            <a:endParaRPr/>
          </a:p>
        </p:txBody>
      </p:sp>
      <p:sp>
        <p:nvSpPr>
          <p:cNvPr id="119" name="Google Shape;119;p20"/>
          <p:cNvSpPr txBox="1"/>
          <p:nvPr/>
        </p:nvSpPr>
        <p:spPr>
          <a:xfrm>
            <a:off x="710500" y="2111300"/>
            <a:ext cx="12177300" cy="2478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solidFill>
                  <a:srgbClr val="FFFFFF"/>
                </a:solidFill>
                <a:latin typeface="Inter Light"/>
                <a:ea typeface="Inter Light"/>
                <a:cs typeface="Inter Light"/>
                <a:sym typeface="Inter Light"/>
              </a:rPr>
              <a:t>In an evaluation, the best place to start is  developing a good description of the service or activities you are evaluating and </a:t>
            </a:r>
            <a:r>
              <a:rPr lang="en-US" sz="3500">
                <a:solidFill>
                  <a:srgbClr val="FFFFFF"/>
                </a:solidFill>
                <a:latin typeface="Inter Light"/>
                <a:ea typeface="Inter Light"/>
                <a:cs typeface="Inter Light"/>
                <a:sym typeface="Inter Light"/>
              </a:rPr>
              <a:t>clarifying</a:t>
            </a:r>
            <a:r>
              <a:rPr lang="en-US" sz="3500">
                <a:solidFill>
                  <a:srgbClr val="FFFFFF"/>
                </a:solidFill>
                <a:latin typeface="Inter Light"/>
                <a:ea typeface="Inter Light"/>
                <a:cs typeface="Inter Light"/>
                <a:sym typeface="Inter Light"/>
              </a:rPr>
              <a:t> the outcomes generated for your service user (or stakeholders). </a:t>
            </a:r>
            <a:endParaRPr sz="3500"/>
          </a:p>
        </p:txBody>
      </p:sp>
      <p:sp>
        <p:nvSpPr>
          <p:cNvPr id="120" name="Google Shape;120;p20"/>
          <p:cNvSpPr txBox="1"/>
          <p:nvPr/>
        </p:nvSpPr>
        <p:spPr>
          <a:xfrm>
            <a:off x="710500" y="4992550"/>
            <a:ext cx="11759400" cy="441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solidFill>
                  <a:srgbClr val="FFFFFF"/>
                </a:solidFill>
                <a:latin typeface="Inter Light"/>
                <a:ea typeface="Inter Light"/>
                <a:cs typeface="Inter Light"/>
                <a:sym typeface="Inter Light"/>
              </a:rPr>
              <a:t>Ways of involving service users from the very start:</a:t>
            </a:r>
            <a:endParaRPr sz="3500">
              <a:solidFill>
                <a:srgbClr val="FFFFFF"/>
              </a:solidFill>
              <a:latin typeface="Inter Light"/>
              <a:ea typeface="Inter Light"/>
              <a:cs typeface="Inter Light"/>
              <a:sym typeface="Inter Light"/>
            </a:endParaRPr>
          </a:p>
          <a:p>
            <a:pPr indent="0" lvl="0" marL="0" marR="0" rtl="0" algn="l">
              <a:lnSpc>
                <a:spcPct val="120000"/>
              </a:lnSpc>
              <a:spcBef>
                <a:spcPts val="0"/>
              </a:spcBef>
              <a:spcAft>
                <a:spcPts val="0"/>
              </a:spcAft>
              <a:buNone/>
            </a:pPr>
            <a:r>
              <a:t/>
            </a:r>
            <a:endParaRPr sz="3500">
              <a:solidFill>
                <a:srgbClr val="FFFFFF"/>
              </a:solidFill>
              <a:latin typeface="Inter Light"/>
              <a:ea typeface="Inter Light"/>
              <a:cs typeface="Inter Light"/>
              <a:sym typeface="Inter Light"/>
            </a:endParaRPr>
          </a:p>
          <a:p>
            <a:pPr indent="-450850" lvl="0" marL="457200" marR="0" rtl="0" algn="l">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Holding focus groups or interviews with service users</a:t>
            </a:r>
            <a:endParaRPr sz="3500">
              <a:solidFill>
                <a:srgbClr val="FFFFFF"/>
              </a:solidFill>
              <a:latin typeface="Inter Light"/>
              <a:ea typeface="Inter Light"/>
              <a:cs typeface="Inter Light"/>
              <a:sym typeface="Inter Light"/>
            </a:endParaRPr>
          </a:p>
          <a:p>
            <a:pPr indent="-450850" lvl="0" marL="457200" rtl="0" algn="l">
              <a:lnSpc>
                <a:spcPct val="120000"/>
              </a:lnSpc>
              <a:spcBef>
                <a:spcPts val="0"/>
              </a:spcBef>
              <a:spcAft>
                <a:spcPts val="0"/>
              </a:spcAft>
              <a:buClr>
                <a:schemeClr val="lt1"/>
              </a:buClr>
              <a:buSzPts val="3500"/>
              <a:buFont typeface="Inter Light"/>
              <a:buChar char="●"/>
            </a:pPr>
            <a:r>
              <a:rPr lang="en-US" sz="3500">
                <a:solidFill>
                  <a:schemeClr val="lt1"/>
                </a:solidFill>
                <a:latin typeface="Inter Light"/>
                <a:ea typeface="Inter Light"/>
                <a:cs typeface="Inter Light"/>
                <a:sym typeface="Inter Light"/>
              </a:rPr>
              <a:t>Asking people to share</a:t>
            </a:r>
            <a:r>
              <a:rPr lang="en-US" sz="3500">
                <a:solidFill>
                  <a:schemeClr val="lt1"/>
                </a:solidFill>
                <a:latin typeface="Inter Light"/>
                <a:ea typeface="Inter Light"/>
                <a:cs typeface="Inter Light"/>
                <a:sym typeface="Inter Light"/>
              </a:rPr>
              <a:t> stories about </a:t>
            </a:r>
            <a:r>
              <a:rPr i="1" lang="en-US" sz="3500">
                <a:solidFill>
                  <a:schemeClr val="lt1"/>
                </a:solidFill>
                <a:latin typeface="Inter Light"/>
                <a:ea typeface="Inter Light"/>
                <a:cs typeface="Inter Light"/>
                <a:sym typeface="Inter Light"/>
              </a:rPr>
              <a:t>what changed!</a:t>
            </a:r>
            <a:endParaRPr i="1" sz="3500">
              <a:solidFill>
                <a:schemeClr val="lt1"/>
              </a:solidFill>
              <a:latin typeface="Inter Light"/>
              <a:ea typeface="Inter Light"/>
              <a:cs typeface="Inter Light"/>
              <a:sym typeface="Inter Light"/>
            </a:endParaRPr>
          </a:p>
          <a:p>
            <a:pPr indent="-450850" lvl="0" marL="457200" marR="0" rtl="0" algn="l">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Creating a Logic Model or Theory of Change </a:t>
            </a:r>
            <a:endParaRPr sz="3500">
              <a:solidFill>
                <a:srgbClr val="FFFFFF"/>
              </a:solidFill>
              <a:latin typeface="Inter Light"/>
              <a:ea typeface="Inter Light"/>
              <a:cs typeface="Inter Light"/>
              <a:sym typeface="Inter Light"/>
            </a:endParaRPr>
          </a:p>
          <a:p>
            <a:pPr indent="-450850" lvl="0" marL="457200" marR="0" rtl="0" algn="l">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Co-creating survey questions or reviewing </a:t>
            </a:r>
            <a:r>
              <a:rPr i="1" lang="en-US" sz="3500">
                <a:solidFill>
                  <a:srgbClr val="FFFFFF"/>
                </a:solidFill>
                <a:latin typeface="Inter Light"/>
                <a:ea typeface="Inter Light"/>
                <a:cs typeface="Inter Light"/>
                <a:sym typeface="Inter Light"/>
              </a:rPr>
              <a:t>draft</a:t>
            </a:r>
            <a:r>
              <a:rPr lang="en-US" sz="3500">
                <a:solidFill>
                  <a:srgbClr val="FFFFFF"/>
                </a:solidFill>
                <a:latin typeface="Inter Light"/>
                <a:ea typeface="Inter Light"/>
                <a:cs typeface="Inter Light"/>
                <a:sym typeface="Inter Light"/>
              </a:rPr>
              <a:t> questions to make sure outcomes are in </a:t>
            </a:r>
            <a:r>
              <a:rPr i="1" lang="en-US" sz="3500">
                <a:solidFill>
                  <a:srgbClr val="FFFFFF"/>
                </a:solidFill>
                <a:latin typeface="Inter Light"/>
                <a:ea typeface="Inter Light"/>
                <a:cs typeface="Inter Light"/>
                <a:sym typeface="Inter Light"/>
              </a:rPr>
              <a:t>their words!</a:t>
            </a:r>
            <a:endParaRPr i="1" sz="3500">
              <a:solidFill>
                <a:srgbClr val="FFFFFF"/>
              </a:solidFill>
              <a:latin typeface="Inter Light"/>
              <a:ea typeface="Inter Light"/>
              <a:cs typeface="Inter Light"/>
              <a:sym typeface="Inter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4" name="Shape 124"/>
        <p:cNvGrpSpPr/>
        <p:nvPr/>
      </p:nvGrpSpPr>
      <p:grpSpPr>
        <a:xfrm>
          <a:off x="0" y="0"/>
          <a:ext cx="0" cy="0"/>
          <a:chOff x="0" y="0"/>
          <a:chExt cx="0" cy="0"/>
        </a:xfrm>
      </p:grpSpPr>
      <p:sp>
        <p:nvSpPr>
          <p:cNvPr id="125" name="Google Shape;125;p21"/>
          <p:cNvSpPr txBox="1"/>
          <p:nvPr/>
        </p:nvSpPr>
        <p:spPr>
          <a:xfrm>
            <a:off x="554078" y="1583499"/>
            <a:ext cx="9989400" cy="110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Stakeholder Map</a:t>
            </a:r>
            <a:endParaRPr/>
          </a:p>
        </p:txBody>
      </p:sp>
      <p:sp>
        <p:nvSpPr>
          <p:cNvPr id="126" name="Google Shape;126;p21"/>
          <p:cNvSpPr txBox="1"/>
          <p:nvPr/>
        </p:nvSpPr>
        <p:spPr>
          <a:xfrm>
            <a:off x="554075" y="2908825"/>
            <a:ext cx="7482600" cy="700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500">
                <a:solidFill>
                  <a:srgbClr val="FFFFFF"/>
                </a:solidFill>
                <a:latin typeface="Inter Light"/>
                <a:ea typeface="Inter Light"/>
                <a:cs typeface="Inter Light"/>
                <a:sym typeface="Inter Light"/>
              </a:rPr>
              <a:t>A Stakeholder Map is a simple, easy exercise used to identify and clarify the different stakeholders who </a:t>
            </a:r>
            <a:r>
              <a:rPr lang="en-US" sz="3500">
                <a:solidFill>
                  <a:srgbClr val="FFFFFF"/>
                </a:solidFill>
                <a:latin typeface="Inter Light"/>
                <a:ea typeface="Inter Light"/>
                <a:cs typeface="Inter Light"/>
                <a:sym typeface="Inter Light"/>
              </a:rPr>
              <a:t>experience</a:t>
            </a:r>
            <a:r>
              <a:rPr lang="en-US" sz="3500">
                <a:solidFill>
                  <a:srgbClr val="FFFFFF"/>
                </a:solidFill>
                <a:latin typeface="Inter Light"/>
                <a:ea typeface="Inter Light"/>
                <a:cs typeface="Inter Light"/>
                <a:sym typeface="Inter Light"/>
              </a:rPr>
              <a:t> outcomes from an service or activity. </a:t>
            </a:r>
            <a:endParaRPr sz="3500">
              <a:solidFill>
                <a:srgbClr val="FFFFFF"/>
              </a:solidFill>
              <a:latin typeface="Inter Light"/>
              <a:ea typeface="Inter Light"/>
              <a:cs typeface="Inter Light"/>
              <a:sym typeface="Inter Light"/>
            </a:endParaRPr>
          </a:p>
          <a:p>
            <a:pPr indent="0" lvl="0" marL="0" marR="0" rtl="0" algn="l">
              <a:lnSpc>
                <a:spcPct val="120000"/>
              </a:lnSpc>
              <a:spcBef>
                <a:spcPts val="0"/>
              </a:spcBef>
              <a:spcAft>
                <a:spcPts val="0"/>
              </a:spcAft>
              <a:buNone/>
            </a:pPr>
            <a:r>
              <a:t/>
            </a:r>
            <a:endParaRPr sz="3500">
              <a:solidFill>
                <a:srgbClr val="FFFFFF"/>
              </a:solidFill>
              <a:latin typeface="Inter Light"/>
              <a:ea typeface="Inter Light"/>
              <a:cs typeface="Inter Light"/>
              <a:sym typeface="Inter Light"/>
            </a:endParaRPr>
          </a:p>
          <a:p>
            <a:pPr indent="0" lvl="0" marL="0" marR="0" rtl="0" algn="l">
              <a:lnSpc>
                <a:spcPct val="120000"/>
              </a:lnSpc>
              <a:spcBef>
                <a:spcPts val="0"/>
              </a:spcBef>
              <a:spcAft>
                <a:spcPts val="0"/>
              </a:spcAft>
              <a:buNone/>
            </a:pPr>
            <a:r>
              <a:rPr lang="en-US" sz="3500">
                <a:solidFill>
                  <a:srgbClr val="FFFFFF"/>
                </a:solidFill>
                <a:latin typeface="Inter Light"/>
                <a:ea typeface="Inter Light"/>
                <a:cs typeface="Inter Light"/>
                <a:sym typeface="Inter Light"/>
              </a:rPr>
              <a:t>WIth larger group of people, it is helps with understanding the different groups (and </a:t>
            </a:r>
            <a:r>
              <a:rPr lang="en-US" sz="3500">
                <a:solidFill>
                  <a:srgbClr val="FFFFFF"/>
                </a:solidFill>
                <a:latin typeface="Inter Light"/>
                <a:ea typeface="Inter Light"/>
                <a:cs typeface="Inter Light"/>
                <a:sym typeface="Inter Light"/>
              </a:rPr>
              <a:t>sub-groups)</a:t>
            </a:r>
            <a:r>
              <a:rPr lang="en-US" sz="3500">
                <a:solidFill>
                  <a:srgbClr val="FFFFFF"/>
                </a:solidFill>
                <a:latin typeface="Inter Light"/>
                <a:ea typeface="Inter Light"/>
                <a:cs typeface="Inter Light"/>
                <a:sym typeface="Inter Light"/>
              </a:rPr>
              <a:t> who experience outcomes or need to be consulted.</a:t>
            </a:r>
            <a:endParaRPr sz="3500"/>
          </a:p>
        </p:txBody>
      </p:sp>
      <p:pic>
        <p:nvPicPr>
          <p:cNvPr id="127" name="Google Shape;127;p21" title="StakeholderMap.png"/>
          <p:cNvPicPr preferRelativeResize="0"/>
          <p:nvPr/>
        </p:nvPicPr>
        <p:blipFill>
          <a:blip r:embed="rId3">
            <a:alphaModFix/>
          </a:blip>
          <a:stretch>
            <a:fillRect/>
          </a:stretch>
        </p:blipFill>
        <p:spPr>
          <a:xfrm>
            <a:off x="7608100" y="2141551"/>
            <a:ext cx="11684748" cy="8332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pic>
        <p:nvPicPr>
          <p:cNvPr id="132" name="Google Shape;132;p22"/>
          <p:cNvPicPr preferRelativeResize="0"/>
          <p:nvPr/>
        </p:nvPicPr>
        <p:blipFill>
          <a:blip r:embed="rId3">
            <a:alphaModFix/>
          </a:blip>
          <a:stretch>
            <a:fillRect/>
          </a:stretch>
        </p:blipFill>
        <p:spPr>
          <a:xfrm>
            <a:off x="1472639" y="1150730"/>
            <a:ext cx="16457325" cy="17037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id="137" name="Google Shape;137;p23" title="Stakeholder Map.jpg"/>
          <p:cNvPicPr preferRelativeResize="0"/>
          <p:nvPr/>
        </p:nvPicPr>
        <p:blipFill rotWithShape="1">
          <a:blip r:embed="rId3">
            <a:alphaModFix/>
          </a:blip>
          <a:srcRect b="7445" l="4538" r="3397" t="12413"/>
          <a:stretch/>
        </p:blipFill>
        <p:spPr>
          <a:xfrm>
            <a:off x="4943325" y="735187"/>
            <a:ext cx="7596150" cy="8816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pic>
        <p:nvPicPr>
          <p:cNvPr id="142" name="Google Shape;142;p24"/>
          <p:cNvPicPr preferRelativeResize="0"/>
          <p:nvPr/>
        </p:nvPicPr>
        <p:blipFill>
          <a:blip r:embed="rId3">
            <a:alphaModFix/>
          </a:blip>
          <a:stretch>
            <a:fillRect/>
          </a:stretch>
        </p:blipFill>
        <p:spPr>
          <a:xfrm>
            <a:off x="5581925" y="888375"/>
            <a:ext cx="11671451" cy="8265426"/>
          </a:xfrm>
          <a:prstGeom prst="rect">
            <a:avLst/>
          </a:prstGeom>
          <a:noFill/>
          <a:ln>
            <a:noFill/>
          </a:ln>
        </p:spPr>
      </p:pic>
      <p:pic>
        <p:nvPicPr>
          <p:cNvPr id="143" name="Google Shape;143;p24"/>
          <p:cNvPicPr preferRelativeResize="0"/>
          <p:nvPr/>
        </p:nvPicPr>
        <p:blipFill>
          <a:blip r:embed="rId4">
            <a:alphaModFix/>
          </a:blip>
          <a:stretch>
            <a:fillRect/>
          </a:stretch>
        </p:blipFill>
        <p:spPr>
          <a:xfrm>
            <a:off x="796123" y="2924364"/>
            <a:ext cx="3128250" cy="4438276"/>
          </a:xfrm>
          <a:prstGeom prst="rect">
            <a:avLst/>
          </a:prstGeom>
          <a:noFill/>
          <a:ln>
            <a:noFill/>
          </a:ln>
          <a:effectLst>
            <a:outerShdw blurRad="200025" rotWithShape="0" algn="bl" dir="5400000" dist="123825">
              <a:srgbClr val="000000">
                <a:alpha val="50000"/>
              </a:srgbClr>
            </a:outerShdw>
          </a:effectLst>
        </p:spPr>
      </p:pic>
      <p:sp>
        <p:nvSpPr>
          <p:cNvPr id="144" name="Google Shape;144;p24"/>
          <p:cNvSpPr txBox="1"/>
          <p:nvPr/>
        </p:nvSpPr>
        <p:spPr>
          <a:xfrm>
            <a:off x="925875" y="7788400"/>
            <a:ext cx="3646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Inter"/>
                <a:ea typeface="Inter"/>
                <a:cs typeface="Inter"/>
                <a:sym typeface="Inter"/>
              </a:rPr>
              <a:t>IMMA</a:t>
            </a:r>
            <a:endParaRPr sz="3000">
              <a:latin typeface="Inter"/>
              <a:ea typeface="Inter"/>
              <a:cs typeface="Inter"/>
              <a:sym typeface="Inter"/>
            </a:endParaRPr>
          </a:p>
          <a:p>
            <a:pPr indent="0" lvl="0" marL="0" rtl="0" algn="l">
              <a:spcBef>
                <a:spcPts val="0"/>
              </a:spcBef>
              <a:spcAft>
                <a:spcPts val="0"/>
              </a:spcAft>
              <a:buNone/>
            </a:pPr>
            <a:r>
              <a:rPr lang="en-US" sz="3000">
                <a:latin typeface="Inter"/>
                <a:ea typeface="Inter"/>
                <a:cs typeface="Inter"/>
                <a:sym typeface="Inter"/>
              </a:rPr>
              <a:t>Arts &amp; Ageing Outcome Report (2021)</a:t>
            </a:r>
            <a:endParaRPr sz="3000">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8" name="Shape 148"/>
        <p:cNvGrpSpPr/>
        <p:nvPr/>
      </p:nvGrpSpPr>
      <p:grpSpPr>
        <a:xfrm>
          <a:off x="0" y="0"/>
          <a:ext cx="0" cy="0"/>
          <a:chOff x="0" y="0"/>
          <a:chExt cx="0" cy="0"/>
        </a:xfrm>
      </p:grpSpPr>
      <p:sp>
        <p:nvSpPr>
          <p:cNvPr id="149" name="Google Shape;149;p25"/>
          <p:cNvSpPr txBox="1"/>
          <p:nvPr/>
        </p:nvSpPr>
        <p:spPr>
          <a:xfrm>
            <a:off x="554075" y="1583500"/>
            <a:ext cx="10504500" cy="110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Identifying Outcomes</a:t>
            </a:r>
            <a:endParaRPr/>
          </a:p>
        </p:txBody>
      </p:sp>
      <p:sp>
        <p:nvSpPr>
          <p:cNvPr id="150" name="Google Shape;150;p25"/>
          <p:cNvSpPr txBox="1"/>
          <p:nvPr/>
        </p:nvSpPr>
        <p:spPr>
          <a:xfrm>
            <a:off x="554075" y="2908825"/>
            <a:ext cx="10418700" cy="600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a:solidFill>
                  <a:srgbClr val="FFFFFF"/>
                </a:solidFill>
                <a:latin typeface="Inter Light"/>
                <a:ea typeface="Inter Light"/>
                <a:cs typeface="Inter Light"/>
                <a:sym typeface="Inter Light"/>
              </a:rPr>
              <a:t>Using pen and paper, a focus group can be an effective way of involving service users in </a:t>
            </a:r>
            <a:r>
              <a:rPr lang="en-US" sz="3000" u="sng">
                <a:solidFill>
                  <a:srgbClr val="FFFFFF"/>
                </a:solidFill>
                <a:latin typeface="Inter Light"/>
                <a:ea typeface="Inter Light"/>
                <a:cs typeface="Inter Light"/>
                <a:sym typeface="Inter Light"/>
              </a:rPr>
              <a:t>identifying intended and unintended outcomes</a:t>
            </a:r>
            <a:r>
              <a:rPr lang="en-US" sz="3000">
                <a:solidFill>
                  <a:srgbClr val="FFFFFF"/>
                </a:solidFill>
                <a:latin typeface="Inter Light"/>
                <a:ea typeface="Inter Light"/>
                <a:cs typeface="Inter Light"/>
                <a:sym typeface="Inter Light"/>
              </a:rPr>
              <a:t> and clarifying how a service / activity is responsible for creating change in people’s lives.</a:t>
            </a:r>
            <a:endParaRPr sz="3000">
              <a:solidFill>
                <a:srgbClr val="FFFFFF"/>
              </a:solidFill>
              <a:latin typeface="Inter Light"/>
              <a:ea typeface="Inter Light"/>
              <a:cs typeface="Inter Light"/>
              <a:sym typeface="Inter Light"/>
            </a:endParaRPr>
          </a:p>
          <a:p>
            <a:pPr indent="0" lvl="0" marL="0" marR="0" rtl="0" algn="l">
              <a:lnSpc>
                <a:spcPct val="120000"/>
              </a:lnSpc>
              <a:spcBef>
                <a:spcPts val="0"/>
              </a:spcBef>
              <a:spcAft>
                <a:spcPts val="0"/>
              </a:spcAft>
              <a:buNone/>
            </a:pPr>
            <a:r>
              <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Asking people to share stories about their experience of outcomes (or benefits)</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Invite people to write down outcomes </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Exploring outcomes shared by service users and clarifying why some people did not experience this change</a:t>
            </a:r>
            <a:endParaRPr sz="3000">
              <a:solidFill>
                <a:srgbClr val="FFFFFF"/>
              </a:solidFill>
              <a:latin typeface="Inter Light"/>
              <a:ea typeface="Inter Light"/>
              <a:cs typeface="Inter Light"/>
              <a:sym typeface="Inter Light"/>
            </a:endParaRPr>
          </a:p>
        </p:txBody>
      </p:sp>
      <p:pic>
        <p:nvPicPr>
          <p:cNvPr id="151" name="Google Shape;151;p25" title="Postit4.png"/>
          <p:cNvPicPr preferRelativeResize="0"/>
          <p:nvPr/>
        </p:nvPicPr>
        <p:blipFill>
          <a:blip r:embed="rId3">
            <a:alphaModFix/>
          </a:blip>
          <a:stretch>
            <a:fillRect/>
          </a:stretch>
        </p:blipFill>
        <p:spPr>
          <a:xfrm>
            <a:off x="12714850" y="7286625"/>
            <a:ext cx="5791200" cy="3000375"/>
          </a:xfrm>
          <a:prstGeom prst="rect">
            <a:avLst/>
          </a:prstGeom>
          <a:noFill/>
          <a:ln>
            <a:noFill/>
          </a:ln>
        </p:spPr>
      </p:pic>
      <p:pic>
        <p:nvPicPr>
          <p:cNvPr id="152" name="Google Shape;152;p25" title="Postit3.png"/>
          <p:cNvPicPr preferRelativeResize="0"/>
          <p:nvPr/>
        </p:nvPicPr>
        <p:blipFill>
          <a:blip r:embed="rId4">
            <a:alphaModFix/>
          </a:blip>
          <a:stretch>
            <a:fillRect/>
          </a:stretch>
        </p:blipFill>
        <p:spPr>
          <a:xfrm>
            <a:off x="13657000" y="2580425"/>
            <a:ext cx="3648075" cy="5819775"/>
          </a:xfrm>
          <a:prstGeom prst="rect">
            <a:avLst/>
          </a:prstGeom>
          <a:noFill/>
          <a:ln>
            <a:noFill/>
          </a:ln>
        </p:spPr>
      </p:pic>
      <p:pic>
        <p:nvPicPr>
          <p:cNvPr id="153" name="Google Shape;153;p25" title="Postit2.png"/>
          <p:cNvPicPr preferRelativeResize="0"/>
          <p:nvPr/>
        </p:nvPicPr>
        <p:blipFill>
          <a:blip r:embed="rId5">
            <a:alphaModFix/>
          </a:blip>
          <a:stretch>
            <a:fillRect/>
          </a:stretch>
        </p:blipFill>
        <p:spPr>
          <a:xfrm>
            <a:off x="11338400" y="853000"/>
            <a:ext cx="3267075" cy="3305175"/>
          </a:xfrm>
          <a:prstGeom prst="rect">
            <a:avLst/>
          </a:prstGeom>
          <a:noFill/>
          <a:ln>
            <a:noFill/>
          </a:ln>
        </p:spPr>
      </p:pic>
      <p:pic>
        <p:nvPicPr>
          <p:cNvPr id="154" name="Google Shape;154;p25" title="Postit1.png"/>
          <p:cNvPicPr preferRelativeResize="0"/>
          <p:nvPr/>
        </p:nvPicPr>
        <p:blipFill>
          <a:blip r:embed="rId6">
            <a:alphaModFix/>
          </a:blip>
          <a:stretch>
            <a:fillRect/>
          </a:stretch>
        </p:blipFill>
        <p:spPr>
          <a:xfrm>
            <a:off x="14147775" y="152400"/>
            <a:ext cx="3886200" cy="342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6"/>
          <p:cNvPicPr preferRelativeResize="0"/>
          <p:nvPr/>
        </p:nvPicPr>
        <p:blipFill rotWithShape="1">
          <a:blip r:embed="rId3">
            <a:alphaModFix/>
          </a:blip>
          <a:srcRect b="15123" l="57867" r="11860" t="28064"/>
          <a:stretch/>
        </p:blipFill>
        <p:spPr>
          <a:xfrm>
            <a:off x="12301525" y="1371625"/>
            <a:ext cx="5085425" cy="7158025"/>
          </a:xfrm>
          <a:prstGeom prst="rect">
            <a:avLst/>
          </a:prstGeom>
          <a:noFill/>
          <a:ln>
            <a:noFill/>
          </a:ln>
        </p:spPr>
      </p:pic>
      <p:pic>
        <p:nvPicPr>
          <p:cNvPr id="160" name="Google Shape;160;p26"/>
          <p:cNvPicPr preferRelativeResize="0"/>
          <p:nvPr/>
        </p:nvPicPr>
        <p:blipFill rotWithShape="1">
          <a:blip r:embed="rId4">
            <a:alphaModFix/>
          </a:blip>
          <a:srcRect b="15585" l="50755" r="10493" t="11687"/>
          <a:stretch/>
        </p:blipFill>
        <p:spPr>
          <a:xfrm>
            <a:off x="771499" y="1371625"/>
            <a:ext cx="5085425" cy="7158025"/>
          </a:xfrm>
          <a:prstGeom prst="rect">
            <a:avLst/>
          </a:prstGeom>
          <a:noFill/>
          <a:ln>
            <a:noFill/>
          </a:ln>
        </p:spPr>
      </p:pic>
      <p:pic>
        <p:nvPicPr>
          <p:cNvPr id="161" name="Google Shape;161;p26"/>
          <p:cNvPicPr preferRelativeResize="0"/>
          <p:nvPr/>
        </p:nvPicPr>
        <p:blipFill>
          <a:blip r:embed="rId5">
            <a:alphaModFix/>
          </a:blip>
          <a:stretch>
            <a:fillRect/>
          </a:stretch>
        </p:blipFill>
        <p:spPr>
          <a:xfrm>
            <a:off x="6601288" y="1371625"/>
            <a:ext cx="5085426" cy="7158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5" name="Shape 165"/>
        <p:cNvGrpSpPr/>
        <p:nvPr/>
      </p:nvGrpSpPr>
      <p:grpSpPr>
        <a:xfrm>
          <a:off x="0" y="0"/>
          <a:ext cx="0" cy="0"/>
          <a:chOff x="0" y="0"/>
          <a:chExt cx="0" cy="0"/>
        </a:xfrm>
      </p:grpSpPr>
      <p:sp>
        <p:nvSpPr>
          <p:cNvPr id="166" name="Google Shape;166;p27"/>
          <p:cNvSpPr txBox="1"/>
          <p:nvPr/>
        </p:nvSpPr>
        <p:spPr>
          <a:xfrm>
            <a:off x="8835268" y="3171825"/>
            <a:ext cx="8898600" cy="11082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lang="en-US" sz="8000">
                <a:solidFill>
                  <a:srgbClr val="FFFFFF"/>
                </a:solidFill>
                <a:latin typeface="Inter"/>
                <a:ea typeface="Inter"/>
                <a:cs typeface="Inter"/>
                <a:sym typeface="Inter"/>
              </a:rPr>
              <a:t>Theory of Change</a:t>
            </a:r>
            <a:endParaRPr/>
          </a:p>
        </p:txBody>
      </p:sp>
      <p:sp>
        <p:nvSpPr>
          <p:cNvPr id="167" name="Google Shape;167;p27"/>
          <p:cNvSpPr txBox="1"/>
          <p:nvPr/>
        </p:nvSpPr>
        <p:spPr>
          <a:xfrm>
            <a:off x="8835268" y="4171950"/>
            <a:ext cx="8898600" cy="21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t/>
            </a:r>
            <a:endParaRPr/>
          </a:p>
        </p:txBody>
      </p:sp>
      <p:sp>
        <p:nvSpPr>
          <p:cNvPr id="168" name="Google Shape;168;p27"/>
          <p:cNvSpPr txBox="1"/>
          <p:nvPr/>
        </p:nvSpPr>
        <p:spPr>
          <a:xfrm>
            <a:off x="5248000" y="4387350"/>
            <a:ext cx="12486000" cy="7650000"/>
          </a:xfrm>
          <a:prstGeom prst="rect">
            <a:avLst/>
          </a:prstGeom>
          <a:noFill/>
          <a:ln>
            <a:noFill/>
          </a:ln>
        </p:spPr>
        <p:txBody>
          <a:bodyPr anchorCtr="0" anchor="t" bIns="0" lIns="0" spcFirstLastPara="1" rIns="0" wrap="square" tIns="0">
            <a:spAutoFit/>
          </a:bodyPr>
          <a:lstStyle/>
          <a:p>
            <a:pPr indent="0" lvl="0" marL="0" rtl="0" algn="r">
              <a:lnSpc>
                <a:spcPct val="120000"/>
              </a:lnSpc>
              <a:spcBef>
                <a:spcPts val="0"/>
              </a:spcBef>
              <a:spcAft>
                <a:spcPts val="0"/>
              </a:spcAft>
              <a:buClr>
                <a:schemeClr val="dk1"/>
              </a:buClr>
              <a:buSzPts val="1100"/>
              <a:buFont typeface="Arial"/>
              <a:buNone/>
            </a:pPr>
            <a:r>
              <a:rPr lang="en-US" sz="3500">
                <a:solidFill>
                  <a:srgbClr val="FFFFFF"/>
                </a:solidFill>
                <a:latin typeface="Inter Light"/>
                <a:ea typeface="Inter Light"/>
                <a:cs typeface="Inter Light"/>
                <a:sym typeface="Inter Light"/>
              </a:rPr>
              <a:t>A Theory of Change is a structured framework and visual diagram explaining how a </a:t>
            </a:r>
            <a:r>
              <a:rPr lang="en-US" sz="3500">
                <a:solidFill>
                  <a:srgbClr val="FFFFFF"/>
                </a:solidFill>
                <a:latin typeface="Inter Light"/>
                <a:ea typeface="Inter Light"/>
                <a:cs typeface="Inter Light"/>
                <a:sym typeface="Inter Light"/>
              </a:rPr>
              <a:t>service</a:t>
            </a:r>
            <a:r>
              <a:rPr lang="en-US" sz="3500">
                <a:solidFill>
                  <a:srgbClr val="FFFFFF"/>
                </a:solidFill>
                <a:latin typeface="Inter Light"/>
                <a:ea typeface="Inter Light"/>
                <a:cs typeface="Inter Light"/>
                <a:sym typeface="Inter Light"/>
              </a:rPr>
              <a:t> / activity creates impact by showing how activities are linked with outcomes. It helps organisations to understand what outcomes are important to creating long-term change and with clarifying assumptions about their work. </a:t>
            </a:r>
            <a:endParaRPr sz="3500">
              <a:solidFill>
                <a:srgbClr val="FFFFFF"/>
              </a:solidFill>
              <a:latin typeface="Inter Light"/>
              <a:ea typeface="Inter Light"/>
              <a:cs typeface="Inter Light"/>
              <a:sym typeface="Inter Light"/>
            </a:endParaRPr>
          </a:p>
          <a:p>
            <a:pPr indent="0" lvl="0" marL="0" rtl="0" algn="r">
              <a:lnSpc>
                <a:spcPct val="120000"/>
              </a:lnSpc>
              <a:spcBef>
                <a:spcPts val="0"/>
              </a:spcBef>
              <a:spcAft>
                <a:spcPts val="0"/>
              </a:spcAft>
              <a:buClr>
                <a:schemeClr val="dk1"/>
              </a:buClr>
              <a:buSzPts val="1100"/>
              <a:buFont typeface="Arial"/>
              <a:buNone/>
            </a:pPr>
            <a:r>
              <a:t/>
            </a:r>
            <a:endParaRPr sz="3500">
              <a:solidFill>
                <a:srgbClr val="FFFFFF"/>
              </a:solidFill>
              <a:latin typeface="Inter Light"/>
              <a:ea typeface="Inter Light"/>
              <a:cs typeface="Inter Light"/>
              <a:sym typeface="Inter Light"/>
            </a:endParaRPr>
          </a:p>
          <a:p>
            <a:pPr indent="0" lvl="0" marL="0" rtl="0" algn="r">
              <a:lnSpc>
                <a:spcPct val="120000"/>
              </a:lnSpc>
              <a:spcBef>
                <a:spcPts val="0"/>
              </a:spcBef>
              <a:spcAft>
                <a:spcPts val="0"/>
              </a:spcAft>
              <a:buClr>
                <a:schemeClr val="dk1"/>
              </a:buClr>
              <a:buSzPts val="1100"/>
              <a:buFont typeface="Arial"/>
              <a:buNone/>
            </a:pPr>
            <a:r>
              <a:t/>
            </a:r>
            <a:endParaRPr sz="3500">
              <a:solidFill>
                <a:srgbClr val="FFFFFF"/>
              </a:solidFill>
              <a:latin typeface="Inter Light"/>
              <a:ea typeface="Inter Light"/>
              <a:cs typeface="Inter Light"/>
              <a:sym typeface="Inter Light"/>
            </a:endParaRPr>
          </a:p>
          <a:p>
            <a:pPr indent="0" lvl="0" marL="0" rtl="0" algn="r">
              <a:lnSpc>
                <a:spcPct val="120000"/>
              </a:lnSpc>
              <a:spcBef>
                <a:spcPts val="0"/>
              </a:spcBef>
              <a:spcAft>
                <a:spcPts val="0"/>
              </a:spcAft>
              <a:buClr>
                <a:schemeClr val="dk1"/>
              </a:buClr>
              <a:buSzPts val="1100"/>
              <a:buFont typeface="Arial"/>
              <a:buNone/>
            </a:pPr>
            <a:r>
              <a:t/>
            </a:r>
            <a:endParaRPr sz="3500">
              <a:solidFill>
                <a:srgbClr val="FFFFFF"/>
              </a:solidFill>
              <a:latin typeface="Inter Light"/>
              <a:ea typeface="Inter Light"/>
              <a:cs typeface="Inter Light"/>
              <a:sym typeface="Inter Light"/>
            </a:endParaRPr>
          </a:p>
          <a:p>
            <a:pPr indent="0" lvl="0" marL="0" rtl="0" algn="r">
              <a:lnSpc>
                <a:spcPct val="120000"/>
              </a:lnSpc>
              <a:spcBef>
                <a:spcPts val="0"/>
              </a:spcBef>
              <a:spcAft>
                <a:spcPts val="0"/>
              </a:spcAft>
              <a:buClr>
                <a:schemeClr val="dk1"/>
              </a:buClr>
              <a:buSzPts val="1100"/>
              <a:buFont typeface="Arial"/>
              <a:buNone/>
            </a:pPr>
            <a:r>
              <a:t/>
            </a:r>
            <a:endParaRPr sz="3500">
              <a:solidFill>
                <a:srgbClr val="FFFFFF"/>
              </a:solidFill>
              <a:latin typeface="Inter Light"/>
              <a:ea typeface="Inter Light"/>
              <a:cs typeface="Inter Light"/>
              <a:sym typeface="Inter Light"/>
            </a:endParaRPr>
          </a:p>
          <a:p>
            <a:pPr indent="0" lvl="0" marL="0" rtl="0" algn="r">
              <a:lnSpc>
                <a:spcPct val="120000"/>
              </a:lnSpc>
              <a:spcBef>
                <a:spcPts val="0"/>
              </a:spcBef>
              <a:spcAft>
                <a:spcPts val="0"/>
              </a:spcAft>
              <a:buClr>
                <a:schemeClr val="dk1"/>
              </a:buClr>
              <a:buSzPts val="1100"/>
              <a:buFont typeface="Arial"/>
              <a:buNone/>
            </a:pPr>
            <a:r>
              <a:t/>
            </a:r>
            <a:endParaRPr sz="3500">
              <a:solidFill>
                <a:srgbClr val="FFFFFF"/>
              </a:solidFill>
              <a:latin typeface="Inter Light"/>
              <a:ea typeface="Inter Light"/>
              <a:cs typeface="Inter Light"/>
              <a:sym typeface="Inter Light"/>
            </a:endParaRPr>
          </a:p>
          <a:p>
            <a:pPr indent="0" lvl="0" marL="0" marR="0" rtl="0" algn="r">
              <a:lnSpc>
                <a:spcPct val="120000"/>
              </a:lnSpc>
              <a:spcBef>
                <a:spcPts val="0"/>
              </a:spcBef>
              <a:spcAft>
                <a:spcPts val="0"/>
              </a:spcAft>
              <a:buNone/>
            </a:pPr>
            <a:r>
              <a:t/>
            </a:r>
            <a:endParaRPr sz="3500">
              <a:solidFill>
                <a:srgbClr val="FFFFFF"/>
              </a:solidFill>
              <a:latin typeface="Inter Light"/>
              <a:ea typeface="Inter Light"/>
              <a:cs typeface="Inter Light"/>
              <a:sym typeface="Inter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8"/>
          <p:cNvPicPr preferRelativeResize="0"/>
          <p:nvPr/>
        </p:nvPicPr>
        <p:blipFill rotWithShape="1">
          <a:blip r:embed="rId3">
            <a:alphaModFix/>
          </a:blip>
          <a:srcRect b="15711" l="0" r="0" t="5255"/>
          <a:stretch/>
        </p:blipFill>
        <p:spPr>
          <a:xfrm>
            <a:off x="2538375" y="1654325"/>
            <a:ext cx="12494075" cy="6978351"/>
          </a:xfrm>
          <a:prstGeom prst="rect">
            <a:avLst/>
          </a:prstGeom>
          <a:noFill/>
          <a:ln>
            <a:noFill/>
          </a:ln>
        </p:spPr>
      </p:pic>
      <p:pic>
        <p:nvPicPr>
          <p:cNvPr id="174" name="Google Shape;174;p28"/>
          <p:cNvPicPr preferRelativeResize="0"/>
          <p:nvPr/>
        </p:nvPicPr>
        <p:blipFill>
          <a:blip r:embed="rId4">
            <a:alphaModFix/>
          </a:blip>
          <a:stretch>
            <a:fillRect/>
          </a:stretch>
        </p:blipFill>
        <p:spPr>
          <a:xfrm>
            <a:off x="2853613" y="1654318"/>
            <a:ext cx="12580777" cy="6978357"/>
          </a:xfrm>
          <a:prstGeom prst="rect">
            <a:avLst/>
          </a:prstGeom>
          <a:noFill/>
          <a:ln>
            <a:noFill/>
          </a:ln>
        </p:spPr>
      </p:pic>
      <p:pic>
        <p:nvPicPr>
          <p:cNvPr id="175" name="Google Shape;175;p28"/>
          <p:cNvPicPr preferRelativeResize="0"/>
          <p:nvPr/>
        </p:nvPicPr>
        <p:blipFill>
          <a:blip r:embed="rId5">
            <a:alphaModFix/>
          </a:blip>
          <a:stretch>
            <a:fillRect/>
          </a:stretch>
        </p:blipFill>
        <p:spPr>
          <a:xfrm>
            <a:off x="2563275" y="738139"/>
            <a:ext cx="13161452" cy="8810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9" name="Shape 179"/>
        <p:cNvGrpSpPr/>
        <p:nvPr/>
      </p:nvGrpSpPr>
      <p:grpSpPr>
        <a:xfrm>
          <a:off x="0" y="0"/>
          <a:ext cx="0" cy="0"/>
          <a:chOff x="0" y="0"/>
          <a:chExt cx="0" cy="0"/>
        </a:xfrm>
      </p:grpSpPr>
      <p:pic>
        <p:nvPicPr>
          <p:cNvPr id="180" name="Google Shape;180;p29" title="Crosscare.jpg"/>
          <p:cNvPicPr preferRelativeResize="0"/>
          <p:nvPr/>
        </p:nvPicPr>
        <p:blipFill>
          <a:blip r:embed="rId3">
            <a:alphaModFix/>
          </a:blip>
          <a:stretch>
            <a:fillRect/>
          </a:stretch>
        </p:blipFill>
        <p:spPr>
          <a:xfrm>
            <a:off x="-107725" y="-438800"/>
            <a:ext cx="18503450" cy="13359500"/>
          </a:xfrm>
          <a:prstGeom prst="rect">
            <a:avLst/>
          </a:prstGeom>
          <a:noFill/>
          <a:ln>
            <a:noFill/>
          </a:ln>
        </p:spPr>
      </p:pic>
      <p:sp>
        <p:nvSpPr>
          <p:cNvPr id="181" name="Google Shape;181;p29"/>
          <p:cNvSpPr/>
          <p:nvPr/>
        </p:nvSpPr>
        <p:spPr>
          <a:xfrm>
            <a:off x="-1360725" y="3232800"/>
            <a:ext cx="12065100" cy="382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82" name="Google Shape;182;p29"/>
          <p:cNvSpPr txBox="1"/>
          <p:nvPr/>
        </p:nvSpPr>
        <p:spPr>
          <a:xfrm>
            <a:off x="2259686" y="3445800"/>
            <a:ext cx="9201000" cy="3324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Case Study:</a:t>
            </a:r>
            <a:br>
              <a:rPr lang="en-US" sz="8000">
                <a:solidFill>
                  <a:schemeClr val="dk1"/>
                </a:solidFill>
                <a:latin typeface="Inter"/>
                <a:ea typeface="Inter"/>
                <a:cs typeface="Inter"/>
                <a:sym typeface="Inter"/>
              </a:rPr>
            </a:br>
            <a:r>
              <a:rPr lang="en-US" sz="8000">
                <a:solidFill>
                  <a:schemeClr val="dk1"/>
                </a:solidFill>
                <a:latin typeface="Inter"/>
                <a:ea typeface="Inter"/>
                <a:cs typeface="Inter"/>
                <a:sym typeface="Inter"/>
              </a:rPr>
              <a:t>Crosscare Food Poverty Service</a:t>
            </a:r>
            <a:endParaRPr>
              <a:solidFill>
                <a:schemeClr val="dk1"/>
              </a:solidFill>
            </a:endParaRPr>
          </a:p>
        </p:txBody>
      </p:sp>
      <p:pic>
        <p:nvPicPr>
          <p:cNvPr descr="Crosscare - Supporting those most in need with Love, Respect and Excellence" id="183" name="Google Shape;183;p29"/>
          <p:cNvPicPr preferRelativeResize="0"/>
          <p:nvPr/>
        </p:nvPicPr>
        <p:blipFill>
          <a:blip r:embed="rId4">
            <a:alphaModFix/>
          </a:blip>
          <a:stretch>
            <a:fillRect/>
          </a:stretch>
        </p:blipFill>
        <p:spPr>
          <a:xfrm>
            <a:off x="12316800" y="394150"/>
            <a:ext cx="5457824" cy="1647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2"/>
          <p:cNvSpPr txBox="1"/>
          <p:nvPr/>
        </p:nvSpPr>
        <p:spPr>
          <a:xfrm>
            <a:off x="554074" y="4562475"/>
            <a:ext cx="13935900" cy="110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My name is Philip</a:t>
            </a:r>
            <a:endParaRPr/>
          </a:p>
        </p:txBody>
      </p:sp>
      <p:sp>
        <p:nvSpPr>
          <p:cNvPr id="51" name="Google Shape;51;p12"/>
          <p:cNvSpPr txBox="1"/>
          <p:nvPr/>
        </p:nvSpPr>
        <p:spPr>
          <a:xfrm>
            <a:off x="554075" y="5944625"/>
            <a:ext cx="12333600" cy="323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a:solidFill>
                  <a:srgbClr val="FFFFFF"/>
                </a:solidFill>
                <a:latin typeface="Inter Light"/>
                <a:ea typeface="Inter Light"/>
                <a:cs typeface="Inter Light"/>
                <a:sym typeface="Inter Light"/>
              </a:rPr>
              <a:t>I am the Chief Operations Officer with Quality Matters, a research non-profit working with health and social services in Ireland. Over the last 12 years, I have worked as a social impact evaluator helping organisations to understand and measure their impact. I am an </a:t>
            </a:r>
            <a:r>
              <a:rPr lang="en-US" sz="3000">
                <a:solidFill>
                  <a:srgbClr val="FFFFFF"/>
                </a:solidFill>
                <a:latin typeface="Inter Light"/>
                <a:ea typeface="Inter Light"/>
                <a:cs typeface="Inter Light"/>
                <a:sym typeface="Inter Light"/>
              </a:rPr>
              <a:t>accredited</a:t>
            </a:r>
            <a:r>
              <a:rPr lang="en-US" sz="3000">
                <a:solidFill>
                  <a:srgbClr val="FFFFFF"/>
                </a:solidFill>
                <a:latin typeface="Inter Light"/>
                <a:ea typeface="Inter Light"/>
                <a:cs typeface="Inter Light"/>
                <a:sym typeface="Inter Light"/>
              </a:rPr>
              <a:t> Social Return on Investment practitioner and trainer, and member of the Report Assurance Panel of Social Value International</a:t>
            </a:r>
            <a:endParaRPr sz="3000"/>
          </a:p>
        </p:txBody>
      </p:sp>
      <p:pic>
        <p:nvPicPr>
          <p:cNvPr id="52" name="Google Shape;52;p12" title="QM Logo.png"/>
          <p:cNvPicPr preferRelativeResize="0"/>
          <p:nvPr/>
        </p:nvPicPr>
        <p:blipFill>
          <a:blip r:embed="rId3">
            <a:alphaModFix/>
          </a:blip>
          <a:stretch>
            <a:fillRect/>
          </a:stretch>
        </p:blipFill>
        <p:spPr>
          <a:xfrm>
            <a:off x="12204225" y="369500"/>
            <a:ext cx="5536800" cy="2313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7" name="Shape 187"/>
        <p:cNvGrpSpPr/>
        <p:nvPr/>
      </p:nvGrpSpPr>
      <p:grpSpPr>
        <a:xfrm>
          <a:off x="0" y="0"/>
          <a:ext cx="0" cy="0"/>
          <a:chOff x="0" y="0"/>
          <a:chExt cx="0" cy="0"/>
        </a:xfrm>
      </p:grpSpPr>
      <p:pic>
        <p:nvPicPr>
          <p:cNvPr id="188" name="Google Shape;188;p30" title="2025-03-27 12.38.51 crosscare.ie 20f9e0ad02ce.jpg"/>
          <p:cNvPicPr preferRelativeResize="0"/>
          <p:nvPr/>
        </p:nvPicPr>
        <p:blipFill>
          <a:blip r:embed="rId3">
            <a:alphaModFix/>
          </a:blip>
          <a:stretch>
            <a:fillRect/>
          </a:stretch>
        </p:blipFill>
        <p:spPr>
          <a:xfrm>
            <a:off x="-7051611" y="-229926"/>
            <a:ext cx="25339628" cy="10516925"/>
          </a:xfrm>
          <a:prstGeom prst="rect">
            <a:avLst/>
          </a:prstGeom>
          <a:noFill/>
          <a:ln>
            <a:noFill/>
          </a:ln>
        </p:spPr>
      </p:pic>
      <p:sp>
        <p:nvSpPr>
          <p:cNvPr id="189" name="Google Shape;189;p30"/>
          <p:cNvSpPr txBox="1"/>
          <p:nvPr/>
        </p:nvSpPr>
        <p:spPr>
          <a:xfrm>
            <a:off x="0" y="10258419"/>
            <a:ext cx="39300" cy="509100"/>
          </a:xfrm>
          <a:prstGeom prst="rect">
            <a:avLst/>
          </a:prstGeom>
          <a:noFill/>
          <a:ln>
            <a:noFill/>
          </a:ln>
        </p:spPr>
        <p:txBody>
          <a:bodyPr anchorCtr="0" anchor="t" bIns="0" lIns="0" spcFirstLastPara="1" rIns="0" wrap="square" tIns="0">
            <a:spAutoFit/>
          </a:bodyPr>
          <a:lstStyle/>
          <a:p>
            <a:pPr indent="0" lvl="0" marL="0" marR="0" rtl="0" algn="l">
              <a:lnSpc>
                <a:spcPct val="30000"/>
              </a:lnSpc>
              <a:spcBef>
                <a:spcPts val="0"/>
              </a:spcBef>
              <a:spcAft>
                <a:spcPts val="0"/>
              </a:spcAft>
              <a:buNone/>
            </a:pPr>
            <a:r>
              <a:rPr b="0" i="0" lang="en-US" sz="100" u="none" cap="none" strike="noStrike">
                <a:solidFill>
                  <a:srgbClr val="FFFFFF"/>
                </a:solidFill>
                <a:latin typeface="Inter"/>
                <a:ea typeface="Inter"/>
                <a:cs typeface="Inter"/>
                <a:sym typeface="Inter"/>
              </a:rPr>
              <a:t>Planet One is Mercury lorem ipsum dolor sit amet, consectetur adipiscing elit, sed do eiusmod tempor incididunt.</a:t>
            </a:r>
            <a:endParaRPr/>
          </a:p>
        </p:txBody>
      </p:sp>
      <p:sp>
        <p:nvSpPr>
          <p:cNvPr id="190" name="Google Shape;190;p30"/>
          <p:cNvSpPr/>
          <p:nvPr/>
        </p:nvSpPr>
        <p:spPr>
          <a:xfrm>
            <a:off x="394150" y="2758975"/>
            <a:ext cx="8868000" cy="335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91" name="Google Shape;191;p30"/>
          <p:cNvGrpSpPr/>
          <p:nvPr/>
        </p:nvGrpSpPr>
        <p:grpSpPr>
          <a:xfrm>
            <a:off x="554075" y="2883698"/>
            <a:ext cx="8488128" cy="2929604"/>
            <a:chOff x="-4" y="209550"/>
            <a:chExt cx="11317504" cy="3906138"/>
          </a:xfrm>
        </p:grpSpPr>
        <p:sp>
          <p:nvSpPr>
            <p:cNvPr id="192" name="Google Shape;192;p30"/>
            <p:cNvSpPr txBox="1"/>
            <p:nvPr/>
          </p:nvSpPr>
          <p:spPr>
            <a:xfrm>
              <a:off x="0" y="209550"/>
              <a:ext cx="11317500" cy="1477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Crosscare</a:t>
              </a:r>
              <a:endParaRPr>
                <a:solidFill>
                  <a:schemeClr val="dk1"/>
                </a:solidFill>
              </a:endParaRPr>
            </a:p>
          </p:txBody>
        </p:sp>
        <p:sp>
          <p:nvSpPr>
            <p:cNvPr id="193" name="Google Shape;193;p30"/>
            <p:cNvSpPr txBox="1"/>
            <p:nvPr/>
          </p:nvSpPr>
          <p:spPr>
            <a:xfrm>
              <a:off x="-4" y="1616088"/>
              <a:ext cx="113175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chemeClr val="dk1"/>
                  </a:solidFill>
                  <a:latin typeface="Inter Light"/>
                  <a:ea typeface="Inter Light"/>
                  <a:cs typeface="Inter Light"/>
                  <a:sym typeface="Inter Light"/>
                </a:rPr>
                <a:t>In 2023, Crosscare undertook an evaluation of its Food Poverty Supports. The service supports individuals and families by providing emergency food packs and case work to help with addressing the underlying causes of food poverty / insecurity, along with a cafe offering healthy, hot meals.</a:t>
              </a:r>
              <a:endParaRPr>
                <a:solidFill>
                  <a:schemeClr val="dk1"/>
                </a:solidFill>
              </a:endParaRPr>
            </a:p>
          </p:txBody>
        </p:sp>
      </p:grpSp>
      <p:pic>
        <p:nvPicPr>
          <p:cNvPr descr="Crosscare - Supporting those most in need with Love, Respect and Excellence" id="194" name="Google Shape;194;p30"/>
          <p:cNvPicPr preferRelativeResize="0"/>
          <p:nvPr/>
        </p:nvPicPr>
        <p:blipFill>
          <a:blip r:embed="rId4">
            <a:alphaModFix/>
          </a:blip>
          <a:stretch>
            <a:fillRect/>
          </a:stretch>
        </p:blipFill>
        <p:spPr>
          <a:xfrm>
            <a:off x="12316800" y="394150"/>
            <a:ext cx="5457824" cy="1647825"/>
          </a:xfrm>
          <a:prstGeom prst="rect">
            <a:avLst/>
          </a:prstGeom>
          <a:noFill/>
          <a:ln>
            <a:noFill/>
          </a:ln>
        </p:spPr>
      </p:pic>
      <p:sp>
        <p:nvSpPr>
          <p:cNvPr id="195" name="Google Shape;195;p30"/>
          <p:cNvSpPr/>
          <p:nvPr/>
        </p:nvSpPr>
        <p:spPr>
          <a:xfrm>
            <a:off x="10848775" y="2758975"/>
            <a:ext cx="6772500" cy="5201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96" name="Google Shape;196;p30"/>
          <p:cNvSpPr txBox="1"/>
          <p:nvPr/>
        </p:nvSpPr>
        <p:spPr>
          <a:xfrm>
            <a:off x="11129625" y="3090450"/>
            <a:ext cx="6128700" cy="4590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US" sz="2700">
                <a:solidFill>
                  <a:schemeClr val="dk1"/>
                </a:solidFill>
                <a:latin typeface="Inter Light"/>
                <a:ea typeface="Inter Light"/>
                <a:cs typeface="Inter Light"/>
                <a:sym typeface="Inter Light"/>
              </a:rPr>
              <a:t>To involve stakeholders in identifying outcomes:</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Created a stakeholder map with staff to identify different types of service users</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Undertook </a:t>
            </a:r>
            <a:r>
              <a:rPr lang="en-US" sz="2700">
                <a:solidFill>
                  <a:schemeClr val="dk1"/>
                </a:solidFill>
                <a:latin typeface="Inter Light"/>
                <a:ea typeface="Inter Light"/>
                <a:cs typeface="Inter Light"/>
                <a:sym typeface="Inter Light"/>
              </a:rPr>
              <a:t>focus</a:t>
            </a:r>
            <a:r>
              <a:rPr lang="en-US" sz="2700">
                <a:solidFill>
                  <a:schemeClr val="dk1"/>
                </a:solidFill>
                <a:latin typeface="Inter Light"/>
                <a:ea typeface="Inter Light"/>
                <a:cs typeface="Inter Light"/>
                <a:sym typeface="Inter Light"/>
              </a:rPr>
              <a:t> group and interviews to identify outcomes</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Discussed findings with staff</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Created a Theory of Change</a:t>
            </a:r>
            <a:endParaRPr sz="2700">
              <a:solidFill>
                <a:schemeClr val="dk1"/>
              </a:solidFill>
              <a:latin typeface="Inter Light"/>
              <a:ea typeface="Inter Light"/>
              <a:cs typeface="Inter Light"/>
              <a:sym typeface="Inter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31"/>
          <p:cNvSpPr txBox="1"/>
          <p:nvPr/>
        </p:nvSpPr>
        <p:spPr>
          <a:xfrm>
            <a:off x="0" y="10258419"/>
            <a:ext cx="39300" cy="509100"/>
          </a:xfrm>
          <a:prstGeom prst="rect">
            <a:avLst/>
          </a:prstGeom>
          <a:noFill/>
          <a:ln>
            <a:noFill/>
          </a:ln>
        </p:spPr>
        <p:txBody>
          <a:bodyPr anchorCtr="0" anchor="t" bIns="0" lIns="0" spcFirstLastPara="1" rIns="0" wrap="square" tIns="0">
            <a:spAutoFit/>
          </a:bodyPr>
          <a:lstStyle/>
          <a:p>
            <a:pPr indent="0" lvl="0" marL="0" marR="0" rtl="0" algn="l">
              <a:lnSpc>
                <a:spcPct val="30000"/>
              </a:lnSpc>
              <a:spcBef>
                <a:spcPts val="0"/>
              </a:spcBef>
              <a:spcAft>
                <a:spcPts val="0"/>
              </a:spcAft>
              <a:buNone/>
            </a:pPr>
            <a:r>
              <a:rPr b="0" i="0" lang="en-US" sz="100" u="none" cap="none" strike="noStrike">
                <a:solidFill>
                  <a:srgbClr val="FFFFFF"/>
                </a:solidFill>
                <a:latin typeface="Inter"/>
                <a:ea typeface="Inter"/>
                <a:cs typeface="Inter"/>
                <a:sym typeface="Inter"/>
              </a:rPr>
              <a:t>Planet One is Mercury lorem ipsum dolor sit amet, consectetur adipiscing elit, sed do eiusmod tempor incididunt.</a:t>
            </a:r>
            <a:endParaRPr/>
          </a:p>
        </p:txBody>
      </p:sp>
      <p:pic>
        <p:nvPicPr>
          <p:cNvPr id="202" name="Google Shape;202;p31" title="Copy of Crosscare Food Poverty Programme - Theory of Change v1 (2).jpg"/>
          <p:cNvPicPr preferRelativeResize="0"/>
          <p:nvPr/>
        </p:nvPicPr>
        <p:blipFill>
          <a:blip r:embed="rId3">
            <a:alphaModFix/>
          </a:blip>
          <a:stretch>
            <a:fillRect/>
          </a:stretch>
        </p:blipFill>
        <p:spPr>
          <a:xfrm>
            <a:off x="1059251" y="244070"/>
            <a:ext cx="8740075" cy="9562850"/>
          </a:xfrm>
          <a:prstGeom prst="rect">
            <a:avLst/>
          </a:prstGeom>
          <a:noFill/>
          <a:ln>
            <a:noFill/>
          </a:ln>
        </p:spPr>
      </p:pic>
      <p:pic>
        <p:nvPicPr>
          <p:cNvPr id="203" name="Google Shape;203;p31" title="Postit4.png"/>
          <p:cNvPicPr preferRelativeResize="0"/>
          <p:nvPr/>
        </p:nvPicPr>
        <p:blipFill>
          <a:blip r:embed="rId4">
            <a:alphaModFix/>
          </a:blip>
          <a:stretch>
            <a:fillRect/>
          </a:stretch>
        </p:blipFill>
        <p:spPr>
          <a:xfrm>
            <a:off x="11368000" y="7092425"/>
            <a:ext cx="5791200" cy="3000375"/>
          </a:xfrm>
          <a:prstGeom prst="rect">
            <a:avLst/>
          </a:prstGeom>
          <a:noFill/>
          <a:ln>
            <a:noFill/>
          </a:ln>
        </p:spPr>
      </p:pic>
      <p:pic>
        <p:nvPicPr>
          <p:cNvPr id="204" name="Google Shape;204;p31" title="Postit3.png"/>
          <p:cNvPicPr preferRelativeResize="0"/>
          <p:nvPr/>
        </p:nvPicPr>
        <p:blipFill>
          <a:blip r:embed="rId5">
            <a:alphaModFix/>
          </a:blip>
          <a:stretch>
            <a:fillRect/>
          </a:stretch>
        </p:blipFill>
        <p:spPr>
          <a:xfrm>
            <a:off x="12310150" y="2386225"/>
            <a:ext cx="3648075" cy="5819775"/>
          </a:xfrm>
          <a:prstGeom prst="rect">
            <a:avLst/>
          </a:prstGeom>
          <a:noFill/>
          <a:ln>
            <a:noFill/>
          </a:ln>
        </p:spPr>
      </p:pic>
      <p:pic>
        <p:nvPicPr>
          <p:cNvPr id="205" name="Google Shape;205;p31" title="Postit2.png"/>
          <p:cNvPicPr preferRelativeResize="0"/>
          <p:nvPr/>
        </p:nvPicPr>
        <p:blipFill>
          <a:blip r:embed="rId6">
            <a:alphaModFix/>
          </a:blip>
          <a:stretch>
            <a:fillRect/>
          </a:stretch>
        </p:blipFill>
        <p:spPr>
          <a:xfrm>
            <a:off x="9991550" y="658800"/>
            <a:ext cx="3267075" cy="3305175"/>
          </a:xfrm>
          <a:prstGeom prst="rect">
            <a:avLst/>
          </a:prstGeom>
          <a:noFill/>
          <a:ln>
            <a:noFill/>
          </a:ln>
        </p:spPr>
      </p:pic>
      <p:pic>
        <p:nvPicPr>
          <p:cNvPr id="206" name="Google Shape;206;p31" title="Postit1.png"/>
          <p:cNvPicPr preferRelativeResize="0"/>
          <p:nvPr/>
        </p:nvPicPr>
        <p:blipFill>
          <a:blip r:embed="rId7">
            <a:alphaModFix/>
          </a:blip>
          <a:stretch>
            <a:fillRect/>
          </a:stretch>
        </p:blipFill>
        <p:spPr>
          <a:xfrm>
            <a:off x="12800925" y="-41800"/>
            <a:ext cx="3886200" cy="3429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nvSpPr>
        <p:spPr>
          <a:xfrm>
            <a:off x="577300" y="3915975"/>
            <a:ext cx="16745700" cy="22164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1100"/>
              <a:buNone/>
            </a:pPr>
            <a:r>
              <a:rPr lang="en-US" sz="8000">
                <a:solidFill>
                  <a:srgbClr val="FFFFFF"/>
                </a:solidFill>
                <a:latin typeface="Inter"/>
                <a:ea typeface="Inter"/>
                <a:cs typeface="Inter"/>
                <a:sym typeface="Inter"/>
              </a:rPr>
              <a:t>Gathering Data using Inclusive &amp; Participatory Practices</a:t>
            </a:r>
            <a:endParaRPr sz="8000">
              <a:solidFill>
                <a:srgbClr val="FFFFFF"/>
              </a:solidFill>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3"/>
          <p:cNvSpPr txBox="1"/>
          <p:nvPr/>
        </p:nvSpPr>
        <p:spPr>
          <a:xfrm>
            <a:off x="603350" y="740700"/>
            <a:ext cx="10370700" cy="2133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7700">
                <a:solidFill>
                  <a:srgbClr val="FFFFFF"/>
                </a:solidFill>
                <a:latin typeface="Inter"/>
                <a:ea typeface="Inter"/>
                <a:cs typeface="Inter"/>
                <a:sym typeface="Inter"/>
              </a:rPr>
              <a:t>Gathering Data from Service Users</a:t>
            </a:r>
            <a:endParaRPr sz="7700"/>
          </a:p>
        </p:txBody>
      </p:sp>
      <p:sp>
        <p:nvSpPr>
          <p:cNvPr id="217" name="Google Shape;217;p33"/>
          <p:cNvSpPr txBox="1"/>
          <p:nvPr/>
        </p:nvSpPr>
        <p:spPr>
          <a:xfrm>
            <a:off x="710500" y="3063397"/>
            <a:ext cx="10370700" cy="600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a:solidFill>
                  <a:srgbClr val="FFFFFF"/>
                </a:solidFill>
                <a:latin typeface="Inter Light"/>
                <a:ea typeface="Inter Light"/>
                <a:cs typeface="Inter Light"/>
                <a:sym typeface="Inter Light"/>
              </a:rPr>
              <a:t>Involving both staff and service users at the earliest opportunity will improve and help to create a clear process for gathering data and recruiting people who will participate. </a:t>
            </a:r>
            <a:endParaRPr sz="3000">
              <a:solidFill>
                <a:srgbClr val="FFFFFF"/>
              </a:solidFill>
              <a:latin typeface="Inter Light"/>
              <a:ea typeface="Inter Light"/>
              <a:cs typeface="Inter Light"/>
              <a:sym typeface="Inter Light"/>
            </a:endParaRPr>
          </a:p>
          <a:p>
            <a:pPr indent="0" lvl="0" marL="0" marR="0" rtl="0" algn="l">
              <a:lnSpc>
                <a:spcPct val="120000"/>
              </a:lnSpc>
              <a:spcBef>
                <a:spcPts val="0"/>
              </a:spcBef>
              <a:spcAft>
                <a:spcPts val="0"/>
              </a:spcAft>
              <a:buNone/>
            </a:pPr>
            <a:r>
              <a:t/>
            </a:r>
            <a:endParaRPr sz="3000">
              <a:solidFill>
                <a:srgbClr val="FFFFFF"/>
              </a:solidFill>
              <a:latin typeface="Inter Light"/>
              <a:ea typeface="Inter Light"/>
              <a:cs typeface="Inter Light"/>
              <a:sym typeface="Inter Light"/>
            </a:endParaRPr>
          </a:p>
          <a:p>
            <a:pPr indent="0" lvl="0" marL="0" marR="0" rtl="0" algn="l">
              <a:lnSpc>
                <a:spcPct val="120000"/>
              </a:lnSpc>
              <a:spcBef>
                <a:spcPts val="0"/>
              </a:spcBef>
              <a:spcAft>
                <a:spcPts val="0"/>
              </a:spcAft>
              <a:buNone/>
            </a:pPr>
            <a:r>
              <a:rPr lang="en-US" sz="3000">
                <a:solidFill>
                  <a:srgbClr val="FFFFFF"/>
                </a:solidFill>
                <a:latin typeface="Inter Light"/>
                <a:ea typeface="Inter Light"/>
                <a:cs typeface="Inter Light"/>
                <a:sym typeface="Inter Light"/>
              </a:rPr>
              <a:t>When planning to gather data, some useful questions are: </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Who should be involved?</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How many people need to be included?</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When they will be involved?</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How will data be gathered from people?</a:t>
            </a:r>
            <a:endParaRPr sz="3000">
              <a:solidFill>
                <a:srgbClr val="FFFFFF"/>
              </a:solidFill>
              <a:latin typeface="Inter Light"/>
              <a:ea typeface="Inter Light"/>
              <a:cs typeface="Inter Light"/>
              <a:sym typeface="Inter Light"/>
            </a:endParaRPr>
          </a:p>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What staff resources and time is required?</a:t>
            </a:r>
            <a:endParaRPr sz="3000">
              <a:solidFill>
                <a:srgbClr val="FFFFFF"/>
              </a:solidFill>
              <a:latin typeface="Inter Light"/>
              <a:ea typeface="Inter Light"/>
              <a:cs typeface="Inter Light"/>
              <a:sym typeface="Inter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1" name="Shape 221"/>
        <p:cNvGrpSpPr/>
        <p:nvPr/>
      </p:nvGrpSpPr>
      <p:grpSpPr>
        <a:xfrm>
          <a:off x="0" y="0"/>
          <a:ext cx="0" cy="0"/>
          <a:chOff x="0" y="0"/>
          <a:chExt cx="0" cy="0"/>
        </a:xfrm>
      </p:grpSpPr>
      <p:sp>
        <p:nvSpPr>
          <p:cNvPr id="222" name="Google Shape;222;p34"/>
          <p:cNvSpPr txBox="1"/>
          <p:nvPr/>
        </p:nvSpPr>
        <p:spPr>
          <a:xfrm>
            <a:off x="7310451" y="1123950"/>
            <a:ext cx="10423500" cy="11082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lang="en-US" sz="8000">
                <a:solidFill>
                  <a:srgbClr val="FFFFFF"/>
                </a:solidFill>
                <a:latin typeface="Inter"/>
                <a:ea typeface="Inter"/>
                <a:cs typeface="Inter"/>
                <a:sym typeface="Inter"/>
              </a:rPr>
              <a:t>Supporting our Staff </a:t>
            </a:r>
            <a:endParaRPr/>
          </a:p>
        </p:txBody>
      </p:sp>
      <p:sp>
        <p:nvSpPr>
          <p:cNvPr id="223" name="Google Shape;223;p34"/>
          <p:cNvSpPr txBox="1"/>
          <p:nvPr/>
        </p:nvSpPr>
        <p:spPr>
          <a:xfrm>
            <a:off x="8835268" y="4171950"/>
            <a:ext cx="8898600" cy="21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t/>
            </a:r>
            <a:endParaRPr/>
          </a:p>
        </p:txBody>
      </p:sp>
      <p:sp>
        <p:nvSpPr>
          <p:cNvPr id="224" name="Google Shape;224;p34"/>
          <p:cNvSpPr txBox="1"/>
          <p:nvPr/>
        </p:nvSpPr>
        <p:spPr>
          <a:xfrm>
            <a:off x="5248000" y="2637000"/>
            <a:ext cx="12486000" cy="7003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500">
                <a:solidFill>
                  <a:srgbClr val="FFFFFF"/>
                </a:solidFill>
                <a:latin typeface="Inter Light"/>
                <a:ea typeface="Inter Light"/>
                <a:cs typeface="Inter Light"/>
                <a:sym typeface="Inter Light"/>
              </a:rPr>
              <a:t>In a non-profit organisation, staff have an integral role in supporting a social impact evaluation.</a:t>
            </a:r>
            <a:endParaRPr sz="3500">
              <a:solidFill>
                <a:srgbClr val="FFFFFF"/>
              </a:solidFill>
              <a:latin typeface="Inter Light"/>
              <a:ea typeface="Inter Light"/>
              <a:cs typeface="Inter Light"/>
              <a:sym typeface="Inter Light"/>
            </a:endParaRPr>
          </a:p>
          <a:p>
            <a:pPr indent="0" lvl="0" marL="0" marR="0" rtl="0" algn="r">
              <a:lnSpc>
                <a:spcPct val="120000"/>
              </a:lnSpc>
              <a:spcBef>
                <a:spcPts val="0"/>
              </a:spcBef>
              <a:spcAft>
                <a:spcPts val="0"/>
              </a:spcAft>
              <a:buNone/>
            </a:pPr>
            <a:r>
              <a:rPr lang="en-US" sz="3500">
                <a:solidFill>
                  <a:srgbClr val="FFFFFF"/>
                </a:solidFill>
                <a:latin typeface="Inter Light"/>
                <a:ea typeface="Inter Light"/>
                <a:cs typeface="Inter Light"/>
                <a:sym typeface="Inter Light"/>
              </a:rPr>
              <a:t> </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Strong trust and relationships with service users</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Help with recruiting participants</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Share communication about the purpose of research</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Monitoring the process and keeping data organised</a:t>
            </a:r>
            <a:endParaRPr sz="3500">
              <a:solidFill>
                <a:srgbClr val="FFFFFF"/>
              </a:solidFill>
              <a:latin typeface="Inter Light"/>
              <a:ea typeface="Inter Light"/>
              <a:cs typeface="Inter Light"/>
              <a:sym typeface="Inter Light"/>
            </a:endParaRPr>
          </a:p>
          <a:p>
            <a:pPr indent="0" lvl="0" marL="457200" marR="0" rtl="0" algn="r">
              <a:lnSpc>
                <a:spcPct val="120000"/>
              </a:lnSpc>
              <a:spcBef>
                <a:spcPts val="0"/>
              </a:spcBef>
              <a:spcAft>
                <a:spcPts val="0"/>
              </a:spcAft>
              <a:buNone/>
            </a:pPr>
            <a:r>
              <a:t/>
            </a:r>
            <a:endParaRPr sz="3500">
              <a:solidFill>
                <a:srgbClr val="FFFFFF"/>
              </a:solidFill>
              <a:latin typeface="Inter Light"/>
              <a:ea typeface="Inter Light"/>
              <a:cs typeface="Inter Light"/>
              <a:sym typeface="Inter Light"/>
            </a:endParaRPr>
          </a:p>
          <a:p>
            <a:pPr indent="0" lvl="0" marL="457200" marR="0" rtl="0" algn="r">
              <a:lnSpc>
                <a:spcPct val="120000"/>
              </a:lnSpc>
              <a:spcBef>
                <a:spcPts val="0"/>
              </a:spcBef>
              <a:spcAft>
                <a:spcPts val="0"/>
              </a:spcAft>
              <a:buNone/>
            </a:pPr>
            <a:r>
              <a:rPr lang="en-US" sz="3500">
                <a:solidFill>
                  <a:srgbClr val="FFFFFF"/>
                </a:solidFill>
                <a:latin typeface="Inter Light"/>
                <a:ea typeface="Inter Light"/>
                <a:cs typeface="Inter Light"/>
                <a:sym typeface="Inter Light"/>
              </a:rPr>
              <a:t>In many instances, staff can be responsible for collecting data from users by distributing surveys, undertaking interviews, or facilitating focus groups.</a:t>
            </a:r>
            <a:r>
              <a:rPr lang="en-US" sz="3500">
                <a:solidFill>
                  <a:srgbClr val="FFFFFF"/>
                </a:solidFill>
                <a:latin typeface="Inter Light"/>
                <a:ea typeface="Inter Light"/>
                <a:cs typeface="Inter Light"/>
                <a:sym typeface="Inter Light"/>
              </a:rPr>
              <a:t> </a:t>
            </a:r>
            <a:endParaRPr sz="3500">
              <a:solidFill>
                <a:srgbClr val="FFFFFF"/>
              </a:solidFill>
              <a:latin typeface="Inter Light"/>
              <a:ea typeface="Inter Light"/>
              <a:cs typeface="Inter Light"/>
              <a:sym typeface="Inter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8" name="Shape 228"/>
        <p:cNvGrpSpPr/>
        <p:nvPr/>
      </p:nvGrpSpPr>
      <p:grpSpPr>
        <a:xfrm>
          <a:off x="0" y="0"/>
          <a:ext cx="0" cy="0"/>
          <a:chOff x="0" y="0"/>
          <a:chExt cx="0" cy="0"/>
        </a:xfrm>
      </p:grpSpPr>
      <p:sp>
        <p:nvSpPr>
          <p:cNvPr id="229" name="Google Shape;229;p35"/>
          <p:cNvSpPr/>
          <p:nvPr/>
        </p:nvSpPr>
        <p:spPr>
          <a:xfrm>
            <a:off x="552350" y="1164675"/>
            <a:ext cx="6758100" cy="8289000"/>
          </a:xfrm>
          <a:prstGeom prst="rect">
            <a:avLst/>
          </a:prstGeom>
          <a:solidFill>
            <a:schemeClr val="lt1"/>
          </a:solid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None/>
            </a:pPr>
            <a:r>
              <a:t/>
            </a:r>
            <a:endParaRPr sz="3000">
              <a:solidFill>
                <a:schemeClr val="dk1"/>
              </a:solidFill>
              <a:latin typeface="Inter"/>
              <a:ea typeface="Inter"/>
              <a:cs typeface="Inter"/>
              <a:sym typeface="Inter"/>
            </a:endParaRPr>
          </a:p>
        </p:txBody>
      </p:sp>
      <p:pic>
        <p:nvPicPr>
          <p:cNvPr id="230" name="Google Shape;230;p35"/>
          <p:cNvPicPr preferRelativeResize="0"/>
          <p:nvPr/>
        </p:nvPicPr>
        <p:blipFill>
          <a:blip r:embed="rId3">
            <a:alphaModFix/>
          </a:blip>
          <a:stretch>
            <a:fillRect/>
          </a:stretch>
        </p:blipFill>
        <p:spPr>
          <a:xfrm>
            <a:off x="552350" y="1333200"/>
            <a:ext cx="6757975" cy="7828100"/>
          </a:xfrm>
          <a:prstGeom prst="rect">
            <a:avLst/>
          </a:prstGeom>
          <a:noFill/>
          <a:ln>
            <a:noFill/>
          </a:ln>
        </p:spPr>
      </p:pic>
      <p:sp>
        <p:nvSpPr>
          <p:cNvPr id="231" name="Google Shape;231;p35"/>
          <p:cNvSpPr txBox="1"/>
          <p:nvPr/>
        </p:nvSpPr>
        <p:spPr>
          <a:xfrm>
            <a:off x="7310451" y="746625"/>
            <a:ext cx="10423500" cy="11082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lang="en-US" sz="8000">
                <a:solidFill>
                  <a:srgbClr val="FFFFFF"/>
                </a:solidFill>
                <a:latin typeface="Inter"/>
                <a:ea typeface="Inter"/>
                <a:cs typeface="Inter"/>
                <a:sym typeface="Inter"/>
              </a:rPr>
              <a:t>Making a Plan</a:t>
            </a:r>
            <a:endParaRPr/>
          </a:p>
        </p:txBody>
      </p:sp>
      <p:sp>
        <p:nvSpPr>
          <p:cNvPr id="232" name="Google Shape;232;p35"/>
          <p:cNvSpPr txBox="1"/>
          <p:nvPr/>
        </p:nvSpPr>
        <p:spPr>
          <a:xfrm>
            <a:off x="7620000" y="2259675"/>
            <a:ext cx="10114200" cy="7280700"/>
          </a:xfrm>
          <a:prstGeom prst="rect">
            <a:avLst/>
          </a:prstGeom>
          <a:noFill/>
          <a:ln>
            <a:noFill/>
          </a:ln>
        </p:spPr>
        <p:txBody>
          <a:bodyPr anchorCtr="0" anchor="t" bIns="0" lIns="0" spcFirstLastPara="1" rIns="0" wrap="square" tIns="0">
            <a:spAutoFit/>
          </a:bodyPr>
          <a:lstStyle/>
          <a:p>
            <a:pPr indent="0" lvl="0" marL="457200" marR="0" rtl="0" algn="r">
              <a:lnSpc>
                <a:spcPct val="120000"/>
              </a:lnSpc>
              <a:spcBef>
                <a:spcPts val="0"/>
              </a:spcBef>
              <a:spcAft>
                <a:spcPts val="0"/>
              </a:spcAft>
              <a:buNone/>
            </a:pPr>
            <a:r>
              <a:rPr lang="en-US" sz="3000">
                <a:solidFill>
                  <a:srgbClr val="FFFFFF"/>
                </a:solidFill>
                <a:latin typeface="Inter Light"/>
                <a:ea typeface="Inter Light"/>
                <a:cs typeface="Inter Light"/>
                <a:sym typeface="Inter Light"/>
              </a:rPr>
              <a:t>In Quality Matters, we created</a:t>
            </a:r>
            <a:r>
              <a:rPr lang="en-US" sz="3000">
                <a:solidFill>
                  <a:srgbClr val="FFFFFF"/>
                </a:solidFill>
                <a:latin typeface="Inter Light"/>
                <a:ea typeface="Inter Light"/>
                <a:cs typeface="Inter Light"/>
                <a:sym typeface="Inter Light"/>
              </a:rPr>
              <a:t> a </a:t>
            </a:r>
            <a:r>
              <a:rPr lang="en-US" sz="3000" u="sng">
                <a:solidFill>
                  <a:srgbClr val="FFFFFF"/>
                </a:solidFill>
                <a:latin typeface="Inter Light"/>
                <a:ea typeface="Inter Light"/>
                <a:cs typeface="Inter Light"/>
                <a:sym typeface="Inter Light"/>
              </a:rPr>
              <a:t>Data Collection Plan</a:t>
            </a:r>
            <a:r>
              <a:rPr lang="en-US" sz="3000">
                <a:solidFill>
                  <a:srgbClr val="FFFFFF"/>
                </a:solidFill>
                <a:latin typeface="Inter Light"/>
                <a:ea typeface="Inter Light"/>
                <a:cs typeface="Inter Light"/>
                <a:sym typeface="Inter Light"/>
              </a:rPr>
              <a:t> for all staff involved in an evaluation. The purpose of this document is to explain all steps of the data collection process - and to outline who is responsible for gathering data and steps for mitigating any risks.</a:t>
            </a:r>
            <a:r>
              <a:rPr lang="en-US" sz="3500">
                <a:solidFill>
                  <a:srgbClr val="FFFFFF"/>
                </a:solidFill>
                <a:latin typeface="Inter Light"/>
                <a:ea typeface="Inter Light"/>
                <a:cs typeface="Inter Light"/>
                <a:sym typeface="Inter Light"/>
              </a:rPr>
              <a:t> </a:t>
            </a:r>
            <a:endParaRPr sz="3500">
              <a:solidFill>
                <a:srgbClr val="FFFFFF"/>
              </a:solidFill>
              <a:latin typeface="Inter Light"/>
              <a:ea typeface="Inter Light"/>
              <a:cs typeface="Inter Light"/>
              <a:sym typeface="Inter Light"/>
            </a:endParaRPr>
          </a:p>
          <a:p>
            <a:pPr indent="0" lvl="0" marL="457200" marR="0" rtl="0" algn="r">
              <a:lnSpc>
                <a:spcPct val="120000"/>
              </a:lnSpc>
              <a:spcBef>
                <a:spcPts val="0"/>
              </a:spcBef>
              <a:spcAft>
                <a:spcPts val="0"/>
              </a:spcAft>
              <a:buNone/>
            </a:pPr>
            <a:r>
              <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Who will data be gathered from and how?</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What outcomes will be measured?</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What is the target response rate?</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Who is responsible for gathering data?</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Where is data stored by staff?</a:t>
            </a:r>
            <a:endParaRPr sz="3500">
              <a:solidFill>
                <a:srgbClr val="FFFFFF"/>
              </a:solidFill>
              <a:latin typeface="Inter Light"/>
              <a:ea typeface="Inter Light"/>
              <a:cs typeface="Inter Light"/>
              <a:sym typeface="Inter Light"/>
            </a:endParaRPr>
          </a:p>
          <a:p>
            <a:pPr indent="-450850" lvl="0" marL="457200" marR="0" rtl="0" algn="r">
              <a:lnSpc>
                <a:spcPct val="120000"/>
              </a:lnSpc>
              <a:spcBef>
                <a:spcPts val="0"/>
              </a:spcBef>
              <a:spcAft>
                <a:spcPts val="0"/>
              </a:spcAft>
              <a:buClr>
                <a:srgbClr val="FFFFFF"/>
              </a:buClr>
              <a:buSzPts val="3500"/>
              <a:buFont typeface="Inter Light"/>
              <a:buChar char="❏"/>
            </a:pPr>
            <a:r>
              <a:rPr lang="en-US" sz="3500">
                <a:solidFill>
                  <a:srgbClr val="FFFFFF"/>
                </a:solidFill>
                <a:latin typeface="Inter Light"/>
                <a:ea typeface="Inter Light"/>
                <a:cs typeface="Inter Light"/>
                <a:sym typeface="Inter Light"/>
              </a:rPr>
              <a:t>What are possible issues or risks?</a:t>
            </a:r>
            <a:endParaRPr sz="3500">
              <a:solidFill>
                <a:srgbClr val="FFFFFF"/>
              </a:solidFill>
              <a:latin typeface="Inter Light"/>
              <a:ea typeface="Inter Light"/>
              <a:cs typeface="Inter Light"/>
              <a:sym typeface="Inter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6" name="Shape 236"/>
        <p:cNvGrpSpPr/>
        <p:nvPr/>
      </p:nvGrpSpPr>
      <p:grpSpPr>
        <a:xfrm>
          <a:off x="0" y="0"/>
          <a:ext cx="0" cy="0"/>
          <a:chOff x="0" y="0"/>
          <a:chExt cx="0" cy="0"/>
        </a:xfrm>
      </p:grpSpPr>
      <p:sp>
        <p:nvSpPr>
          <p:cNvPr id="237" name="Google Shape;237;p36"/>
          <p:cNvSpPr txBox="1"/>
          <p:nvPr/>
        </p:nvSpPr>
        <p:spPr>
          <a:xfrm>
            <a:off x="554078" y="2926950"/>
            <a:ext cx="9702000" cy="4433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Approaches</a:t>
            </a:r>
            <a:r>
              <a:rPr lang="en-US" sz="8000">
                <a:solidFill>
                  <a:srgbClr val="FFFFFF"/>
                </a:solidFill>
                <a:latin typeface="Inter"/>
                <a:ea typeface="Inter"/>
                <a:cs typeface="Inter"/>
                <a:sym typeface="Inter"/>
              </a:rPr>
              <a:t> to gathering data in an inclusive and accessible way</a:t>
            </a:r>
            <a:endParaRPr/>
          </a:p>
        </p:txBody>
      </p:sp>
      <p:grpSp>
        <p:nvGrpSpPr>
          <p:cNvPr id="238" name="Google Shape;238;p36"/>
          <p:cNvGrpSpPr/>
          <p:nvPr/>
        </p:nvGrpSpPr>
        <p:grpSpPr>
          <a:xfrm>
            <a:off x="11852289" y="1624086"/>
            <a:ext cx="5881725" cy="2287132"/>
            <a:chOff x="0" y="85725"/>
            <a:chExt cx="7842300" cy="3049510"/>
          </a:xfrm>
        </p:grpSpPr>
        <p:sp>
          <p:nvSpPr>
            <p:cNvPr id="239" name="Google Shape;239;p3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Informed consent</a:t>
              </a:r>
              <a:endParaRPr/>
            </a:p>
          </p:txBody>
        </p:sp>
        <p:sp>
          <p:nvSpPr>
            <p:cNvPr id="240" name="Google Shape;240;p36"/>
            <p:cNvSpPr txBox="1"/>
            <p:nvPr/>
          </p:nvSpPr>
          <p:spPr>
            <a:xfrm>
              <a:off x="0" y="6356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Sharing information with service users weeks before, so people </a:t>
              </a:r>
              <a:r>
                <a:rPr lang="en-US" sz="2100">
                  <a:solidFill>
                    <a:srgbClr val="FFFFFF"/>
                  </a:solidFill>
                  <a:latin typeface="Inter Light"/>
                  <a:ea typeface="Inter Light"/>
                  <a:cs typeface="Inter Light"/>
                  <a:sym typeface="Inter Light"/>
                </a:rPr>
                <a:t>can voluntarily agree to take part and fully understand the purpose, process, risks, and how information will be used before participating. </a:t>
              </a:r>
              <a:endParaRPr/>
            </a:p>
          </p:txBody>
        </p:sp>
      </p:grpSp>
      <p:grpSp>
        <p:nvGrpSpPr>
          <p:cNvPr id="241" name="Google Shape;241;p36"/>
          <p:cNvGrpSpPr/>
          <p:nvPr/>
        </p:nvGrpSpPr>
        <p:grpSpPr>
          <a:xfrm>
            <a:off x="11852289" y="4337209"/>
            <a:ext cx="5881725" cy="2287133"/>
            <a:chOff x="0" y="85725"/>
            <a:chExt cx="7842300" cy="3049510"/>
          </a:xfrm>
        </p:grpSpPr>
        <p:sp>
          <p:nvSpPr>
            <p:cNvPr id="242" name="Google Shape;242;p3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Anonymous</a:t>
              </a:r>
              <a:endParaRPr/>
            </a:p>
          </p:txBody>
        </p:sp>
        <p:sp>
          <p:nvSpPr>
            <p:cNvPr id="243" name="Google Shape;243;p36"/>
            <p:cNvSpPr txBox="1"/>
            <p:nvPr/>
          </p:nvSpPr>
          <p:spPr>
            <a:xfrm>
              <a:off x="0" y="6356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Anonymity</a:t>
              </a:r>
              <a:r>
                <a:rPr lang="en-US" sz="2100">
                  <a:solidFill>
                    <a:srgbClr val="FFFFFF"/>
                  </a:solidFill>
                  <a:latin typeface="Inter Light"/>
                  <a:ea typeface="Inter Light"/>
                  <a:cs typeface="Inter Light"/>
                  <a:sym typeface="Inter Light"/>
                </a:rPr>
                <a:t> can encourage honesty. For some vulnerable groups, they may feel comfortable sharing their experiences if they cannot be identified. It is important to make sure you can track data using a Unique Identifier.</a:t>
              </a:r>
              <a:endParaRPr/>
            </a:p>
          </p:txBody>
        </p:sp>
      </p:grpSp>
      <p:grpSp>
        <p:nvGrpSpPr>
          <p:cNvPr id="244" name="Google Shape;244;p36"/>
          <p:cNvGrpSpPr/>
          <p:nvPr/>
        </p:nvGrpSpPr>
        <p:grpSpPr>
          <a:xfrm>
            <a:off x="11852289" y="7049929"/>
            <a:ext cx="5881725" cy="2675032"/>
            <a:chOff x="0" y="85725"/>
            <a:chExt cx="7842300" cy="3566710"/>
          </a:xfrm>
        </p:grpSpPr>
        <p:sp>
          <p:nvSpPr>
            <p:cNvPr id="245" name="Google Shape;245;p3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Voluntary</a:t>
              </a:r>
              <a:endParaRPr/>
            </a:p>
          </p:txBody>
        </p:sp>
        <p:sp>
          <p:nvSpPr>
            <p:cNvPr id="246" name="Google Shape;246;p36"/>
            <p:cNvSpPr txBox="1"/>
            <p:nvPr/>
          </p:nvSpPr>
          <p:spPr>
            <a:xfrm>
              <a:off x="0" y="635635"/>
              <a:ext cx="7842300" cy="301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Participation in a social impact evaluation should be voluntary and participants should be able to change their mind about participation. If people do not wish to participate, the organisation </a:t>
              </a:r>
              <a:r>
                <a:rPr lang="en-US" sz="2100">
                  <a:solidFill>
                    <a:srgbClr val="FFFFFF"/>
                  </a:solidFill>
                  <a:latin typeface="Inter Light"/>
                  <a:ea typeface="Inter Light"/>
                  <a:cs typeface="Inter Light"/>
                  <a:sym typeface="Inter Light"/>
                </a:rPr>
                <a:t>should</a:t>
              </a:r>
              <a:r>
                <a:rPr lang="en-US" sz="2100">
                  <a:solidFill>
                    <a:srgbClr val="FFFFFF"/>
                  </a:solidFill>
                  <a:latin typeface="Inter Light"/>
                  <a:ea typeface="Inter Light"/>
                  <a:cs typeface="Inter Light"/>
                  <a:sym typeface="Inter Light"/>
                </a:rPr>
                <a:t> explore the reasons why people choose not to engage.</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0" name="Shape 250"/>
        <p:cNvGrpSpPr/>
        <p:nvPr/>
      </p:nvGrpSpPr>
      <p:grpSpPr>
        <a:xfrm>
          <a:off x="0" y="0"/>
          <a:ext cx="0" cy="0"/>
          <a:chOff x="0" y="0"/>
          <a:chExt cx="0" cy="0"/>
        </a:xfrm>
      </p:grpSpPr>
      <p:pic>
        <p:nvPicPr>
          <p:cNvPr id="251" name="Google Shape;251;p37"/>
          <p:cNvPicPr preferRelativeResize="0"/>
          <p:nvPr/>
        </p:nvPicPr>
        <p:blipFill>
          <a:blip r:embed="rId3">
            <a:alphaModFix/>
          </a:blip>
          <a:stretch>
            <a:fillRect/>
          </a:stretch>
        </p:blipFill>
        <p:spPr>
          <a:xfrm>
            <a:off x="-7120225" y="-582675"/>
            <a:ext cx="26484949" cy="11123675"/>
          </a:xfrm>
          <a:prstGeom prst="rect">
            <a:avLst/>
          </a:prstGeom>
          <a:noFill/>
          <a:ln>
            <a:noFill/>
          </a:ln>
        </p:spPr>
      </p:pic>
      <p:sp>
        <p:nvSpPr>
          <p:cNvPr id="252" name="Google Shape;252;p37"/>
          <p:cNvSpPr/>
          <p:nvPr/>
        </p:nvSpPr>
        <p:spPr>
          <a:xfrm>
            <a:off x="-1360725" y="3232800"/>
            <a:ext cx="10788600" cy="382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53" name="Google Shape;253;p37"/>
          <p:cNvSpPr txBox="1"/>
          <p:nvPr/>
        </p:nvSpPr>
        <p:spPr>
          <a:xfrm>
            <a:off x="2259678" y="3445800"/>
            <a:ext cx="6959100" cy="3324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Case Study:</a:t>
            </a:r>
            <a:br>
              <a:rPr lang="en-US" sz="8000">
                <a:solidFill>
                  <a:schemeClr val="dk1"/>
                </a:solidFill>
                <a:latin typeface="Inter"/>
                <a:ea typeface="Inter"/>
                <a:cs typeface="Inter"/>
                <a:sym typeface="Inter"/>
              </a:rPr>
            </a:br>
            <a:r>
              <a:rPr lang="en-US" sz="8000">
                <a:solidFill>
                  <a:schemeClr val="dk1"/>
                </a:solidFill>
                <a:latin typeface="Inter"/>
                <a:ea typeface="Inter"/>
                <a:cs typeface="Inter"/>
                <a:sym typeface="Inter"/>
              </a:rPr>
              <a:t>Dublin Simon Community</a:t>
            </a:r>
            <a:endParaRPr>
              <a:solidFill>
                <a:schemeClr val="dk1"/>
              </a:solidFill>
            </a:endParaRPr>
          </a:p>
        </p:txBody>
      </p:sp>
      <p:pic>
        <p:nvPicPr>
          <p:cNvPr id="254" name="Google Shape;254;p37"/>
          <p:cNvPicPr preferRelativeResize="0"/>
          <p:nvPr/>
        </p:nvPicPr>
        <p:blipFill rotWithShape="1">
          <a:blip r:embed="rId4">
            <a:alphaModFix/>
          </a:blip>
          <a:srcRect b="29979" l="0" r="0" t="23249"/>
          <a:stretch/>
        </p:blipFill>
        <p:spPr>
          <a:xfrm>
            <a:off x="13490650" y="666775"/>
            <a:ext cx="3767675" cy="1762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8" name="Shape 258"/>
        <p:cNvGrpSpPr/>
        <p:nvPr/>
      </p:nvGrpSpPr>
      <p:grpSpPr>
        <a:xfrm>
          <a:off x="0" y="0"/>
          <a:ext cx="0" cy="0"/>
          <a:chOff x="0" y="0"/>
          <a:chExt cx="0" cy="0"/>
        </a:xfrm>
      </p:grpSpPr>
      <p:pic>
        <p:nvPicPr>
          <p:cNvPr id="259" name="Google Shape;259;p38"/>
          <p:cNvPicPr preferRelativeResize="0"/>
          <p:nvPr/>
        </p:nvPicPr>
        <p:blipFill>
          <a:blip r:embed="rId3">
            <a:alphaModFix/>
          </a:blip>
          <a:stretch>
            <a:fillRect/>
          </a:stretch>
        </p:blipFill>
        <p:spPr>
          <a:xfrm>
            <a:off x="-273050" y="-1473375"/>
            <a:ext cx="18834101" cy="12556075"/>
          </a:xfrm>
          <a:prstGeom prst="rect">
            <a:avLst/>
          </a:prstGeom>
          <a:noFill/>
          <a:ln>
            <a:noFill/>
          </a:ln>
        </p:spPr>
      </p:pic>
      <p:sp>
        <p:nvSpPr>
          <p:cNvPr id="260" name="Google Shape;260;p38"/>
          <p:cNvSpPr/>
          <p:nvPr/>
        </p:nvSpPr>
        <p:spPr>
          <a:xfrm>
            <a:off x="394150" y="2758975"/>
            <a:ext cx="8868000" cy="409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261" name="Google Shape;261;p38"/>
          <p:cNvGrpSpPr/>
          <p:nvPr/>
        </p:nvGrpSpPr>
        <p:grpSpPr>
          <a:xfrm>
            <a:off x="554075" y="2883698"/>
            <a:ext cx="8488128" cy="3705404"/>
            <a:chOff x="-4" y="209550"/>
            <a:chExt cx="11317504" cy="4940538"/>
          </a:xfrm>
        </p:grpSpPr>
        <p:sp>
          <p:nvSpPr>
            <p:cNvPr id="262" name="Google Shape;262;p38"/>
            <p:cNvSpPr txBox="1"/>
            <p:nvPr/>
          </p:nvSpPr>
          <p:spPr>
            <a:xfrm>
              <a:off x="0" y="209550"/>
              <a:ext cx="11317500" cy="1477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Dublin Simon</a:t>
              </a:r>
              <a:endParaRPr>
                <a:solidFill>
                  <a:schemeClr val="dk1"/>
                </a:solidFill>
              </a:endParaRPr>
            </a:p>
          </p:txBody>
        </p:sp>
        <p:sp>
          <p:nvSpPr>
            <p:cNvPr id="263" name="Google Shape;263;p38"/>
            <p:cNvSpPr txBox="1"/>
            <p:nvPr/>
          </p:nvSpPr>
          <p:spPr>
            <a:xfrm>
              <a:off x="-4" y="1616088"/>
              <a:ext cx="11317500" cy="35340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Clr>
                  <a:schemeClr val="dk1"/>
                </a:buClr>
                <a:buFont typeface="Arial"/>
                <a:buNone/>
              </a:pPr>
              <a:r>
                <a:rPr lang="en-US" sz="2100">
                  <a:solidFill>
                    <a:schemeClr val="dk1"/>
                  </a:solidFill>
                  <a:latin typeface="Inter Light"/>
                  <a:ea typeface="Inter Light"/>
                  <a:cs typeface="Inter Light"/>
                  <a:sym typeface="Inter Light"/>
                </a:rPr>
                <a:t>Dublin Simon Community provide supported temporary </a:t>
              </a:r>
              <a:r>
                <a:rPr lang="en-US" sz="2100">
                  <a:solidFill>
                    <a:schemeClr val="dk1"/>
                  </a:solidFill>
                  <a:latin typeface="Inter Light"/>
                  <a:ea typeface="Inter Light"/>
                  <a:cs typeface="Inter Light"/>
                  <a:sym typeface="Inter Light"/>
                </a:rPr>
                <a:t>accommodation</a:t>
              </a:r>
              <a:r>
                <a:rPr lang="en-US" sz="2100">
                  <a:solidFill>
                    <a:schemeClr val="dk1"/>
                  </a:solidFill>
                  <a:latin typeface="Inter Light"/>
                  <a:ea typeface="Inter Light"/>
                  <a:cs typeface="Inter Light"/>
                  <a:sym typeface="Inter Light"/>
                </a:rPr>
                <a:t> for </a:t>
              </a:r>
              <a:r>
                <a:rPr lang="en-US" sz="2100">
                  <a:solidFill>
                    <a:schemeClr val="dk1"/>
                  </a:solidFill>
                  <a:latin typeface="Inter Light"/>
                  <a:ea typeface="Inter Light"/>
                  <a:cs typeface="Inter Light"/>
                  <a:sym typeface="Inter Light"/>
                </a:rPr>
                <a:t>people</a:t>
              </a:r>
              <a:r>
                <a:rPr lang="en-US" sz="2100">
                  <a:solidFill>
                    <a:schemeClr val="dk1"/>
                  </a:solidFill>
                  <a:latin typeface="Inter Light"/>
                  <a:ea typeface="Inter Light"/>
                  <a:cs typeface="Inter Light"/>
                  <a:sym typeface="Inter Light"/>
                </a:rPr>
                <a:t> who are homeless. </a:t>
              </a:r>
              <a:endParaRPr sz="21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Clr>
                  <a:schemeClr val="dk1"/>
                </a:buClr>
                <a:buFont typeface="Arial"/>
                <a:buNone/>
              </a:pPr>
              <a:r>
                <a:t/>
              </a:r>
              <a:endParaRPr sz="21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Clr>
                  <a:schemeClr val="dk1"/>
                </a:buClr>
                <a:buFont typeface="Arial"/>
                <a:buNone/>
              </a:pPr>
              <a:r>
                <a:rPr lang="en-US" sz="2100">
                  <a:solidFill>
                    <a:schemeClr val="dk1"/>
                  </a:solidFill>
                  <a:latin typeface="Inter Light"/>
                  <a:ea typeface="Inter Light"/>
                  <a:cs typeface="Inter Light"/>
                  <a:sym typeface="Inter Light"/>
                </a:rPr>
                <a:t>In 2022, the organisation </a:t>
              </a:r>
              <a:r>
                <a:rPr lang="en-US" sz="2100">
                  <a:solidFill>
                    <a:schemeClr val="dk1"/>
                  </a:solidFill>
                  <a:latin typeface="Inter Light"/>
                  <a:ea typeface="Inter Light"/>
                  <a:cs typeface="Inter Light"/>
                  <a:sym typeface="Inter Light"/>
                </a:rPr>
                <a:t>created</a:t>
              </a:r>
              <a:r>
                <a:rPr lang="en-US" sz="2100">
                  <a:solidFill>
                    <a:schemeClr val="dk1"/>
                  </a:solidFill>
                  <a:latin typeface="Inter Light"/>
                  <a:ea typeface="Inter Light"/>
                  <a:cs typeface="Inter Light"/>
                  <a:sym typeface="Inter Light"/>
                </a:rPr>
                <a:t> a new role of Specialised Project Workers to work specifically with people who display signs of mental health issues, substance misuse and/or challenging behaviours, and, also who were at-risk of losing their placement. </a:t>
              </a:r>
              <a:endParaRPr sz="2100">
                <a:solidFill>
                  <a:schemeClr val="dk1"/>
                </a:solidFill>
                <a:latin typeface="Inter Light"/>
                <a:ea typeface="Inter Light"/>
                <a:cs typeface="Inter Light"/>
                <a:sym typeface="Inter Light"/>
              </a:endParaRPr>
            </a:p>
          </p:txBody>
        </p:sp>
      </p:grpSp>
      <p:sp>
        <p:nvSpPr>
          <p:cNvPr id="264" name="Google Shape;264;p38"/>
          <p:cNvSpPr/>
          <p:nvPr/>
        </p:nvSpPr>
        <p:spPr>
          <a:xfrm>
            <a:off x="10848775" y="3548500"/>
            <a:ext cx="6772500" cy="508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65" name="Google Shape;265;p38"/>
          <p:cNvSpPr txBox="1"/>
          <p:nvPr/>
        </p:nvSpPr>
        <p:spPr>
          <a:xfrm>
            <a:off x="11170675" y="3874750"/>
            <a:ext cx="6128700" cy="5088600"/>
          </a:xfrm>
          <a:prstGeom prst="rect">
            <a:avLst/>
          </a:prstGeom>
          <a:noFill/>
          <a:ln>
            <a:noFill/>
          </a:ln>
        </p:spPr>
        <p:txBody>
          <a:bodyPr anchorCtr="0" anchor="t" bIns="91425" lIns="91425" spcFirstLastPara="1" rIns="91425" wrap="square" tIns="91425">
            <a:spAutoFit/>
          </a:bodyPr>
          <a:lstStyle/>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Service users who are homeless and living in temporary </a:t>
            </a:r>
            <a:r>
              <a:rPr lang="en-US" sz="2700">
                <a:solidFill>
                  <a:schemeClr val="dk1"/>
                </a:solidFill>
                <a:latin typeface="Inter Light"/>
                <a:ea typeface="Inter Light"/>
                <a:cs typeface="Inter Light"/>
                <a:sym typeface="Inter Light"/>
              </a:rPr>
              <a:t>accommodation</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Four staff worked with 119 cases over a nine month period</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Past experiences with suicidal ideation, substance misuse, homelessness, and learning disabilities</a:t>
            </a:r>
            <a:endParaRPr sz="27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None/>
            </a:pPr>
            <a:r>
              <a:t/>
            </a:r>
            <a:endParaRPr sz="2700">
              <a:solidFill>
                <a:schemeClr val="dk1"/>
              </a:solidFill>
              <a:latin typeface="Inter Light"/>
              <a:ea typeface="Inter Light"/>
              <a:cs typeface="Inter Light"/>
              <a:sym typeface="Inter Light"/>
            </a:endParaRPr>
          </a:p>
        </p:txBody>
      </p:sp>
      <p:pic>
        <p:nvPicPr>
          <p:cNvPr id="266" name="Google Shape;266;p38"/>
          <p:cNvPicPr preferRelativeResize="0"/>
          <p:nvPr/>
        </p:nvPicPr>
        <p:blipFill rotWithShape="1">
          <a:blip r:embed="rId4">
            <a:alphaModFix/>
          </a:blip>
          <a:srcRect b="29979" l="0" r="0" t="23249"/>
          <a:stretch/>
        </p:blipFill>
        <p:spPr>
          <a:xfrm>
            <a:off x="13490650" y="666775"/>
            <a:ext cx="3767675" cy="1762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pic>
        <p:nvPicPr>
          <p:cNvPr id="271" name="Google Shape;271;p39"/>
          <p:cNvPicPr preferRelativeResize="0"/>
          <p:nvPr/>
        </p:nvPicPr>
        <p:blipFill>
          <a:blip r:embed="rId3">
            <a:alphaModFix/>
          </a:blip>
          <a:stretch>
            <a:fillRect/>
          </a:stretch>
        </p:blipFill>
        <p:spPr>
          <a:xfrm>
            <a:off x="476250" y="431625"/>
            <a:ext cx="13208000" cy="18668825"/>
          </a:xfrm>
          <a:prstGeom prst="rect">
            <a:avLst/>
          </a:prstGeom>
          <a:noFill/>
          <a:ln cap="flat" cmpd="sng" w="28575">
            <a:solidFill>
              <a:schemeClr val="dk1"/>
            </a:solidFill>
            <a:prstDash val="solid"/>
            <a:round/>
            <a:headEnd len="sm" w="sm" type="none"/>
            <a:tailEnd len="sm" w="sm" type="none"/>
          </a:ln>
        </p:spPr>
      </p:pic>
      <p:pic>
        <p:nvPicPr>
          <p:cNvPr id="272" name="Google Shape;272;p39"/>
          <p:cNvPicPr preferRelativeResize="0"/>
          <p:nvPr/>
        </p:nvPicPr>
        <p:blipFill>
          <a:blip r:embed="rId3">
            <a:alphaModFix/>
          </a:blip>
          <a:stretch>
            <a:fillRect/>
          </a:stretch>
        </p:blipFill>
        <p:spPr>
          <a:xfrm>
            <a:off x="14176975" y="231779"/>
            <a:ext cx="3261600" cy="4610122"/>
          </a:xfrm>
          <a:prstGeom prst="rect">
            <a:avLst/>
          </a:prstGeom>
          <a:noFill/>
          <a:ln cap="flat" cmpd="sng" w="9525">
            <a:solidFill>
              <a:schemeClr val="dk1"/>
            </a:solidFill>
            <a:prstDash val="solid"/>
            <a:round/>
            <a:headEnd len="sm" w="sm" type="none"/>
            <a:tailEnd len="sm" w="sm" type="none"/>
          </a:ln>
        </p:spPr>
      </p:pic>
      <p:pic>
        <p:nvPicPr>
          <p:cNvPr id="273" name="Google Shape;273;p39"/>
          <p:cNvPicPr preferRelativeResize="0"/>
          <p:nvPr/>
        </p:nvPicPr>
        <p:blipFill>
          <a:blip r:embed="rId4">
            <a:alphaModFix/>
          </a:blip>
          <a:stretch>
            <a:fillRect/>
          </a:stretch>
        </p:blipFill>
        <p:spPr>
          <a:xfrm>
            <a:off x="14176975" y="5137150"/>
            <a:ext cx="3261600" cy="461009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 name="Shape 56"/>
        <p:cNvGrpSpPr/>
        <p:nvPr/>
      </p:nvGrpSpPr>
      <p:grpSpPr>
        <a:xfrm>
          <a:off x="0" y="0"/>
          <a:ext cx="0" cy="0"/>
          <a:chOff x="0" y="0"/>
          <a:chExt cx="0" cy="0"/>
        </a:xfrm>
      </p:grpSpPr>
      <p:sp>
        <p:nvSpPr>
          <p:cNvPr id="57" name="Google Shape;57;p13"/>
          <p:cNvSpPr txBox="1"/>
          <p:nvPr/>
        </p:nvSpPr>
        <p:spPr>
          <a:xfrm>
            <a:off x="554078" y="4722025"/>
            <a:ext cx="9702000" cy="1108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Learning Outcomes</a:t>
            </a:r>
            <a:endParaRPr/>
          </a:p>
        </p:txBody>
      </p:sp>
      <p:sp>
        <p:nvSpPr>
          <p:cNvPr id="58" name="Google Shape;58;p13"/>
          <p:cNvSpPr txBox="1"/>
          <p:nvPr/>
        </p:nvSpPr>
        <p:spPr>
          <a:xfrm>
            <a:off x="11852289" y="1070011"/>
            <a:ext cx="58818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4000">
                <a:solidFill>
                  <a:srgbClr val="FFFFFF"/>
                </a:solidFill>
                <a:latin typeface="Inter"/>
                <a:ea typeface="Inter"/>
                <a:cs typeface="Inter"/>
                <a:sym typeface="Inter"/>
              </a:rPr>
              <a:t>Learn how involving service users can help us collect better quality data</a:t>
            </a:r>
            <a:endParaRPr sz="4000"/>
          </a:p>
        </p:txBody>
      </p:sp>
      <p:sp>
        <p:nvSpPr>
          <p:cNvPr id="59" name="Google Shape;59;p13"/>
          <p:cNvSpPr txBox="1"/>
          <p:nvPr/>
        </p:nvSpPr>
        <p:spPr>
          <a:xfrm>
            <a:off x="11852289" y="4199773"/>
            <a:ext cx="58818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4000">
                <a:solidFill>
                  <a:srgbClr val="FFFFFF"/>
                </a:solidFill>
                <a:latin typeface="Inter"/>
                <a:ea typeface="Inter"/>
                <a:cs typeface="Inter"/>
                <a:sym typeface="Inter"/>
              </a:rPr>
              <a:t>Making social impact measurement inclusive and </a:t>
            </a:r>
            <a:r>
              <a:rPr lang="en-US" sz="4000">
                <a:solidFill>
                  <a:srgbClr val="FFFFFF"/>
                </a:solidFill>
                <a:latin typeface="Inter"/>
                <a:ea typeface="Inter"/>
                <a:cs typeface="Inter"/>
                <a:sym typeface="Inter"/>
              </a:rPr>
              <a:t>accessible</a:t>
            </a:r>
            <a:r>
              <a:rPr lang="en-US" sz="4000">
                <a:solidFill>
                  <a:srgbClr val="FFFFFF"/>
                </a:solidFill>
                <a:latin typeface="Inter"/>
                <a:ea typeface="Inter"/>
                <a:cs typeface="Inter"/>
                <a:sym typeface="Inter"/>
              </a:rPr>
              <a:t> for service users </a:t>
            </a:r>
            <a:endParaRPr sz="4000"/>
          </a:p>
        </p:txBody>
      </p:sp>
      <p:sp>
        <p:nvSpPr>
          <p:cNvPr id="60" name="Google Shape;60;p13"/>
          <p:cNvSpPr txBox="1"/>
          <p:nvPr/>
        </p:nvSpPr>
        <p:spPr>
          <a:xfrm>
            <a:off x="11852289" y="7329561"/>
            <a:ext cx="58818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4000">
                <a:solidFill>
                  <a:srgbClr val="FFFFFF"/>
                </a:solidFill>
                <a:latin typeface="Inter"/>
                <a:ea typeface="Inter"/>
                <a:cs typeface="Inter"/>
                <a:sym typeface="Inter"/>
              </a:rPr>
              <a:t>Ways to involve service users in improving the </a:t>
            </a:r>
            <a:r>
              <a:rPr lang="en-US" sz="4000">
                <a:solidFill>
                  <a:srgbClr val="FFFFFF"/>
                </a:solidFill>
                <a:latin typeface="Inter"/>
                <a:ea typeface="Inter"/>
                <a:cs typeface="Inter"/>
                <a:sym typeface="Inter"/>
              </a:rPr>
              <a:t>quality</a:t>
            </a:r>
            <a:r>
              <a:rPr lang="en-US" sz="4000">
                <a:solidFill>
                  <a:srgbClr val="FFFFFF"/>
                </a:solidFill>
                <a:latin typeface="Inter"/>
                <a:ea typeface="Inter"/>
                <a:cs typeface="Inter"/>
                <a:sym typeface="Inter"/>
              </a:rPr>
              <a:t> of our service provision</a:t>
            </a:r>
            <a:endParaRPr sz="4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000"/>
                                        <p:tgtEl>
                                          <p:spTgt spid="58"/>
                                        </p:tgtEl>
                                      </p:cBhvr>
                                    </p:animEffect>
                                  </p:childTnLst>
                                </p:cTn>
                              </p:par>
                              <p:par>
                                <p:cTn fill="hold" nodeType="with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1000"/>
                                        <p:tgtEl>
                                          <p:spTgt spid="59"/>
                                        </p:tgtEl>
                                      </p:cBhvr>
                                    </p:animEffect>
                                  </p:childTnLst>
                                </p:cTn>
                              </p:par>
                              <p:par>
                                <p:cTn fill="hold" nodeType="with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10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pic>
        <p:nvPicPr>
          <p:cNvPr descr="This video give a brief overview of the evaluation of the Specialised Project Workers, which is being done by Dublin Simon Community and Quality Matters." id="278" name="Google Shape;278;p40" title="Evaluation of Specialised Project Workers - Research Information Video">
            <a:hlinkClick r:id="rId3"/>
          </p:cNvPr>
          <p:cNvPicPr preferRelativeResize="0"/>
          <p:nvPr/>
        </p:nvPicPr>
        <p:blipFill>
          <a:blip r:embed="rId4">
            <a:alphaModFix/>
          </a:blip>
          <a:stretch>
            <a:fillRect/>
          </a:stretch>
        </p:blipFill>
        <p:spPr>
          <a:xfrm>
            <a:off x="2307649" y="999125"/>
            <a:ext cx="14047650" cy="7901775"/>
          </a:xfrm>
          <a:prstGeom prst="rect">
            <a:avLst/>
          </a:prstGeom>
          <a:noFill/>
          <a:ln cap="flat" cmpd="sng" w="114300">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2" name="Shape 282"/>
        <p:cNvGrpSpPr/>
        <p:nvPr/>
      </p:nvGrpSpPr>
      <p:grpSpPr>
        <a:xfrm>
          <a:off x="0" y="0"/>
          <a:ext cx="0" cy="0"/>
          <a:chOff x="0" y="0"/>
          <a:chExt cx="0" cy="0"/>
        </a:xfrm>
      </p:grpSpPr>
      <p:sp>
        <p:nvSpPr>
          <p:cNvPr id="283" name="Google Shape;283;p41"/>
          <p:cNvSpPr txBox="1"/>
          <p:nvPr/>
        </p:nvSpPr>
        <p:spPr>
          <a:xfrm>
            <a:off x="554078" y="2926950"/>
            <a:ext cx="9702000" cy="4433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Approaches to gathering data in an inclusive and accessible way</a:t>
            </a:r>
            <a:endParaRPr/>
          </a:p>
        </p:txBody>
      </p:sp>
      <p:grpSp>
        <p:nvGrpSpPr>
          <p:cNvPr id="284" name="Google Shape;284;p41"/>
          <p:cNvGrpSpPr/>
          <p:nvPr/>
        </p:nvGrpSpPr>
        <p:grpSpPr>
          <a:xfrm>
            <a:off x="11852289" y="1624086"/>
            <a:ext cx="5881725" cy="2287132"/>
            <a:chOff x="0" y="85725"/>
            <a:chExt cx="7842300" cy="3049510"/>
          </a:xfrm>
        </p:grpSpPr>
        <p:sp>
          <p:nvSpPr>
            <p:cNvPr id="285" name="Google Shape;285;p41"/>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Time Flexibility</a:t>
              </a:r>
              <a:endParaRPr/>
            </a:p>
          </p:txBody>
        </p:sp>
        <p:sp>
          <p:nvSpPr>
            <p:cNvPr id="286" name="Google Shape;286;p41"/>
            <p:cNvSpPr txBox="1"/>
            <p:nvPr/>
          </p:nvSpPr>
          <p:spPr>
            <a:xfrm>
              <a:off x="0" y="6356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When scheduling interviews or administering surveys, participants should be offered flexibility to choose a time that suits them or their </a:t>
              </a:r>
              <a:r>
                <a:rPr lang="en-US" sz="2100">
                  <a:solidFill>
                    <a:srgbClr val="FFFFFF"/>
                  </a:solidFill>
                  <a:latin typeface="Inter Light"/>
                  <a:ea typeface="Inter Light"/>
                  <a:cs typeface="Inter Light"/>
                  <a:sym typeface="Inter Light"/>
                </a:rPr>
                <a:t>schedules</a:t>
              </a:r>
              <a:r>
                <a:rPr lang="en-US" sz="2100">
                  <a:solidFill>
                    <a:srgbClr val="FFFFFF"/>
                  </a:solidFill>
                  <a:latin typeface="Inter Light"/>
                  <a:ea typeface="Inter Light"/>
                  <a:cs typeface="Inter Light"/>
                  <a:sym typeface="Inter Light"/>
                </a:rPr>
                <a:t>. If people feel they need more time, staff must be able to offer some flexibility.</a:t>
              </a:r>
              <a:endParaRPr/>
            </a:p>
          </p:txBody>
        </p:sp>
      </p:grpSp>
      <p:grpSp>
        <p:nvGrpSpPr>
          <p:cNvPr id="287" name="Google Shape;287;p41"/>
          <p:cNvGrpSpPr/>
          <p:nvPr/>
        </p:nvGrpSpPr>
        <p:grpSpPr>
          <a:xfrm>
            <a:off x="11852289" y="4337209"/>
            <a:ext cx="5881725" cy="2287133"/>
            <a:chOff x="0" y="85725"/>
            <a:chExt cx="7842300" cy="3049510"/>
          </a:xfrm>
        </p:grpSpPr>
        <p:sp>
          <p:nvSpPr>
            <p:cNvPr id="288" name="Google Shape;288;p41"/>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External Researcher or Staff</a:t>
              </a:r>
              <a:endParaRPr/>
            </a:p>
          </p:txBody>
        </p:sp>
        <p:sp>
          <p:nvSpPr>
            <p:cNvPr id="289" name="Google Shape;289;p41"/>
            <p:cNvSpPr txBox="1"/>
            <p:nvPr/>
          </p:nvSpPr>
          <p:spPr>
            <a:xfrm>
              <a:off x="0" y="6356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It might be difficult for some people to be honest about outcomes or they might be fearful of disclosing information that can affect </a:t>
              </a:r>
              <a:r>
                <a:rPr lang="en-US" sz="2100">
                  <a:solidFill>
                    <a:srgbClr val="FFFFFF"/>
                  </a:solidFill>
                  <a:latin typeface="Inter Light"/>
                  <a:ea typeface="Inter Light"/>
                  <a:cs typeface="Inter Light"/>
                  <a:sym typeface="Inter Light"/>
                </a:rPr>
                <a:t>their relationship with a services</a:t>
              </a:r>
              <a:r>
                <a:rPr lang="en-US" sz="2100">
                  <a:solidFill>
                    <a:srgbClr val="FFFFFF"/>
                  </a:solidFill>
                  <a:latin typeface="Inter Light"/>
                  <a:ea typeface="Inter Light"/>
                  <a:cs typeface="Inter Light"/>
                  <a:sym typeface="Inter Light"/>
                </a:rPr>
                <a:t>  Finding another staff or external researcher works well.</a:t>
              </a:r>
              <a:endParaRPr/>
            </a:p>
          </p:txBody>
        </p:sp>
      </p:grpSp>
      <p:grpSp>
        <p:nvGrpSpPr>
          <p:cNvPr id="290" name="Google Shape;290;p41"/>
          <p:cNvGrpSpPr/>
          <p:nvPr/>
        </p:nvGrpSpPr>
        <p:grpSpPr>
          <a:xfrm>
            <a:off x="11852289" y="7049929"/>
            <a:ext cx="5881725" cy="2675032"/>
            <a:chOff x="0" y="85725"/>
            <a:chExt cx="7842300" cy="3566710"/>
          </a:xfrm>
        </p:grpSpPr>
        <p:sp>
          <p:nvSpPr>
            <p:cNvPr id="291" name="Google Shape;291;p41"/>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Translation </a:t>
              </a:r>
              <a:endParaRPr/>
            </a:p>
          </p:txBody>
        </p:sp>
        <p:sp>
          <p:nvSpPr>
            <p:cNvPr id="292" name="Google Shape;292;p41"/>
            <p:cNvSpPr txBox="1"/>
            <p:nvPr/>
          </p:nvSpPr>
          <p:spPr>
            <a:xfrm>
              <a:off x="0" y="635635"/>
              <a:ext cx="7842300" cy="301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Findings ways for people to participate in their own language makes it more comfortable and less likely for </a:t>
              </a:r>
              <a:r>
                <a:rPr lang="en-US" sz="2100">
                  <a:solidFill>
                    <a:srgbClr val="FFFFFF"/>
                  </a:solidFill>
                  <a:latin typeface="Inter Light"/>
                  <a:ea typeface="Inter Light"/>
                  <a:cs typeface="Inter Light"/>
                  <a:sym typeface="Inter Light"/>
                </a:rPr>
                <a:t>miscommunication (i.e., translating surveys, using an interpreter / translator, inviting service users to bring a friend or family member, etc.)</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6" name="Shape 296"/>
        <p:cNvGrpSpPr/>
        <p:nvPr/>
      </p:nvGrpSpPr>
      <p:grpSpPr>
        <a:xfrm>
          <a:off x="0" y="0"/>
          <a:ext cx="0" cy="0"/>
          <a:chOff x="0" y="0"/>
          <a:chExt cx="0" cy="0"/>
        </a:xfrm>
      </p:grpSpPr>
      <p:sp>
        <p:nvSpPr>
          <p:cNvPr id="297" name="Google Shape;297;p42"/>
          <p:cNvSpPr txBox="1"/>
          <p:nvPr/>
        </p:nvSpPr>
        <p:spPr>
          <a:xfrm>
            <a:off x="554078" y="2926950"/>
            <a:ext cx="9702000" cy="4433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Approaches to gathering data in an inclusive and accessible way</a:t>
            </a:r>
            <a:endParaRPr/>
          </a:p>
        </p:txBody>
      </p:sp>
      <p:grpSp>
        <p:nvGrpSpPr>
          <p:cNvPr id="298" name="Google Shape;298;p42"/>
          <p:cNvGrpSpPr/>
          <p:nvPr/>
        </p:nvGrpSpPr>
        <p:grpSpPr>
          <a:xfrm>
            <a:off x="11852289" y="1624086"/>
            <a:ext cx="5881725" cy="2287132"/>
            <a:chOff x="0" y="85725"/>
            <a:chExt cx="7842300" cy="3049510"/>
          </a:xfrm>
        </p:grpSpPr>
        <p:sp>
          <p:nvSpPr>
            <p:cNvPr id="299" name="Google Shape;299;p42"/>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Permission to Pause &amp; Stop</a:t>
              </a:r>
              <a:endParaRPr/>
            </a:p>
          </p:txBody>
        </p:sp>
        <p:sp>
          <p:nvSpPr>
            <p:cNvPr id="300" name="Google Shape;300;p42"/>
            <p:cNvSpPr txBox="1"/>
            <p:nvPr/>
          </p:nvSpPr>
          <p:spPr>
            <a:xfrm>
              <a:off x="0" y="6356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Before a survey or interview, carefully explaining how participants can </a:t>
              </a:r>
              <a:r>
                <a:rPr lang="en-US" sz="2100" u="sng">
                  <a:solidFill>
                    <a:srgbClr val="FFFFFF"/>
                  </a:solidFill>
                  <a:latin typeface="Inter Light"/>
                  <a:ea typeface="Inter Light"/>
                  <a:cs typeface="Inter Light"/>
                  <a:sym typeface="Inter Light"/>
                </a:rPr>
                <a:t>pause</a:t>
              </a:r>
              <a:r>
                <a:rPr lang="en-US" sz="2100">
                  <a:solidFill>
                    <a:srgbClr val="FFFFFF"/>
                  </a:solidFill>
                  <a:latin typeface="Inter Light"/>
                  <a:ea typeface="Inter Light"/>
                  <a:cs typeface="Inter Light"/>
                  <a:sym typeface="Inter Light"/>
                </a:rPr>
                <a:t> at any point to regain their composure or thoughts. If people want to </a:t>
              </a:r>
              <a:r>
                <a:rPr lang="en-US" sz="2100" u="sng">
                  <a:solidFill>
                    <a:srgbClr val="FFFFFF"/>
                  </a:solidFill>
                  <a:latin typeface="Inter Light"/>
                  <a:ea typeface="Inter Light"/>
                  <a:cs typeface="Inter Light"/>
                  <a:sym typeface="Inter Light"/>
                </a:rPr>
                <a:t>stop</a:t>
              </a:r>
              <a:r>
                <a:rPr lang="en-US" sz="2100">
                  <a:solidFill>
                    <a:srgbClr val="FFFFFF"/>
                  </a:solidFill>
                  <a:latin typeface="Inter Light"/>
                  <a:ea typeface="Inter Light"/>
                  <a:cs typeface="Inter Light"/>
                  <a:sym typeface="Inter Light"/>
                </a:rPr>
                <a:t>, you can offer to follow-up with them at another time.</a:t>
              </a:r>
              <a:endParaRPr/>
            </a:p>
          </p:txBody>
        </p:sp>
      </p:grpSp>
      <p:grpSp>
        <p:nvGrpSpPr>
          <p:cNvPr id="301" name="Google Shape;301;p42"/>
          <p:cNvGrpSpPr/>
          <p:nvPr/>
        </p:nvGrpSpPr>
        <p:grpSpPr>
          <a:xfrm>
            <a:off x="11852289" y="4337209"/>
            <a:ext cx="5881725" cy="2287133"/>
            <a:chOff x="0" y="85725"/>
            <a:chExt cx="7842300" cy="3049510"/>
          </a:xfrm>
        </p:grpSpPr>
        <p:sp>
          <p:nvSpPr>
            <p:cNvPr id="302" name="Google Shape;302;p42"/>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Speak with Staff or Counsellor</a:t>
              </a:r>
              <a:endParaRPr/>
            </a:p>
          </p:txBody>
        </p:sp>
        <p:sp>
          <p:nvSpPr>
            <p:cNvPr id="303" name="Google Shape;303;p42"/>
            <p:cNvSpPr txBox="1"/>
            <p:nvPr/>
          </p:nvSpPr>
          <p:spPr>
            <a:xfrm>
              <a:off x="0" y="6356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If service users are asked to reflect on sensitive or difficult experiences, like mental health, it is </a:t>
              </a:r>
              <a:r>
                <a:rPr lang="en-US" sz="2100">
                  <a:solidFill>
                    <a:srgbClr val="FFFFFF"/>
                  </a:solidFill>
                  <a:latin typeface="Inter Light"/>
                  <a:ea typeface="Inter Light"/>
                  <a:cs typeface="Inter Light"/>
                  <a:sym typeface="Inter Light"/>
                </a:rPr>
                <a:t>recommend</a:t>
              </a:r>
              <a:r>
                <a:rPr lang="en-US" sz="2100">
                  <a:solidFill>
                    <a:srgbClr val="FFFFFF"/>
                  </a:solidFill>
                  <a:latin typeface="Inter Light"/>
                  <a:ea typeface="Inter Light"/>
                  <a:cs typeface="Inter Light"/>
                  <a:sym typeface="Inter Light"/>
                </a:rPr>
                <a:t> you arrange for staff or a counsellor to be on </a:t>
              </a:r>
              <a:r>
                <a:rPr lang="en-US" sz="2100">
                  <a:solidFill>
                    <a:srgbClr val="FFFFFF"/>
                  </a:solidFill>
                  <a:latin typeface="Inter Light"/>
                  <a:ea typeface="Inter Light"/>
                  <a:cs typeface="Inter Light"/>
                  <a:sym typeface="Inter Light"/>
                </a:rPr>
                <a:t>standby</a:t>
              </a:r>
              <a:r>
                <a:rPr lang="en-US" sz="2100">
                  <a:solidFill>
                    <a:srgbClr val="FFFFFF"/>
                  </a:solidFill>
                  <a:latin typeface="Inter Light"/>
                  <a:ea typeface="Inter Light"/>
                  <a:cs typeface="Inter Light"/>
                  <a:sym typeface="Inter Light"/>
                </a:rPr>
                <a:t>, in case people want to speak about any triggering feelings.</a:t>
              </a:r>
              <a:endParaRPr/>
            </a:p>
          </p:txBody>
        </p:sp>
      </p:grpSp>
      <p:grpSp>
        <p:nvGrpSpPr>
          <p:cNvPr id="304" name="Google Shape;304;p42"/>
          <p:cNvGrpSpPr/>
          <p:nvPr/>
        </p:nvGrpSpPr>
        <p:grpSpPr>
          <a:xfrm>
            <a:off x="11852289" y="7049929"/>
            <a:ext cx="5881725" cy="1899232"/>
            <a:chOff x="0" y="85725"/>
            <a:chExt cx="7842300" cy="2532310"/>
          </a:xfrm>
        </p:grpSpPr>
        <p:sp>
          <p:nvSpPr>
            <p:cNvPr id="305" name="Google Shape;305;p42"/>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Options for Participation</a:t>
              </a:r>
              <a:r>
                <a:rPr lang="en-US" sz="3200">
                  <a:solidFill>
                    <a:srgbClr val="FFFFFF"/>
                  </a:solidFill>
                  <a:latin typeface="Inter"/>
                  <a:ea typeface="Inter"/>
                  <a:cs typeface="Inter"/>
                  <a:sym typeface="Inter"/>
                </a:rPr>
                <a:t> </a:t>
              </a:r>
              <a:endParaRPr/>
            </a:p>
          </p:txBody>
        </p:sp>
        <p:sp>
          <p:nvSpPr>
            <p:cNvPr id="306" name="Google Shape;306;p42"/>
            <p:cNvSpPr txBox="1"/>
            <p:nvPr/>
          </p:nvSpPr>
          <p:spPr>
            <a:xfrm>
              <a:off x="0" y="635635"/>
              <a:ext cx="7842300" cy="1982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Offering different ways for people to participate in an evaluation can be </a:t>
              </a:r>
              <a:r>
                <a:rPr lang="en-US" sz="2100">
                  <a:solidFill>
                    <a:srgbClr val="FFFFFF"/>
                  </a:solidFill>
                  <a:latin typeface="Inter Light"/>
                  <a:ea typeface="Inter Light"/>
                  <a:cs typeface="Inter Light"/>
                  <a:sym typeface="Inter Light"/>
                </a:rPr>
                <a:t>helpful</a:t>
              </a:r>
              <a:r>
                <a:rPr lang="en-US" sz="2100">
                  <a:solidFill>
                    <a:srgbClr val="FFFFFF"/>
                  </a:solidFill>
                  <a:latin typeface="Inter Light"/>
                  <a:ea typeface="Inter Light"/>
                  <a:cs typeface="Inter Light"/>
                  <a:sym typeface="Inter Light"/>
                </a:rPr>
                <a:t>. Some people might have a preference to complete a survey or hold an in-person / phone interview.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0" name="Shape 310"/>
        <p:cNvGrpSpPr/>
        <p:nvPr/>
      </p:nvGrpSpPr>
      <p:grpSpPr>
        <a:xfrm>
          <a:off x="0" y="0"/>
          <a:ext cx="0" cy="0"/>
          <a:chOff x="0" y="0"/>
          <a:chExt cx="0" cy="0"/>
        </a:xfrm>
      </p:grpSpPr>
      <p:pic>
        <p:nvPicPr>
          <p:cNvPr id="311" name="Google Shape;311;p43" title="DIAL House 2.jpg"/>
          <p:cNvPicPr preferRelativeResize="0"/>
          <p:nvPr/>
        </p:nvPicPr>
        <p:blipFill>
          <a:blip r:embed="rId3">
            <a:alphaModFix/>
          </a:blip>
          <a:stretch>
            <a:fillRect/>
          </a:stretch>
        </p:blipFill>
        <p:spPr>
          <a:xfrm>
            <a:off x="-903197" y="-474575"/>
            <a:ext cx="19526600" cy="14644950"/>
          </a:xfrm>
          <a:prstGeom prst="rect">
            <a:avLst/>
          </a:prstGeom>
          <a:noFill/>
          <a:ln>
            <a:noFill/>
          </a:ln>
        </p:spPr>
      </p:pic>
      <p:sp>
        <p:nvSpPr>
          <p:cNvPr id="312" name="Google Shape;312;p43"/>
          <p:cNvSpPr/>
          <p:nvPr/>
        </p:nvSpPr>
        <p:spPr>
          <a:xfrm>
            <a:off x="-1360725" y="3232800"/>
            <a:ext cx="10788600" cy="382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13" name="Google Shape;313;p43"/>
          <p:cNvSpPr txBox="1"/>
          <p:nvPr/>
        </p:nvSpPr>
        <p:spPr>
          <a:xfrm>
            <a:off x="2259678" y="3445800"/>
            <a:ext cx="6959100" cy="3324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Case Study:</a:t>
            </a:r>
            <a:br>
              <a:rPr lang="en-US" sz="8000">
                <a:solidFill>
                  <a:schemeClr val="dk1"/>
                </a:solidFill>
                <a:latin typeface="Inter"/>
                <a:ea typeface="Inter"/>
                <a:cs typeface="Inter"/>
                <a:sym typeface="Inter"/>
              </a:rPr>
            </a:br>
            <a:r>
              <a:rPr lang="en-US" sz="8000">
                <a:solidFill>
                  <a:schemeClr val="dk1"/>
                </a:solidFill>
                <a:latin typeface="Inter"/>
                <a:ea typeface="Inter"/>
                <a:cs typeface="Inter"/>
                <a:sym typeface="Inter"/>
              </a:rPr>
              <a:t>Novas DIAL House</a:t>
            </a:r>
            <a:endParaRPr>
              <a:solidFill>
                <a:schemeClr val="dk1"/>
              </a:solidFill>
            </a:endParaRPr>
          </a:p>
        </p:txBody>
      </p:sp>
      <p:pic>
        <p:nvPicPr>
          <p:cNvPr id="314" name="Google Shape;314;p43" title="Novas Logo.png"/>
          <p:cNvPicPr preferRelativeResize="0"/>
          <p:nvPr/>
        </p:nvPicPr>
        <p:blipFill>
          <a:blip r:embed="rId4">
            <a:alphaModFix/>
          </a:blip>
          <a:stretch>
            <a:fillRect/>
          </a:stretch>
        </p:blipFill>
        <p:spPr>
          <a:xfrm>
            <a:off x="13773576" y="534101"/>
            <a:ext cx="2554325" cy="2554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8" name="Shape 318"/>
        <p:cNvGrpSpPr/>
        <p:nvPr/>
      </p:nvGrpSpPr>
      <p:grpSpPr>
        <a:xfrm>
          <a:off x="0" y="0"/>
          <a:ext cx="0" cy="0"/>
          <a:chOff x="0" y="0"/>
          <a:chExt cx="0" cy="0"/>
        </a:xfrm>
      </p:grpSpPr>
      <p:pic>
        <p:nvPicPr>
          <p:cNvPr id="319" name="Google Shape;319;p44" title="DIAL House 4.jpg"/>
          <p:cNvPicPr preferRelativeResize="0"/>
          <p:nvPr/>
        </p:nvPicPr>
        <p:blipFill>
          <a:blip r:embed="rId3">
            <a:alphaModFix/>
          </a:blip>
          <a:stretch>
            <a:fillRect/>
          </a:stretch>
        </p:blipFill>
        <p:spPr>
          <a:xfrm>
            <a:off x="-571501" y="-12481275"/>
            <a:ext cx="19052049" cy="28585073"/>
          </a:xfrm>
          <a:prstGeom prst="rect">
            <a:avLst/>
          </a:prstGeom>
          <a:noFill/>
          <a:ln>
            <a:noFill/>
          </a:ln>
        </p:spPr>
      </p:pic>
      <p:sp>
        <p:nvSpPr>
          <p:cNvPr id="320" name="Google Shape;320;p44"/>
          <p:cNvSpPr txBox="1"/>
          <p:nvPr/>
        </p:nvSpPr>
        <p:spPr>
          <a:xfrm>
            <a:off x="0" y="10258419"/>
            <a:ext cx="39300" cy="509100"/>
          </a:xfrm>
          <a:prstGeom prst="rect">
            <a:avLst/>
          </a:prstGeom>
          <a:noFill/>
          <a:ln>
            <a:noFill/>
          </a:ln>
        </p:spPr>
        <p:txBody>
          <a:bodyPr anchorCtr="0" anchor="t" bIns="0" lIns="0" spcFirstLastPara="1" rIns="0" wrap="square" tIns="0">
            <a:spAutoFit/>
          </a:bodyPr>
          <a:lstStyle/>
          <a:p>
            <a:pPr indent="0" lvl="0" marL="0" marR="0" rtl="0" algn="l">
              <a:lnSpc>
                <a:spcPct val="30000"/>
              </a:lnSpc>
              <a:spcBef>
                <a:spcPts val="0"/>
              </a:spcBef>
              <a:spcAft>
                <a:spcPts val="0"/>
              </a:spcAft>
              <a:buNone/>
            </a:pPr>
            <a:r>
              <a:rPr b="0" i="0" lang="en-US" sz="100" u="none" cap="none" strike="noStrike">
                <a:solidFill>
                  <a:srgbClr val="FFFFFF"/>
                </a:solidFill>
                <a:latin typeface="Inter"/>
                <a:ea typeface="Inter"/>
                <a:cs typeface="Inter"/>
                <a:sym typeface="Inter"/>
              </a:rPr>
              <a:t>Planet One is Mercury lorem ipsum dolor sit amet, consectetur adipiscing elit, sed do eiusmod tempor incididunt.</a:t>
            </a:r>
            <a:endParaRPr/>
          </a:p>
        </p:txBody>
      </p:sp>
      <p:sp>
        <p:nvSpPr>
          <p:cNvPr id="321" name="Google Shape;321;p44"/>
          <p:cNvSpPr/>
          <p:nvPr/>
        </p:nvSpPr>
        <p:spPr>
          <a:xfrm>
            <a:off x="394150" y="2758975"/>
            <a:ext cx="8868000" cy="409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322" name="Google Shape;322;p44"/>
          <p:cNvGrpSpPr/>
          <p:nvPr/>
        </p:nvGrpSpPr>
        <p:grpSpPr>
          <a:xfrm>
            <a:off x="554075" y="2883698"/>
            <a:ext cx="8488128" cy="3705404"/>
            <a:chOff x="-4" y="209550"/>
            <a:chExt cx="11317504" cy="4940538"/>
          </a:xfrm>
        </p:grpSpPr>
        <p:sp>
          <p:nvSpPr>
            <p:cNvPr id="323" name="Google Shape;323;p44"/>
            <p:cNvSpPr txBox="1"/>
            <p:nvPr/>
          </p:nvSpPr>
          <p:spPr>
            <a:xfrm>
              <a:off x="0" y="209550"/>
              <a:ext cx="11317500" cy="1477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DIAL House</a:t>
              </a:r>
              <a:endParaRPr>
                <a:solidFill>
                  <a:schemeClr val="dk1"/>
                </a:solidFill>
              </a:endParaRPr>
            </a:p>
          </p:txBody>
        </p:sp>
        <p:sp>
          <p:nvSpPr>
            <p:cNvPr id="324" name="Google Shape;324;p44"/>
            <p:cNvSpPr txBox="1"/>
            <p:nvPr/>
          </p:nvSpPr>
          <p:spPr>
            <a:xfrm>
              <a:off x="-4" y="1616088"/>
              <a:ext cx="11317500" cy="35340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Clr>
                  <a:schemeClr val="dk1"/>
                </a:buClr>
                <a:buFont typeface="Arial"/>
                <a:buNone/>
              </a:pPr>
              <a:r>
                <a:rPr lang="en-US" sz="2100">
                  <a:solidFill>
                    <a:schemeClr val="dk1"/>
                  </a:solidFill>
                  <a:latin typeface="Inter Light"/>
                  <a:ea typeface="Inter Light"/>
                  <a:cs typeface="Inter Light"/>
                  <a:sym typeface="Inter Light"/>
                </a:rPr>
                <a:t>DIAL House is a six unit residential service which accommodates care leavers  with learning disabilities and/or mental health issues, at risk of falling into the cycle of homelessness. </a:t>
              </a:r>
              <a:endParaRPr sz="21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Clr>
                  <a:schemeClr val="dk1"/>
                </a:buClr>
                <a:buFont typeface="Arial"/>
                <a:buNone/>
              </a:pPr>
              <a:r>
                <a:t/>
              </a:r>
              <a:endParaRPr sz="21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Clr>
                  <a:schemeClr val="dk1"/>
                </a:buClr>
                <a:buFont typeface="Arial"/>
                <a:buNone/>
              </a:pPr>
              <a:r>
                <a:rPr lang="en-US" sz="2100">
                  <a:solidFill>
                    <a:schemeClr val="dk1"/>
                  </a:solidFill>
                  <a:latin typeface="Inter Light"/>
                  <a:ea typeface="Inter Light"/>
                  <a:cs typeface="Inter Light"/>
                  <a:sym typeface="Inter Light"/>
                </a:rPr>
                <a:t>It offers a two-year life programme to residents, teaching them skills in cooking, cleaning, paying bills and money management, in a bid to equip them for independent living. </a:t>
              </a:r>
              <a:endParaRPr sz="2100">
                <a:solidFill>
                  <a:schemeClr val="dk1"/>
                </a:solidFill>
                <a:latin typeface="Inter Light"/>
                <a:ea typeface="Inter Light"/>
                <a:cs typeface="Inter Light"/>
                <a:sym typeface="Inter Light"/>
              </a:endParaRPr>
            </a:p>
          </p:txBody>
        </p:sp>
      </p:grpSp>
      <p:sp>
        <p:nvSpPr>
          <p:cNvPr id="325" name="Google Shape;325;p44"/>
          <p:cNvSpPr/>
          <p:nvPr/>
        </p:nvSpPr>
        <p:spPr>
          <a:xfrm>
            <a:off x="10848775" y="3548500"/>
            <a:ext cx="6772500" cy="61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26" name="Google Shape;326;p44"/>
          <p:cNvSpPr txBox="1"/>
          <p:nvPr/>
        </p:nvSpPr>
        <p:spPr>
          <a:xfrm>
            <a:off x="11129625" y="3879975"/>
            <a:ext cx="6128700" cy="5587500"/>
          </a:xfrm>
          <a:prstGeom prst="rect">
            <a:avLst/>
          </a:prstGeom>
          <a:noFill/>
          <a:ln>
            <a:noFill/>
          </a:ln>
        </p:spPr>
        <p:txBody>
          <a:bodyPr anchorCtr="0" anchor="t" bIns="91425" lIns="91425" spcFirstLastPara="1" rIns="91425" wrap="square" tIns="91425">
            <a:spAutoFit/>
          </a:bodyPr>
          <a:lstStyle/>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Service users were vulnerable </a:t>
            </a:r>
            <a:r>
              <a:rPr lang="en-US" sz="2700">
                <a:solidFill>
                  <a:schemeClr val="dk1"/>
                </a:solidFill>
                <a:latin typeface="Inter Light"/>
                <a:ea typeface="Inter Light"/>
                <a:cs typeface="Inter Light"/>
                <a:sym typeface="Inter Light"/>
              </a:rPr>
              <a:t>young adults (aged 18 to 24)</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Past experiences with suicidal ideation, substance misuse, homelessness, and learning disabilities</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Evaluation focussed on measuring a range of outcomes, like increased independence, increased mental health, and decreased drug and alcohol use </a:t>
            </a:r>
            <a:endParaRPr sz="2700">
              <a:solidFill>
                <a:schemeClr val="dk1"/>
              </a:solidFill>
              <a:latin typeface="Inter Light"/>
              <a:ea typeface="Inter Light"/>
              <a:cs typeface="Inter Light"/>
              <a:sym typeface="Inter Light"/>
            </a:endParaRPr>
          </a:p>
        </p:txBody>
      </p:sp>
      <p:pic>
        <p:nvPicPr>
          <p:cNvPr id="327" name="Google Shape;327;p44" title="Novas Logo.png"/>
          <p:cNvPicPr preferRelativeResize="0"/>
          <p:nvPr/>
        </p:nvPicPr>
        <p:blipFill>
          <a:blip r:embed="rId4">
            <a:alphaModFix/>
          </a:blip>
          <a:stretch>
            <a:fillRect/>
          </a:stretch>
        </p:blipFill>
        <p:spPr>
          <a:xfrm>
            <a:off x="13773576" y="534101"/>
            <a:ext cx="2554325" cy="2554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pic>
        <p:nvPicPr>
          <p:cNvPr id="332" name="Google Shape;332;p45"/>
          <p:cNvPicPr preferRelativeResize="0"/>
          <p:nvPr/>
        </p:nvPicPr>
        <p:blipFill rotWithShape="1">
          <a:blip r:embed="rId3">
            <a:alphaModFix/>
          </a:blip>
          <a:srcRect b="0" l="27237" r="23658" t="0"/>
          <a:stretch/>
        </p:blipFill>
        <p:spPr>
          <a:xfrm>
            <a:off x="825913" y="666749"/>
            <a:ext cx="5573663" cy="8512873"/>
          </a:xfrm>
          <a:prstGeom prst="rect">
            <a:avLst/>
          </a:prstGeom>
          <a:noFill/>
          <a:ln>
            <a:noFill/>
          </a:ln>
        </p:spPr>
      </p:pic>
      <p:pic>
        <p:nvPicPr>
          <p:cNvPr id="333" name="Google Shape;333;p45"/>
          <p:cNvPicPr preferRelativeResize="0"/>
          <p:nvPr/>
        </p:nvPicPr>
        <p:blipFill rotWithShape="1">
          <a:blip r:embed="rId4">
            <a:alphaModFix/>
          </a:blip>
          <a:srcRect b="0" l="14648" r="19752" t="0"/>
          <a:stretch/>
        </p:blipFill>
        <p:spPr>
          <a:xfrm>
            <a:off x="6573938" y="666749"/>
            <a:ext cx="4188261" cy="8512876"/>
          </a:xfrm>
          <a:prstGeom prst="rect">
            <a:avLst/>
          </a:prstGeom>
          <a:noFill/>
          <a:ln>
            <a:noFill/>
          </a:ln>
        </p:spPr>
      </p:pic>
      <p:pic>
        <p:nvPicPr>
          <p:cNvPr id="334" name="Google Shape;334;p45"/>
          <p:cNvPicPr preferRelativeResize="0"/>
          <p:nvPr/>
        </p:nvPicPr>
        <p:blipFill rotWithShape="1">
          <a:blip r:embed="rId5">
            <a:alphaModFix/>
          </a:blip>
          <a:srcRect b="0" l="22000" r="21747" t="0"/>
          <a:stretch/>
        </p:blipFill>
        <p:spPr>
          <a:xfrm>
            <a:off x="11077426" y="666749"/>
            <a:ext cx="6384660" cy="85128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pic>
        <p:nvPicPr>
          <p:cNvPr id="339" name="Google Shape;339;p46" title="IMG_20180316_104341.jpg"/>
          <p:cNvPicPr preferRelativeResize="0"/>
          <p:nvPr/>
        </p:nvPicPr>
        <p:blipFill>
          <a:blip r:embed="rId3">
            <a:alphaModFix/>
          </a:blip>
          <a:stretch>
            <a:fillRect/>
          </a:stretch>
        </p:blipFill>
        <p:spPr>
          <a:xfrm>
            <a:off x="152400" y="152400"/>
            <a:ext cx="13309599" cy="9982199"/>
          </a:xfrm>
          <a:prstGeom prst="rect">
            <a:avLst/>
          </a:prstGeom>
          <a:noFill/>
          <a:ln>
            <a:noFill/>
          </a:ln>
        </p:spPr>
      </p:pic>
      <p:pic>
        <p:nvPicPr>
          <p:cNvPr id="340" name="Google Shape;340;p46" title="IMG_20180316_144544_1.jpg"/>
          <p:cNvPicPr preferRelativeResize="0"/>
          <p:nvPr/>
        </p:nvPicPr>
        <p:blipFill>
          <a:blip r:embed="rId4">
            <a:alphaModFix/>
          </a:blip>
          <a:stretch>
            <a:fillRect/>
          </a:stretch>
        </p:blipFill>
        <p:spPr>
          <a:xfrm>
            <a:off x="13614399" y="152400"/>
            <a:ext cx="4521201" cy="3390900"/>
          </a:xfrm>
          <a:prstGeom prst="rect">
            <a:avLst/>
          </a:prstGeom>
          <a:noFill/>
          <a:ln>
            <a:noFill/>
          </a:ln>
        </p:spPr>
      </p:pic>
      <p:pic>
        <p:nvPicPr>
          <p:cNvPr id="341" name="Google Shape;341;p46" title="IMG_20180316_155129.jpg"/>
          <p:cNvPicPr preferRelativeResize="0"/>
          <p:nvPr/>
        </p:nvPicPr>
        <p:blipFill>
          <a:blip r:embed="rId5">
            <a:alphaModFix/>
          </a:blip>
          <a:stretch>
            <a:fillRect/>
          </a:stretch>
        </p:blipFill>
        <p:spPr>
          <a:xfrm>
            <a:off x="13614399" y="3695700"/>
            <a:ext cx="4521201" cy="3390900"/>
          </a:xfrm>
          <a:prstGeom prst="rect">
            <a:avLst/>
          </a:prstGeom>
          <a:noFill/>
          <a:ln>
            <a:noFill/>
          </a:ln>
        </p:spPr>
      </p:pic>
      <p:pic>
        <p:nvPicPr>
          <p:cNvPr id="342" name="Google Shape;342;p46" title="IMG_20180316_162351_1.jpg"/>
          <p:cNvPicPr preferRelativeResize="0"/>
          <p:nvPr/>
        </p:nvPicPr>
        <p:blipFill rotWithShape="1">
          <a:blip r:embed="rId6">
            <a:alphaModFix/>
          </a:blip>
          <a:srcRect b="14610" l="0" r="0" t="0"/>
          <a:stretch/>
        </p:blipFill>
        <p:spPr>
          <a:xfrm>
            <a:off x="13614400" y="7239000"/>
            <a:ext cx="4521201" cy="28956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pic>
        <p:nvPicPr>
          <p:cNvPr id="347" name="Google Shape;347;p47"/>
          <p:cNvPicPr preferRelativeResize="0"/>
          <p:nvPr/>
        </p:nvPicPr>
        <p:blipFill rotWithShape="1">
          <a:blip r:embed="rId3">
            <a:alphaModFix/>
          </a:blip>
          <a:srcRect b="18166" l="4641" r="5583" t="0"/>
          <a:stretch/>
        </p:blipFill>
        <p:spPr>
          <a:xfrm>
            <a:off x="464425" y="1696750"/>
            <a:ext cx="9917225" cy="6407450"/>
          </a:xfrm>
          <a:prstGeom prst="rect">
            <a:avLst/>
          </a:prstGeom>
          <a:noFill/>
          <a:ln cap="flat" cmpd="sng" w="9525">
            <a:solidFill>
              <a:schemeClr val="dk1"/>
            </a:solidFill>
            <a:prstDash val="solid"/>
            <a:round/>
            <a:headEnd len="sm" w="sm" type="none"/>
            <a:tailEnd len="sm" w="sm" type="none"/>
          </a:ln>
        </p:spPr>
      </p:pic>
      <p:pic>
        <p:nvPicPr>
          <p:cNvPr id="348" name="Google Shape;348;p47"/>
          <p:cNvPicPr preferRelativeResize="0"/>
          <p:nvPr/>
        </p:nvPicPr>
        <p:blipFill>
          <a:blip r:embed="rId4">
            <a:alphaModFix/>
          </a:blip>
          <a:stretch>
            <a:fillRect/>
          </a:stretch>
        </p:blipFill>
        <p:spPr>
          <a:xfrm>
            <a:off x="10890725" y="152400"/>
            <a:ext cx="7244876" cy="5095006"/>
          </a:xfrm>
          <a:prstGeom prst="rect">
            <a:avLst/>
          </a:prstGeom>
          <a:noFill/>
          <a:ln cap="flat" cmpd="sng" w="9525">
            <a:solidFill>
              <a:schemeClr val="dk1"/>
            </a:solidFill>
            <a:prstDash val="solid"/>
            <a:round/>
            <a:headEnd len="sm" w="sm" type="none"/>
            <a:tailEnd len="sm" w="sm" type="none"/>
          </a:ln>
        </p:spPr>
      </p:pic>
      <p:pic>
        <p:nvPicPr>
          <p:cNvPr id="349" name="Google Shape;349;p47"/>
          <p:cNvPicPr preferRelativeResize="0"/>
          <p:nvPr/>
        </p:nvPicPr>
        <p:blipFill rotWithShape="1">
          <a:blip r:embed="rId5">
            <a:alphaModFix/>
          </a:blip>
          <a:srcRect b="9321" l="0" r="0" t="0"/>
          <a:stretch/>
        </p:blipFill>
        <p:spPr>
          <a:xfrm>
            <a:off x="10890725" y="5512225"/>
            <a:ext cx="7244875" cy="456577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48"/>
          <p:cNvSpPr txBox="1"/>
          <p:nvPr/>
        </p:nvSpPr>
        <p:spPr>
          <a:xfrm>
            <a:off x="925875" y="7788400"/>
            <a:ext cx="3646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Inter"/>
                <a:ea typeface="Inter"/>
                <a:cs typeface="Inter"/>
                <a:sym typeface="Inter"/>
              </a:rPr>
              <a:t>Novas DIAL House Social Return on Investment Analysis </a:t>
            </a:r>
            <a:r>
              <a:rPr lang="en-US" sz="3000">
                <a:latin typeface="Inter"/>
                <a:ea typeface="Inter"/>
                <a:cs typeface="Inter"/>
                <a:sym typeface="Inter"/>
              </a:rPr>
              <a:t>(2021)</a:t>
            </a:r>
            <a:endParaRPr sz="3000">
              <a:latin typeface="Inter"/>
              <a:ea typeface="Inter"/>
              <a:cs typeface="Inter"/>
              <a:sym typeface="Inter"/>
            </a:endParaRPr>
          </a:p>
        </p:txBody>
      </p:sp>
      <p:pic>
        <p:nvPicPr>
          <p:cNvPr id="355" name="Google Shape;355;p48"/>
          <p:cNvPicPr preferRelativeResize="0"/>
          <p:nvPr/>
        </p:nvPicPr>
        <p:blipFill rotWithShape="1">
          <a:blip r:embed="rId3">
            <a:alphaModFix/>
          </a:blip>
          <a:srcRect b="0" l="0" r="0" t="704"/>
          <a:stretch/>
        </p:blipFill>
        <p:spPr>
          <a:xfrm>
            <a:off x="925876" y="2921050"/>
            <a:ext cx="3345325" cy="4722825"/>
          </a:xfrm>
          <a:prstGeom prst="rect">
            <a:avLst/>
          </a:prstGeom>
          <a:noFill/>
          <a:ln>
            <a:noFill/>
          </a:ln>
          <a:effectLst>
            <a:outerShdw blurRad="200025" rotWithShape="0" algn="bl" dir="6420000" dist="142875">
              <a:srgbClr val="000000">
                <a:alpha val="50000"/>
              </a:srgbClr>
            </a:outerShdw>
          </a:effectLst>
        </p:spPr>
      </p:pic>
      <p:pic>
        <p:nvPicPr>
          <p:cNvPr id="356" name="Google Shape;356;p48"/>
          <p:cNvPicPr preferRelativeResize="0"/>
          <p:nvPr/>
        </p:nvPicPr>
        <p:blipFill>
          <a:blip r:embed="rId4">
            <a:alphaModFix/>
          </a:blip>
          <a:stretch>
            <a:fillRect/>
          </a:stretch>
        </p:blipFill>
        <p:spPr>
          <a:xfrm>
            <a:off x="5224750" y="283813"/>
            <a:ext cx="11958925" cy="93013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p49"/>
          <p:cNvSpPr txBox="1"/>
          <p:nvPr/>
        </p:nvSpPr>
        <p:spPr>
          <a:xfrm>
            <a:off x="925875" y="7788400"/>
            <a:ext cx="3646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Inter"/>
                <a:ea typeface="Inter"/>
                <a:cs typeface="Inter"/>
                <a:sym typeface="Inter"/>
              </a:rPr>
              <a:t>Novas DIAL House Social Return on Investment Analysis (2021)</a:t>
            </a:r>
            <a:endParaRPr sz="3000">
              <a:latin typeface="Inter"/>
              <a:ea typeface="Inter"/>
              <a:cs typeface="Inter"/>
              <a:sym typeface="Inter"/>
            </a:endParaRPr>
          </a:p>
        </p:txBody>
      </p:sp>
      <p:pic>
        <p:nvPicPr>
          <p:cNvPr id="362" name="Google Shape;362;p49"/>
          <p:cNvPicPr preferRelativeResize="0"/>
          <p:nvPr/>
        </p:nvPicPr>
        <p:blipFill rotWithShape="1">
          <a:blip r:embed="rId3">
            <a:alphaModFix/>
          </a:blip>
          <a:srcRect b="0" l="0" r="0" t="704"/>
          <a:stretch/>
        </p:blipFill>
        <p:spPr>
          <a:xfrm>
            <a:off x="925876" y="2921050"/>
            <a:ext cx="3345325" cy="4722825"/>
          </a:xfrm>
          <a:prstGeom prst="rect">
            <a:avLst/>
          </a:prstGeom>
          <a:noFill/>
          <a:ln>
            <a:noFill/>
          </a:ln>
          <a:effectLst>
            <a:outerShdw blurRad="200025" rotWithShape="0" algn="bl" dir="6420000" dist="142875">
              <a:srgbClr val="000000">
                <a:alpha val="50000"/>
              </a:srgbClr>
            </a:outerShdw>
          </a:effectLst>
        </p:spPr>
      </p:pic>
      <p:pic>
        <p:nvPicPr>
          <p:cNvPr id="363" name="Google Shape;363;p49"/>
          <p:cNvPicPr preferRelativeResize="0"/>
          <p:nvPr/>
        </p:nvPicPr>
        <p:blipFill>
          <a:blip r:embed="rId4">
            <a:alphaModFix/>
          </a:blip>
          <a:stretch>
            <a:fillRect/>
          </a:stretch>
        </p:blipFill>
        <p:spPr>
          <a:xfrm>
            <a:off x="5119150" y="552486"/>
            <a:ext cx="11785901" cy="8343825"/>
          </a:xfrm>
          <a:prstGeom prst="rect">
            <a:avLst/>
          </a:prstGeom>
          <a:noFill/>
          <a:ln>
            <a:noFill/>
          </a:ln>
        </p:spPr>
      </p:pic>
      <p:pic>
        <p:nvPicPr>
          <p:cNvPr id="364" name="Google Shape;364;p49"/>
          <p:cNvPicPr preferRelativeResize="0"/>
          <p:nvPr/>
        </p:nvPicPr>
        <p:blipFill>
          <a:blip r:embed="rId5">
            <a:alphaModFix/>
          </a:blip>
          <a:stretch>
            <a:fillRect/>
          </a:stretch>
        </p:blipFill>
        <p:spPr>
          <a:xfrm>
            <a:off x="5119150" y="552487"/>
            <a:ext cx="11785900" cy="84029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 name="Shape 64"/>
        <p:cNvGrpSpPr/>
        <p:nvPr/>
      </p:nvGrpSpPr>
      <p:grpSpPr>
        <a:xfrm>
          <a:off x="0" y="0"/>
          <a:ext cx="0" cy="0"/>
          <a:chOff x="0" y="0"/>
          <a:chExt cx="0" cy="0"/>
        </a:xfrm>
      </p:grpSpPr>
      <p:grpSp>
        <p:nvGrpSpPr>
          <p:cNvPr id="65" name="Google Shape;65;p14"/>
          <p:cNvGrpSpPr/>
          <p:nvPr/>
        </p:nvGrpSpPr>
        <p:grpSpPr>
          <a:xfrm>
            <a:off x="743800" y="3429002"/>
            <a:ext cx="17392536" cy="5922530"/>
            <a:chOff x="0" y="2373550"/>
            <a:chExt cx="11440200" cy="7896707"/>
          </a:xfrm>
        </p:grpSpPr>
        <p:sp>
          <p:nvSpPr>
            <p:cNvPr id="66" name="Google Shape;66;p14"/>
            <p:cNvSpPr txBox="1"/>
            <p:nvPr/>
          </p:nvSpPr>
          <p:spPr>
            <a:xfrm>
              <a:off x="0" y="2373550"/>
              <a:ext cx="11440200" cy="131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8000">
                  <a:solidFill>
                    <a:srgbClr val="FFFFFF"/>
                  </a:solidFill>
                  <a:latin typeface="Inter"/>
                  <a:ea typeface="Inter"/>
                  <a:cs typeface="Inter"/>
                  <a:sym typeface="Inter"/>
                </a:rPr>
                <a:t>Our Agenda</a:t>
              </a:r>
              <a:endParaRPr b="1"/>
            </a:p>
          </p:txBody>
        </p:sp>
        <p:sp>
          <p:nvSpPr>
            <p:cNvPr id="67" name="Google Shape;67;p14"/>
            <p:cNvSpPr txBox="1"/>
            <p:nvPr/>
          </p:nvSpPr>
          <p:spPr>
            <a:xfrm>
              <a:off x="0" y="4150702"/>
              <a:ext cx="114402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4800">
                  <a:solidFill>
                    <a:srgbClr val="FFFFFF"/>
                  </a:solidFill>
                  <a:latin typeface="Inter"/>
                  <a:ea typeface="Inter"/>
                  <a:cs typeface="Inter"/>
                  <a:sym typeface="Inter"/>
                </a:rPr>
                <a:t>1. </a:t>
              </a:r>
              <a:r>
                <a:rPr lang="en-US" sz="4800">
                  <a:solidFill>
                    <a:srgbClr val="FFFFFF"/>
                  </a:solidFill>
                  <a:latin typeface="Inter"/>
                  <a:ea typeface="Inter"/>
                  <a:cs typeface="Inter"/>
                  <a:sym typeface="Inter"/>
                </a:rPr>
                <a:t>Challenges with Involving Service Users</a:t>
              </a:r>
              <a:endParaRPr sz="4800"/>
            </a:p>
          </p:txBody>
        </p:sp>
        <p:sp>
          <p:nvSpPr>
            <p:cNvPr id="68" name="Google Shape;68;p14"/>
            <p:cNvSpPr txBox="1"/>
            <p:nvPr/>
          </p:nvSpPr>
          <p:spPr>
            <a:xfrm>
              <a:off x="0" y="5927853"/>
              <a:ext cx="114402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4800">
                  <a:solidFill>
                    <a:srgbClr val="FFFFFF"/>
                  </a:solidFill>
                  <a:latin typeface="Inter"/>
                  <a:ea typeface="Inter"/>
                  <a:cs typeface="Inter"/>
                  <a:sym typeface="Inter"/>
                </a:rPr>
                <a:t>2. </a:t>
              </a:r>
              <a:r>
                <a:rPr lang="en-US" sz="4800">
                  <a:solidFill>
                    <a:srgbClr val="FFFFFF"/>
                  </a:solidFill>
                  <a:latin typeface="Inter"/>
                  <a:ea typeface="Inter"/>
                  <a:cs typeface="Inter"/>
                  <a:sym typeface="Inter"/>
                </a:rPr>
                <a:t>Asking</a:t>
              </a:r>
              <a:r>
                <a:rPr lang="en-US" sz="4800">
                  <a:solidFill>
                    <a:srgbClr val="FFFFFF"/>
                  </a:solidFill>
                  <a:latin typeface="Inter"/>
                  <a:ea typeface="Inter"/>
                  <a:cs typeface="Inter"/>
                  <a:sym typeface="Inter"/>
                </a:rPr>
                <a:t> Service Users to Identify Outcomes</a:t>
              </a:r>
              <a:endParaRPr sz="4800"/>
            </a:p>
          </p:txBody>
        </p:sp>
        <p:sp>
          <p:nvSpPr>
            <p:cNvPr id="69" name="Google Shape;69;p14"/>
            <p:cNvSpPr txBox="1"/>
            <p:nvPr/>
          </p:nvSpPr>
          <p:spPr>
            <a:xfrm>
              <a:off x="0" y="7705005"/>
              <a:ext cx="114402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4800">
                  <a:solidFill>
                    <a:srgbClr val="FFFFFF"/>
                  </a:solidFill>
                  <a:latin typeface="Inter"/>
                  <a:ea typeface="Inter"/>
                  <a:cs typeface="Inter"/>
                  <a:sym typeface="Inter"/>
                </a:rPr>
                <a:t>3. Gathering Data using Inclusive &amp; </a:t>
              </a:r>
              <a:r>
                <a:rPr lang="en-US" sz="4800">
                  <a:solidFill>
                    <a:srgbClr val="FFFFFF"/>
                  </a:solidFill>
                  <a:latin typeface="Inter"/>
                  <a:ea typeface="Inter"/>
                  <a:cs typeface="Inter"/>
                  <a:sym typeface="Inter"/>
                </a:rPr>
                <a:t>Participatory</a:t>
              </a:r>
              <a:r>
                <a:rPr lang="en-US" sz="4800">
                  <a:solidFill>
                    <a:srgbClr val="FFFFFF"/>
                  </a:solidFill>
                  <a:latin typeface="Inter"/>
                  <a:ea typeface="Inter"/>
                  <a:cs typeface="Inter"/>
                  <a:sym typeface="Inter"/>
                </a:rPr>
                <a:t> Practices</a:t>
              </a:r>
              <a:endParaRPr sz="4800"/>
            </a:p>
          </p:txBody>
        </p:sp>
        <p:sp>
          <p:nvSpPr>
            <p:cNvPr id="70" name="Google Shape;70;p14"/>
            <p:cNvSpPr txBox="1"/>
            <p:nvPr/>
          </p:nvSpPr>
          <p:spPr>
            <a:xfrm>
              <a:off x="0" y="9482157"/>
              <a:ext cx="11440200" cy="78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4800">
                  <a:solidFill>
                    <a:srgbClr val="FFFFFF"/>
                  </a:solidFill>
                  <a:latin typeface="Inter"/>
                  <a:ea typeface="Inter"/>
                  <a:cs typeface="Inter"/>
                  <a:sym typeface="Inter"/>
                </a:rPr>
                <a:t>4. Improving Quality Services with Our Service Users</a:t>
              </a:r>
              <a:endParaRPr sz="4800"/>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0"/>
          <p:cNvSpPr txBox="1"/>
          <p:nvPr/>
        </p:nvSpPr>
        <p:spPr>
          <a:xfrm>
            <a:off x="577300" y="3915975"/>
            <a:ext cx="16745700" cy="22164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1100"/>
              <a:buNone/>
            </a:pPr>
            <a:r>
              <a:rPr lang="en-US" sz="8000">
                <a:solidFill>
                  <a:srgbClr val="FFFFFF"/>
                </a:solidFill>
                <a:latin typeface="Inter"/>
                <a:ea typeface="Inter"/>
                <a:cs typeface="Inter"/>
                <a:sym typeface="Inter"/>
              </a:rPr>
              <a:t>Improving Quality Services with Our Service Users</a:t>
            </a:r>
            <a:endParaRPr sz="8000">
              <a:solidFill>
                <a:srgbClr val="FFFFFF"/>
              </a:solidFill>
              <a:latin typeface="Inter"/>
              <a:ea typeface="Inter"/>
              <a:cs typeface="Inter"/>
              <a:sym typeface="Inte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1"/>
          <p:cNvSpPr txBox="1"/>
          <p:nvPr/>
        </p:nvSpPr>
        <p:spPr>
          <a:xfrm>
            <a:off x="603350" y="740700"/>
            <a:ext cx="10370700" cy="1066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7700">
                <a:solidFill>
                  <a:srgbClr val="FFFFFF"/>
                </a:solidFill>
                <a:latin typeface="Inter"/>
                <a:ea typeface="Inter"/>
                <a:cs typeface="Inter"/>
                <a:sym typeface="Inter"/>
              </a:rPr>
              <a:t>Responding to Data</a:t>
            </a:r>
            <a:endParaRPr sz="7700"/>
          </a:p>
        </p:txBody>
      </p:sp>
      <p:sp>
        <p:nvSpPr>
          <p:cNvPr id="375" name="Google Shape;375;p51"/>
          <p:cNvSpPr txBox="1"/>
          <p:nvPr/>
        </p:nvSpPr>
        <p:spPr>
          <a:xfrm>
            <a:off x="710500" y="2141997"/>
            <a:ext cx="10370700" cy="461700"/>
          </a:xfrm>
          <a:prstGeom prst="rect">
            <a:avLst/>
          </a:prstGeom>
          <a:noFill/>
          <a:ln>
            <a:noFill/>
          </a:ln>
        </p:spPr>
        <p:txBody>
          <a:bodyPr anchorCtr="0" anchor="t" bIns="0" lIns="0" spcFirstLastPara="1" rIns="0" wrap="square" tIns="0">
            <a:spAutoFit/>
          </a:bodyPr>
          <a:lstStyle/>
          <a:p>
            <a:pPr indent="-419100" lvl="0" marL="457200" marR="0" rtl="0" algn="l">
              <a:lnSpc>
                <a:spcPct val="120000"/>
              </a:lnSpc>
              <a:spcBef>
                <a:spcPts val="0"/>
              </a:spcBef>
              <a:spcAft>
                <a:spcPts val="0"/>
              </a:spcAft>
              <a:buClr>
                <a:srgbClr val="FFFFFF"/>
              </a:buClr>
              <a:buSzPts val="3000"/>
              <a:buFont typeface="Inter Light"/>
              <a:buChar char="➔"/>
            </a:pPr>
            <a:r>
              <a:rPr lang="en-US" sz="3000">
                <a:solidFill>
                  <a:srgbClr val="FFFFFF"/>
                </a:solidFill>
                <a:latin typeface="Inter Light"/>
                <a:ea typeface="Inter Light"/>
                <a:cs typeface="Inter Light"/>
                <a:sym typeface="Inter Light"/>
              </a:rPr>
              <a:t>To be added</a:t>
            </a:r>
            <a:endParaRPr sz="3000">
              <a:solidFill>
                <a:srgbClr val="FFFFFF"/>
              </a:solidFill>
              <a:latin typeface="Inter Light"/>
              <a:ea typeface="Inter Light"/>
              <a:cs typeface="Inter Light"/>
              <a:sym typeface="Inter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9" name="Shape 379"/>
        <p:cNvGrpSpPr/>
        <p:nvPr/>
      </p:nvGrpSpPr>
      <p:grpSpPr>
        <a:xfrm>
          <a:off x="0" y="0"/>
          <a:ext cx="0" cy="0"/>
          <a:chOff x="0" y="0"/>
          <a:chExt cx="0" cy="0"/>
        </a:xfrm>
      </p:grpSpPr>
      <p:pic>
        <p:nvPicPr>
          <p:cNvPr id="380" name="Google Shape;380;p52" title="Vantastic 2.JPG"/>
          <p:cNvPicPr preferRelativeResize="0"/>
          <p:nvPr/>
        </p:nvPicPr>
        <p:blipFill>
          <a:blip r:embed="rId3">
            <a:alphaModFix/>
          </a:blip>
          <a:stretch>
            <a:fillRect/>
          </a:stretch>
        </p:blipFill>
        <p:spPr>
          <a:xfrm flipH="1">
            <a:off x="0" y="-4135425"/>
            <a:ext cx="21701125" cy="16275825"/>
          </a:xfrm>
          <a:prstGeom prst="rect">
            <a:avLst/>
          </a:prstGeom>
          <a:noFill/>
          <a:ln>
            <a:noFill/>
          </a:ln>
        </p:spPr>
      </p:pic>
      <p:sp>
        <p:nvSpPr>
          <p:cNvPr id="381" name="Google Shape;381;p52"/>
          <p:cNvSpPr/>
          <p:nvPr/>
        </p:nvSpPr>
        <p:spPr>
          <a:xfrm>
            <a:off x="-1360725" y="3232800"/>
            <a:ext cx="10788600" cy="382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82" name="Google Shape;382;p52"/>
          <p:cNvSpPr txBox="1"/>
          <p:nvPr/>
        </p:nvSpPr>
        <p:spPr>
          <a:xfrm>
            <a:off x="2259678" y="3445800"/>
            <a:ext cx="69591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Case Study:</a:t>
            </a:r>
            <a:br>
              <a:rPr lang="en-US" sz="8000">
                <a:solidFill>
                  <a:schemeClr val="dk1"/>
                </a:solidFill>
                <a:latin typeface="Inter"/>
                <a:ea typeface="Inter"/>
                <a:cs typeface="Inter"/>
                <a:sym typeface="Inter"/>
              </a:rPr>
            </a:br>
            <a:r>
              <a:rPr lang="en-US" sz="8000">
                <a:solidFill>
                  <a:schemeClr val="dk1"/>
                </a:solidFill>
                <a:latin typeface="Inter"/>
                <a:ea typeface="Inter"/>
                <a:cs typeface="Inter"/>
                <a:sym typeface="Inter"/>
              </a:rPr>
              <a:t>Vantastic </a:t>
            </a:r>
            <a:endParaRPr>
              <a:solidFill>
                <a:schemeClr val="dk1"/>
              </a:solidFill>
            </a:endParaRPr>
          </a:p>
        </p:txBody>
      </p:sp>
      <p:pic>
        <p:nvPicPr>
          <p:cNvPr id="383" name="Google Shape;383;p52"/>
          <p:cNvPicPr preferRelativeResize="0"/>
          <p:nvPr/>
        </p:nvPicPr>
        <p:blipFill>
          <a:blip r:embed="rId4">
            <a:alphaModFix/>
          </a:blip>
          <a:stretch>
            <a:fillRect/>
          </a:stretch>
        </p:blipFill>
        <p:spPr>
          <a:xfrm>
            <a:off x="13144500" y="962025"/>
            <a:ext cx="4000500" cy="2076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7" name="Shape 387"/>
        <p:cNvGrpSpPr/>
        <p:nvPr/>
      </p:nvGrpSpPr>
      <p:grpSpPr>
        <a:xfrm>
          <a:off x="0" y="0"/>
          <a:ext cx="0" cy="0"/>
          <a:chOff x="0" y="0"/>
          <a:chExt cx="0" cy="0"/>
        </a:xfrm>
      </p:grpSpPr>
      <p:pic>
        <p:nvPicPr>
          <p:cNvPr id="388" name="Google Shape;388;p53" title="Vantastic 1.JPG"/>
          <p:cNvPicPr preferRelativeResize="0"/>
          <p:nvPr/>
        </p:nvPicPr>
        <p:blipFill>
          <a:blip r:embed="rId3">
            <a:alphaModFix/>
          </a:blip>
          <a:stretch>
            <a:fillRect/>
          </a:stretch>
        </p:blipFill>
        <p:spPr>
          <a:xfrm flipH="1">
            <a:off x="-158750" y="-2438375"/>
            <a:ext cx="19049999" cy="14287476"/>
          </a:xfrm>
          <a:prstGeom prst="rect">
            <a:avLst/>
          </a:prstGeom>
          <a:noFill/>
          <a:ln>
            <a:noFill/>
          </a:ln>
        </p:spPr>
      </p:pic>
      <p:sp>
        <p:nvSpPr>
          <p:cNvPr id="389" name="Google Shape;389;p53"/>
          <p:cNvSpPr txBox="1"/>
          <p:nvPr/>
        </p:nvSpPr>
        <p:spPr>
          <a:xfrm>
            <a:off x="0" y="10258419"/>
            <a:ext cx="39300" cy="509100"/>
          </a:xfrm>
          <a:prstGeom prst="rect">
            <a:avLst/>
          </a:prstGeom>
          <a:noFill/>
          <a:ln>
            <a:noFill/>
          </a:ln>
        </p:spPr>
        <p:txBody>
          <a:bodyPr anchorCtr="0" anchor="t" bIns="0" lIns="0" spcFirstLastPara="1" rIns="0" wrap="square" tIns="0">
            <a:spAutoFit/>
          </a:bodyPr>
          <a:lstStyle/>
          <a:p>
            <a:pPr indent="0" lvl="0" marL="0" marR="0" rtl="0" algn="l">
              <a:lnSpc>
                <a:spcPct val="30000"/>
              </a:lnSpc>
              <a:spcBef>
                <a:spcPts val="0"/>
              </a:spcBef>
              <a:spcAft>
                <a:spcPts val="0"/>
              </a:spcAft>
              <a:buNone/>
            </a:pPr>
            <a:r>
              <a:rPr b="0" i="0" lang="en-US" sz="100" u="none" cap="none" strike="noStrike">
                <a:solidFill>
                  <a:srgbClr val="FFFFFF"/>
                </a:solidFill>
                <a:latin typeface="Inter"/>
                <a:ea typeface="Inter"/>
                <a:cs typeface="Inter"/>
                <a:sym typeface="Inter"/>
              </a:rPr>
              <a:t>Planet One is Mercury lorem ipsum dolor sit amet, consectetur adipiscing elit, sed do eiusmod tempor incididunt.</a:t>
            </a:r>
            <a:endParaRPr/>
          </a:p>
        </p:txBody>
      </p:sp>
      <p:sp>
        <p:nvSpPr>
          <p:cNvPr id="390" name="Google Shape;390;p53"/>
          <p:cNvSpPr/>
          <p:nvPr/>
        </p:nvSpPr>
        <p:spPr>
          <a:xfrm>
            <a:off x="394150" y="2758975"/>
            <a:ext cx="8868000" cy="3705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391" name="Google Shape;391;p53"/>
          <p:cNvGrpSpPr/>
          <p:nvPr/>
        </p:nvGrpSpPr>
        <p:grpSpPr>
          <a:xfrm>
            <a:off x="554075" y="2883698"/>
            <a:ext cx="8488128" cy="3705404"/>
            <a:chOff x="-4" y="209550"/>
            <a:chExt cx="11317504" cy="4940538"/>
          </a:xfrm>
        </p:grpSpPr>
        <p:sp>
          <p:nvSpPr>
            <p:cNvPr id="392" name="Google Shape;392;p53"/>
            <p:cNvSpPr txBox="1"/>
            <p:nvPr/>
          </p:nvSpPr>
          <p:spPr>
            <a:xfrm>
              <a:off x="0" y="209550"/>
              <a:ext cx="11317500" cy="1477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Vantastic</a:t>
              </a:r>
              <a:endParaRPr>
                <a:solidFill>
                  <a:schemeClr val="dk1"/>
                </a:solidFill>
              </a:endParaRPr>
            </a:p>
          </p:txBody>
        </p:sp>
        <p:sp>
          <p:nvSpPr>
            <p:cNvPr id="393" name="Google Shape;393;p53"/>
            <p:cNvSpPr txBox="1"/>
            <p:nvPr/>
          </p:nvSpPr>
          <p:spPr>
            <a:xfrm>
              <a:off x="-4" y="1616088"/>
              <a:ext cx="11317500" cy="35340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Clr>
                  <a:schemeClr val="dk1"/>
                </a:buClr>
                <a:buSzPts val="1100"/>
                <a:buFont typeface="Arial"/>
                <a:buNone/>
              </a:pPr>
              <a:r>
                <a:rPr lang="en-US" sz="2100">
                  <a:solidFill>
                    <a:schemeClr val="dk1"/>
                  </a:solidFill>
                  <a:latin typeface="Inter Light"/>
                  <a:ea typeface="Inter Light"/>
                  <a:cs typeface="Inter Light"/>
                  <a:sym typeface="Inter Light"/>
                </a:rPr>
                <a:t>​Vantastic is an Irish social enterprise providing a wheelchair accessible car rental services for individuals with mobility challenges and physical disabilities. </a:t>
              </a:r>
              <a:endParaRPr sz="21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Clr>
                  <a:schemeClr val="dk1"/>
                </a:buClr>
                <a:buSzPts val="1100"/>
                <a:buFont typeface="Arial"/>
                <a:buNone/>
              </a:pPr>
              <a:r>
                <a:t/>
              </a:r>
              <a:endParaRPr sz="21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Clr>
                  <a:schemeClr val="dk1"/>
                </a:buClr>
                <a:buSzPts val="1100"/>
                <a:buFont typeface="Arial"/>
                <a:buNone/>
              </a:pPr>
              <a:r>
                <a:rPr lang="en-US" sz="2100">
                  <a:solidFill>
                    <a:schemeClr val="dk1"/>
                  </a:solidFill>
                  <a:latin typeface="Inter Light"/>
                  <a:ea typeface="Inter Light"/>
                  <a:cs typeface="Inter Light"/>
                  <a:sym typeface="Inter Light"/>
                </a:rPr>
                <a:t>The service aims to support people with providing transportation to promote independent living and social inclusion. </a:t>
              </a:r>
              <a:endParaRPr sz="2100">
                <a:solidFill>
                  <a:schemeClr val="dk1"/>
                </a:solidFill>
                <a:latin typeface="Inter Light"/>
                <a:ea typeface="Inter Light"/>
                <a:cs typeface="Inter Light"/>
                <a:sym typeface="Inter Light"/>
              </a:endParaRPr>
            </a:p>
            <a:p>
              <a:pPr indent="0" lvl="0" marL="0" rtl="0" algn="l">
                <a:lnSpc>
                  <a:spcPct val="120000"/>
                </a:lnSpc>
                <a:spcBef>
                  <a:spcPts val="0"/>
                </a:spcBef>
                <a:spcAft>
                  <a:spcPts val="0"/>
                </a:spcAft>
                <a:buClr>
                  <a:schemeClr val="dk1"/>
                </a:buClr>
                <a:buFont typeface="Arial"/>
                <a:buNone/>
              </a:pPr>
              <a:r>
                <a:t/>
              </a:r>
              <a:endParaRPr sz="2100">
                <a:solidFill>
                  <a:schemeClr val="dk1"/>
                </a:solidFill>
                <a:latin typeface="Inter Light"/>
                <a:ea typeface="Inter Light"/>
                <a:cs typeface="Inter Light"/>
                <a:sym typeface="Inter Light"/>
              </a:endParaRPr>
            </a:p>
          </p:txBody>
        </p:sp>
      </p:grpSp>
      <p:sp>
        <p:nvSpPr>
          <p:cNvPr id="394" name="Google Shape;394;p53"/>
          <p:cNvSpPr/>
          <p:nvPr/>
        </p:nvSpPr>
        <p:spPr>
          <a:xfrm>
            <a:off x="10848775" y="3548500"/>
            <a:ext cx="6772500" cy="61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95" name="Google Shape;395;p53"/>
          <p:cNvSpPr txBox="1"/>
          <p:nvPr/>
        </p:nvSpPr>
        <p:spPr>
          <a:xfrm>
            <a:off x="11129625" y="3879975"/>
            <a:ext cx="6128700" cy="5587500"/>
          </a:xfrm>
          <a:prstGeom prst="rect">
            <a:avLst/>
          </a:prstGeom>
          <a:noFill/>
          <a:ln>
            <a:noFill/>
          </a:ln>
        </p:spPr>
        <p:txBody>
          <a:bodyPr anchorCtr="0" anchor="t" bIns="91425" lIns="91425" spcFirstLastPara="1" rIns="91425" wrap="square" tIns="91425">
            <a:spAutoFit/>
          </a:bodyPr>
          <a:lstStyle/>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The Board of Directors commissioned a Social Return on Investment evaluation </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Involved 165 out of 300 users within a 12-month period (55% of total users)</a:t>
            </a:r>
            <a:endParaRPr sz="2700">
              <a:solidFill>
                <a:schemeClr val="dk1"/>
              </a:solidFill>
              <a:latin typeface="Inter Light"/>
              <a:ea typeface="Inter Light"/>
              <a:cs typeface="Inter Light"/>
              <a:sym typeface="Inter Light"/>
            </a:endParaRPr>
          </a:p>
          <a:p>
            <a:pPr indent="-400050" lvl="0" marL="457200" rtl="0" algn="l">
              <a:lnSpc>
                <a:spcPct val="120000"/>
              </a:lnSpc>
              <a:spcBef>
                <a:spcPts val="0"/>
              </a:spcBef>
              <a:spcAft>
                <a:spcPts val="0"/>
              </a:spcAft>
              <a:buClr>
                <a:schemeClr val="dk1"/>
              </a:buClr>
              <a:buSzPts val="2700"/>
              <a:buFont typeface="Inter Light"/>
              <a:buChar char="➔"/>
            </a:pPr>
            <a:r>
              <a:rPr lang="en-US" sz="2700">
                <a:solidFill>
                  <a:schemeClr val="dk1"/>
                </a:solidFill>
                <a:latin typeface="Inter Light"/>
                <a:ea typeface="Inter Light"/>
                <a:cs typeface="Inter Light"/>
                <a:sym typeface="Inter Light"/>
              </a:rPr>
              <a:t>Outcomes measured include increased </a:t>
            </a:r>
            <a:r>
              <a:rPr lang="en-US" sz="2700">
                <a:solidFill>
                  <a:schemeClr val="dk1"/>
                </a:solidFill>
                <a:latin typeface="Inter Light"/>
                <a:ea typeface="Inter Light"/>
                <a:cs typeface="Inter Light"/>
                <a:sym typeface="Inter Light"/>
              </a:rPr>
              <a:t>independence</a:t>
            </a:r>
            <a:r>
              <a:rPr lang="en-US" sz="2700">
                <a:solidFill>
                  <a:schemeClr val="dk1"/>
                </a:solidFill>
                <a:latin typeface="Inter Light"/>
                <a:ea typeface="Inter Light"/>
                <a:cs typeface="Inter Light"/>
                <a:sym typeface="Inter Light"/>
              </a:rPr>
              <a:t>, decreased social exclusion, decreased stress &amp; anxiety, and increase cost savings</a:t>
            </a:r>
            <a:endParaRPr sz="2700">
              <a:solidFill>
                <a:schemeClr val="dk1"/>
              </a:solidFill>
              <a:latin typeface="Inter Light"/>
              <a:ea typeface="Inter Light"/>
              <a:cs typeface="Inter Light"/>
              <a:sym typeface="Inter Light"/>
            </a:endParaRPr>
          </a:p>
        </p:txBody>
      </p:sp>
      <p:pic>
        <p:nvPicPr>
          <p:cNvPr id="396" name="Google Shape;396;p53"/>
          <p:cNvPicPr preferRelativeResize="0"/>
          <p:nvPr/>
        </p:nvPicPr>
        <p:blipFill>
          <a:blip r:embed="rId4">
            <a:alphaModFix/>
          </a:blip>
          <a:stretch>
            <a:fillRect/>
          </a:stretch>
        </p:blipFill>
        <p:spPr>
          <a:xfrm>
            <a:off x="13144500" y="962025"/>
            <a:ext cx="4000500" cy="2076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pic>
        <p:nvPicPr>
          <p:cNvPr id="401" name="Google Shape;401;p54"/>
          <p:cNvPicPr preferRelativeResize="0"/>
          <p:nvPr/>
        </p:nvPicPr>
        <p:blipFill rotWithShape="1">
          <a:blip r:embed="rId3">
            <a:alphaModFix/>
          </a:blip>
          <a:srcRect b="0" l="-1250" r="1250" t="0"/>
          <a:stretch/>
        </p:blipFill>
        <p:spPr>
          <a:xfrm>
            <a:off x="1501475" y="1026357"/>
            <a:ext cx="14905350" cy="8490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pic>
        <p:nvPicPr>
          <p:cNvPr id="406" name="Google Shape;406;p55"/>
          <p:cNvPicPr preferRelativeResize="0"/>
          <p:nvPr/>
        </p:nvPicPr>
        <p:blipFill rotWithShape="1">
          <a:blip r:embed="rId3">
            <a:alphaModFix/>
          </a:blip>
          <a:srcRect b="-6347" l="-5933" r="-2538" t="-4235"/>
          <a:stretch/>
        </p:blipFill>
        <p:spPr>
          <a:xfrm>
            <a:off x="1310975" y="-328625"/>
            <a:ext cx="16167399" cy="9567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56"/>
          <p:cNvSpPr txBox="1"/>
          <p:nvPr/>
        </p:nvSpPr>
        <p:spPr>
          <a:xfrm>
            <a:off x="768376" y="1766550"/>
            <a:ext cx="72804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chemeClr val="dk1"/>
                </a:solidFill>
                <a:latin typeface="Inter"/>
                <a:ea typeface="Inter"/>
                <a:cs typeface="Inter"/>
                <a:sym typeface="Inter"/>
              </a:rPr>
              <a:t>Learning from Service Users</a:t>
            </a:r>
            <a:endParaRPr>
              <a:solidFill>
                <a:schemeClr val="dk1"/>
              </a:solidFill>
            </a:endParaRPr>
          </a:p>
        </p:txBody>
      </p:sp>
      <p:grpSp>
        <p:nvGrpSpPr>
          <p:cNvPr id="412" name="Google Shape;412;p56"/>
          <p:cNvGrpSpPr/>
          <p:nvPr/>
        </p:nvGrpSpPr>
        <p:grpSpPr>
          <a:xfrm>
            <a:off x="7953375" y="1624075"/>
            <a:ext cx="9780132" cy="2376457"/>
            <a:chOff x="0" y="85725"/>
            <a:chExt cx="7842300" cy="3168610"/>
          </a:xfrm>
        </p:grpSpPr>
        <p:sp>
          <p:nvSpPr>
            <p:cNvPr id="413" name="Google Shape;413;p5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chemeClr val="dk1"/>
                  </a:solidFill>
                  <a:latin typeface="Inter"/>
                  <a:ea typeface="Inter"/>
                  <a:cs typeface="Inter"/>
                  <a:sym typeface="Inter"/>
                </a:rPr>
                <a:t>Identify Outcomes - Interviews with Service Users</a:t>
              </a:r>
              <a:endParaRPr>
                <a:solidFill>
                  <a:schemeClr val="dk1"/>
                </a:solidFill>
              </a:endParaRPr>
            </a:p>
          </p:txBody>
        </p:sp>
        <p:sp>
          <p:nvSpPr>
            <p:cNvPr id="414" name="Google Shape;414;p56"/>
            <p:cNvSpPr txBox="1"/>
            <p:nvPr/>
          </p:nvSpPr>
          <p:spPr>
            <a:xfrm>
              <a:off x="0" y="635635"/>
              <a:ext cx="7842300" cy="261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200">
                  <a:solidFill>
                    <a:schemeClr val="dk1"/>
                  </a:solidFill>
                  <a:latin typeface="Inter Light"/>
                  <a:ea typeface="Inter Light"/>
                  <a:cs typeface="Inter Light"/>
                  <a:sym typeface="Inter Light"/>
                </a:rPr>
                <a:t>To understand outcomes, in-person and phone interviews were held with </a:t>
              </a:r>
              <a:r>
                <a:rPr lang="en-US" sz="2200">
                  <a:solidFill>
                    <a:schemeClr val="dk1"/>
                  </a:solidFill>
                  <a:latin typeface="Inter Light"/>
                  <a:ea typeface="Inter Light"/>
                  <a:cs typeface="Inter Light"/>
                  <a:sym typeface="Inter Light"/>
                </a:rPr>
                <a:t>individuals</a:t>
              </a:r>
              <a:r>
                <a:rPr lang="en-US" sz="2200">
                  <a:solidFill>
                    <a:schemeClr val="dk1"/>
                  </a:solidFill>
                  <a:latin typeface="Inter Light"/>
                  <a:ea typeface="Inter Light"/>
                  <a:cs typeface="Inter Light"/>
                  <a:sym typeface="Inter Light"/>
                </a:rPr>
                <a:t> with intellectual and physical disabilities, and their families. We learned some users had intellectual disabilities or speech and language difficulties, which might make it difficult for them to participate in this research.</a:t>
              </a:r>
              <a:endParaRPr sz="2200">
                <a:solidFill>
                  <a:schemeClr val="dk1"/>
                </a:solidFill>
              </a:endParaRPr>
            </a:p>
          </p:txBody>
        </p:sp>
      </p:grpSp>
      <p:grpSp>
        <p:nvGrpSpPr>
          <p:cNvPr id="415" name="Google Shape;415;p56"/>
          <p:cNvGrpSpPr/>
          <p:nvPr/>
        </p:nvGrpSpPr>
        <p:grpSpPr>
          <a:xfrm>
            <a:off x="7953375" y="4337198"/>
            <a:ext cx="9780132" cy="2782808"/>
            <a:chOff x="0" y="85725"/>
            <a:chExt cx="7842300" cy="3710410"/>
          </a:xfrm>
        </p:grpSpPr>
        <p:sp>
          <p:nvSpPr>
            <p:cNvPr id="416" name="Google Shape;416;p5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chemeClr val="dk1"/>
                  </a:solidFill>
                  <a:latin typeface="Inter"/>
                  <a:ea typeface="Inter"/>
                  <a:cs typeface="Inter"/>
                  <a:sym typeface="Inter"/>
                </a:rPr>
                <a:t>Gather Data - Online Surveys &amp; Phone Interviews</a:t>
              </a:r>
              <a:endParaRPr>
                <a:solidFill>
                  <a:schemeClr val="dk1"/>
                </a:solidFill>
              </a:endParaRPr>
            </a:p>
          </p:txBody>
        </p:sp>
        <p:sp>
          <p:nvSpPr>
            <p:cNvPr id="417" name="Google Shape;417;p56"/>
            <p:cNvSpPr txBox="1"/>
            <p:nvPr/>
          </p:nvSpPr>
          <p:spPr>
            <a:xfrm>
              <a:off x="0" y="635635"/>
              <a:ext cx="7842300" cy="316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200">
                  <a:solidFill>
                    <a:schemeClr val="dk1"/>
                  </a:solidFill>
                  <a:latin typeface="Inter Light"/>
                  <a:ea typeface="Inter Light"/>
                  <a:cs typeface="Inter Light"/>
                  <a:sym typeface="Inter Light"/>
                </a:rPr>
                <a:t>An online survey was shared with all service users to used the service over a 12-month period. Users with an intellectual or physical disability could </a:t>
              </a:r>
              <a:r>
                <a:rPr lang="en-US" sz="2200">
                  <a:solidFill>
                    <a:schemeClr val="dk1"/>
                  </a:solidFill>
                  <a:latin typeface="Inter Light"/>
                  <a:ea typeface="Inter Light"/>
                  <a:cs typeface="Inter Light"/>
                  <a:sym typeface="Inter Light"/>
                </a:rPr>
                <a:t>participate</a:t>
              </a:r>
              <a:r>
                <a:rPr lang="en-US" sz="2200">
                  <a:solidFill>
                    <a:schemeClr val="dk1"/>
                  </a:solidFill>
                  <a:latin typeface="Inter Light"/>
                  <a:ea typeface="Inter Light"/>
                  <a:cs typeface="Inter Light"/>
                  <a:sym typeface="Inter Light"/>
                </a:rPr>
                <a:t> in two ways: </a:t>
              </a:r>
              <a:endParaRPr sz="2200">
                <a:solidFill>
                  <a:schemeClr val="dk1"/>
                </a:solidFill>
                <a:latin typeface="Inter Light"/>
                <a:ea typeface="Inter Light"/>
                <a:cs typeface="Inter Light"/>
                <a:sym typeface="Inter Light"/>
              </a:endParaRPr>
            </a:p>
            <a:p>
              <a:pPr indent="-368300" lvl="0" marL="457200" marR="0" rtl="0" algn="l">
                <a:lnSpc>
                  <a:spcPct val="120000"/>
                </a:lnSpc>
                <a:spcBef>
                  <a:spcPts val="0"/>
                </a:spcBef>
                <a:spcAft>
                  <a:spcPts val="0"/>
                </a:spcAft>
                <a:buClr>
                  <a:schemeClr val="dk1"/>
                </a:buClr>
                <a:buSzPts val="2200"/>
                <a:buFont typeface="Inter Light"/>
                <a:buChar char="●"/>
              </a:pPr>
              <a:r>
                <a:rPr lang="en-US" sz="2200">
                  <a:solidFill>
                    <a:schemeClr val="dk1"/>
                  </a:solidFill>
                  <a:latin typeface="Inter Light"/>
                  <a:ea typeface="Inter Light"/>
                  <a:cs typeface="Inter Light"/>
                  <a:sym typeface="Inter Light"/>
                </a:rPr>
                <a:t>Complete the survey as a phone interview</a:t>
              </a:r>
              <a:endParaRPr sz="2200">
                <a:solidFill>
                  <a:schemeClr val="dk1"/>
                </a:solidFill>
                <a:latin typeface="Inter Light"/>
                <a:ea typeface="Inter Light"/>
                <a:cs typeface="Inter Light"/>
                <a:sym typeface="Inter Light"/>
              </a:endParaRPr>
            </a:p>
            <a:p>
              <a:pPr indent="-368300" lvl="0" marL="457200" marR="0" rtl="0" algn="l">
                <a:lnSpc>
                  <a:spcPct val="120000"/>
                </a:lnSpc>
                <a:spcBef>
                  <a:spcPts val="0"/>
                </a:spcBef>
                <a:spcAft>
                  <a:spcPts val="0"/>
                </a:spcAft>
                <a:buClr>
                  <a:schemeClr val="dk1"/>
                </a:buClr>
                <a:buSzPts val="2200"/>
                <a:buFont typeface="Inter Light"/>
                <a:buChar char="●"/>
              </a:pPr>
              <a:r>
                <a:rPr lang="en-US" sz="2200">
                  <a:solidFill>
                    <a:schemeClr val="dk1"/>
                  </a:solidFill>
                  <a:latin typeface="Inter Light"/>
                  <a:ea typeface="Inter Light"/>
                  <a:cs typeface="Inter Light"/>
                  <a:sym typeface="Inter Light"/>
                </a:rPr>
                <a:t>Complete the online survey with a family member offering support</a:t>
              </a:r>
              <a:endParaRPr sz="2200">
                <a:solidFill>
                  <a:schemeClr val="dk1"/>
                </a:solidFill>
                <a:latin typeface="Inter Light"/>
                <a:ea typeface="Inter Light"/>
                <a:cs typeface="Inter Light"/>
                <a:sym typeface="Inter Light"/>
              </a:endParaRPr>
            </a:p>
            <a:p>
              <a:pPr indent="0" lvl="0" marL="0" marR="0" rtl="0" algn="l">
                <a:lnSpc>
                  <a:spcPct val="120000"/>
                </a:lnSpc>
                <a:spcBef>
                  <a:spcPts val="0"/>
                </a:spcBef>
                <a:spcAft>
                  <a:spcPts val="0"/>
                </a:spcAft>
                <a:buNone/>
              </a:pPr>
              <a:r>
                <a:t/>
              </a:r>
              <a:endParaRPr sz="2200">
                <a:solidFill>
                  <a:schemeClr val="dk1"/>
                </a:solidFill>
                <a:latin typeface="Inter Light"/>
                <a:ea typeface="Inter Light"/>
                <a:cs typeface="Inter Light"/>
                <a:sym typeface="Inter Light"/>
              </a:endParaRPr>
            </a:p>
          </p:txBody>
        </p:sp>
      </p:grpSp>
      <p:grpSp>
        <p:nvGrpSpPr>
          <p:cNvPr id="418" name="Google Shape;418;p56"/>
          <p:cNvGrpSpPr/>
          <p:nvPr/>
        </p:nvGrpSpPr>
        <p:grpSpPr>
          <a:xfrm>
            <a:off x="7953375" y="7049918"/>
            <a:ext cx="9780132" cy="2782808"/>
            <a:chOff x="0" y="85725"/>
            <a:chExt cx="7842300" cy="3710410"/>
          </a:xfrm>
        </p:grpSpPr>
        <p:sp>
          <p:nvSpPr>
            <p:cNvPr id="419" name="Google Shape;419;p5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chemeClr val="dk1"/>
                  </a:solidFill>
                  <a:latin typeface="Inter"/>
                  <a:ea typeface="Inter"/>
                  <a:cs typeface="Inter"/>
                  <a:sym typeface="Inter"/>
                </a:rPr>
                <a:t>Responding to Data - Focus Groups</a:t>
              </a:r>
              <a:endParaRPr>
                <a:solidFill>
                  <a:schemeClr val="dk1"/>
                </a:solidFill>
              </a:endParaRPr>
            </a:p>
          </p:txBody>
        </p:sp>
        <p:sp>
          <p:nvSpPr>
            <p:cNvPr id="420" name="Google Shape;420;p56"/>
            <p:cNvSpPr txBox="1"/>
            <p:nvPr/>
          </p:nvSpPr>
          <p:spPr>
            <a:xfrm>
              <a:off x="0" y="635635"/>
              <a:ext cx="7842300" cy="316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200">
                  <a:solidFill>
                    <a:schemeClr val="dk1"/>
                  </a:solidFill>
                  <a:latin typeface="Inter Light"/>
                  <a:ea typeface="Inter Light"/>
                  <a:cs typeface="Inter Light"/>
                  <a:sym typeface="Inter Light"/>
                </a:rPr>
                <a:t>Once the evaluation was completed, focus groups were held with users and families who </a:t>
              </a:r>
              <a:r>
                <a:rPr lang="en-US" sz="2200">
                  <a:solidFill>
                    <a:schemeClr val="dk1"/>
                  </a:solidFill>
                  <a:latin typeface="Inter Light"/>
                  <a:ea typeface="Inter Light"/>
                  <a:cs typeface="Inter Light"/>
                  <a:sym typeface="Inter Light"/>
                </a:rPr>
                <a:t>participated</a:t>
              </a:r>
              <a:r>
                <a:rPr lang="en-US" sz="2200">
                  <a:solidFill>
                    <a:schemeClr val="dk1"/>
                  </a:solidFill>
                  <a:latin typeface="Inter Light"/>
                  <a:ea typeface="Inter Light"/>
                  <a:cs typeface="Inter Light"/>
                  <a:sym typeface="Inter Light"/>
                </a:rPr>
                <a:t> in the research. The purpose of the focus group was to: </a:t>
              </a:r>
              <a:endParaRPr sz="2200">
                <a:solidFill>
                  <a:schemeClr val="dk1"/>
                </a:solidFill>
                <a:latin typeface="Inter Light"/>
                <a:ea typeface="Inter Light"/>
                <a:cs typeface="Inter Light"/>
                <a:sym typeface="Inter Light"/>
              </a:endParaRPr>
            </a:p>
            <a:p>
              <a:pPr indent="-368300" lvl="0" marL="914400" marR="0" rtl="0" algn="l">
                <a:lnSpc>
                  <a:spcPct val="120000"/>
                </a:lnSpc>
                <a:spcBef>
                  <a:spcPts val="0"/>
                </a:spcBef>
                <a:spcAft>
                  <a:spcPts val="0"/>
                </a:spcAft>
                <a:buClr>
                  <a:schemeClr val="dk1"/>
                </a:buClr>
                <a:buSzPts val="2200"/>
                <a:buFont typeface="Inter Light"/>
                <a:buAutoNum type="alphaUcPeriod"/>
              </a:pPr>
              <a:r>
                <a:rPr lang="en-US" sz="2200">
                  <a:solidFill>
                    <a:schemeClr val="dk1"/>
                  </a:solidFill>
                  <a:latin typeface="Inter Light"/>
                  <a:ea typeface="Inter Light"/>
                  <a:cs typeface="Inter Light"/>
                  <a:sym typeface="Inter Light"/>
                </a:rPr>
                <a:t>Review findings about outcomes to verify the results</a:t>
              </a:r>
              <a:endParaRPr sz="2200">
                <a:solidFill>
                  <a:schemeClr val="dk1"/>
                </a:solidFill>
                <a:latin typeface="Inter Light"/>
                <a:ea typeface="Inter Light"/>
                <a:cs typeface="Inter Light"/>
                <a:sym typeface="Inter Light"/>
              </a:endParaRPr>
            </a:p>
            <a:p>
              <a:pPr indent="-368300" lvl="0" marL="914400" marR="0" rtl="0" algn="l">
                <a:lnSpc>
                  <a:spcPct val="120000"/>
                </a:lnSpc>
                <a:spcBef>
                  <a:spcPts val="0"/>
                </a:spcBef>
                <a:spcAft>
                  <a:spcPts val="0"/>
                </a:spcAft>
                <a:buClr>
                  <a:schemeClr val="dk1"/>
                </a:buClr>
                <a:buSzPts val="2200"/>
                <a:buFont typeface="Inter Light"/>
                <a:buAutoNum type="alphaUcPeriod"/>
              </a:pPr>
              <a:r>
                <a:rPr lang="en-US" sz="2200">
                  <a:solidFill>
                    <a:schemeClr val="dk1"/>
                  </a:solidFill>
                  <a:latin typeface="Inter Light"/>
                  <a:ea typeface="Inter Light"/>
                  <a:cs typeface="Inter Light"/>
                  <a:sym typeface="Inter Light"/>
                </a:rPr>
                <a:t>Explore ways to improve how the service is delivered or provided</a:t>
              </a:r>
              <a:endParaRPr sz="2200">
                <a:solidFill>
                  <a:schemeClr val="dk1"/>
                </a:solidFill>
                <a:latin typeface="Inter Light"/>
                <a:ea typeface="Inter Light"/>
                <a:cs typeface="Inter Light"/>
                <a:sym typeface="Inter Light"/>
              </a:endParaRPr>
            </a:p>
            <a:p>
              <a:pPr indent="-368300" lvl="0" marL="914400" marR="0" rtl="0" algn="l">
                <a:lnSpc>
                  <a:spcPct val="120000"/>
                </a:lnSpc>
                <a:spcBef>
                  <a:spcPts val="0"/>
                </a:spcBef>
                <a:spcAft>
                  <a:spcPts val="0"/>
                </a:spcAft>
                <a:buClr>
                  <a:schemeClr val="dk1"/>
                </a:buClr>
                <a:buSzPts val="2200"/>
                <a:buFont typeface="Inter Light"/>
                <a:buAutoNum type="alphaUcPeriod"/>
              </a:pPr>
              <a:r>
                <a:rPr lang="en-US" sz="2200">
                  <a:solidFill>
                    <a:schemeClr val="dk1"/>
                  </a:solidFill>
                  <a:latin typeface="Inter Light"/>
                  <a:ea typeface="Inter Light"/>
                  <a:cs typeface="Inter Light"/>
                  <a:sym typeface="Inter Light"/>
                </a:rPr>
                <a:t>Involve users in making decisions about maximising the impact </a:t>
              </a:r>
              <a:endParaRPr sz="2200">
                <a:solidFill>
                  <a:schemeClr val="dk1"/>
                </a:solidFill>
                <a:latin typeface="Inter Light"/>
                <a:ea typeface="Inter Light"/>
                <a:cs typeface="Inter Light"/>
                <a:sym typeface="Inter Light"/>
              </a:endParaRPr>
            </a:p>
          </p:txBody>
        </p:sp>
      </p:grpSp>
      <p:sp>
        <p:nvSpPr>
          <p:cNvPr id="421" name="Google Shape;421;p56"/>
          <p:cNvSpPr txBox="1"/>
          <p:nvPr/>
        </p:nvSpPr>
        <p:spPr>
          <a:xfrm>
            <a:off x="768376" y="4191200"/>
            <a:ext cx="6780300" cy="4894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a:solidFill>
                  <a:schemeClr val="dk1"/>
                </a:solidFill>
                <a:latin typeface="Inter Light"/>
                <a:ea typeface="Inter Light"/>
                <a:cs typeface="Inter Light"/>
                <a:sym typeface="Inter Light"/>
              </a:rPr>
              <a:t>Over a 18 month period, service users and families shared feedback to improve the evaluation process and to develop the quality of the service.</a:t>
            </a:r>
            <a:endParaRPr sz="3000">
              <a:solidFill>
                <a:schemeClr val="dk1"/>
              </a:solidFill>
              <a:latin typeface="Inter Light"/>
              <a:ea typeface="Inter Light"/>
              <a:cs typeface="Inter Light"/>
              <a:sym typeface="Inter Light"/>
            </a:endParaRPr>
          </a:p>
          <a:p>
            <a:pPr indent="0" lvl="0" marL="0" marR="0" rtl="0" algn="l">
              <a:lnSpc>
                <a:spcPct val="120000"/>
              </a:lnSpc>
              <a:spcBef>
                <a:spcPts val="0"/>
              </a:spcBef>
              <a:spcAft>
                <a:spcPts val="0"/>
              </a:spcAft>
              <a:buNone/>
            </a:pPr>
            <a:r>
              <a:t/>
            </a:r>
            <a:endParaRPr sz="3000">
              <a:solidFill>
                <a:schemeClr val="dk1"/>
              </a:solidFill>
              <a:latin typeface="Inter Light"/>
              <a:ea typeface="Inter Light"/>
              <a:cs typeface="Inter Light"/>
              <a:sym typeface="Inter Light"/>
            </a:endParaRPr>
          </a:p>
          <a:p>
            <a:pPr indent="0" lvl="0" marL="0" marR="0" rtl="0" algn="l">
              <a:lnSpc>
                <a:spcPct val="120000"/>
              </a:lnSpc>
              <a:spcBef>
                <a:spcPts val="0"/>
              </a:spcBef>
              <a:spcAft>
                <a:spcPts val="0"/>
              </a:spcAft>
              <a:buNone/>
            </a:pPr>
            <a:r>
              <a:rPr lang="en-US" sz="3000">
                <a:solidFill>
                  <a:schemeClr val="dk1"/>
                </a:solidFill>
                <a:latin typeface="Inter Light"/>
                <a:ea typeface="Inter Light"/>
                <a:cs typeface="Inter Light"/>
                <a:sym typeface="Inter Light"/>
              </a:rPr>
              <a:t>Listening to service users helped us </a:t>
            </a:r>
            <a:r>
              <a:rPr lang="en-US" sz="3000">
                <a:solidFill>
                  <a:schemeClr val="dk1"/>
                </a:solidFill>
                <a:latin typeface="Inter Light"/>
                <a:ea typeface="Inter Light"/>
                <a:cs typeface="Inter Light"/>
                <a:sym typeface="Inter Light"/>
              </a:rPr>
              <a:t>understand how to make an evaluation a </a:t>
            </a:r>
            <a:r>
              <a:rPr i="1" lang="en-US" sz="3000">
                <a:solidFill>
                  <a:schemeClr val="dk1"/>
                </a:solidFill>
                <a:latin typeface="Inter Light"/>
                <a:ea typeface="Inter Light"/>
                <a:cs typeface="Inter Light"/>
                <a:sym typeface="Inter Light"/>
              </a:rPr>
              <a:t>meaningful</a:t>
            </a:r>
            <a:r>
              <a:rPr lang="en-US" sz="3000">
                <a:solidFill>
                  <a:schemeClr val="dk1"/>
                </a:solidFill>
                <a:latin typeface="Inter Light"/>
                <a:ea typeface="Inter Light"/>
                <a:cs typeface="Inter Light"/>
                <a:sym typeface="Inter Light"/>
              </a:rPr>
              <a:t> experience for people with a disability.</a:t>
            </a:r>
            <a:endParaRPr sz="3000">
              <a:solidFill>
                <a:schemeClr val="dk1"/>
              </a:solidFill>
              <a:latin typeface="Inter Light"/>
              <a:ea typeface="Inter Light"/>
              <a:cs typeface="Inter Light"/>
              <a:sym typeface="Inter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sp>
        <p:nvSpPr>
          <p:cNvPr id="426" name="Google Shape;426;p57"/>
          <p:cNvSpPr txBox="1"/>
          <p:nvPr>
            <p:ph idx="12" type="sldNum"/>
          </p:nvPr>
        </p:nvSpPr>
        <p:spPr>
          <a:xfrm>
            <a:off x="8595300" y="9665950"/>
            <a:ext cx="1097400" cy="621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27" name="Google Shape;427;p57"/>
          <p:cNvSpPr txBox="1"/>
          <p:nvPr/>
        </p:nvSpPr>
        <p:spPr>
          <a:xfrm>
            <a:off x="551400" y="8197650"/>
            <a:ext cx="3768000" cy="16623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800">
                <a:latin typeface="Inter"/>
                <a:ea typeface="Inter"/>
                <a:cs typeface="Inter"/>
                <a:sym typeface="Inter"/>
              </a:rPr>
              <a:t>Vantastic</a:t>
            </a:r>
            <a:endParaRPr sz="2800">
              <a:latin typeface="Inter"/>
              <a:ea typeface="Inter"/>
              <a:cs typeface="Inter"/>
              <a:sym typeface="Inter"/>
            </a:endParaRPr>
          </a:p>
          <a:p>
            <a:pPr indent="0" lvl="0" marL="0" rtl="0" algn="l">
              <a:spcBef>
                <a:spcPts val="0"/>
              </a:spcBef>
              <a:spcAft>
                <a:spcPts val="0"/>
              </a:spcAft>
              <a:buNone/>
            </a:pPr>
            <a:r>
              <a:rPr lang="en-US" sz="2800">
                <a:latin typeface="Inter"/>
                <a:ea typeface="Inter"/>
                <a:cs typeface="Inter"/>
                <a:sym typeface="Inter"/>
              </a:rPr>
              <a:t>Driving Social Inclusion (2019)</a:t>
            </a:r>
            <a:endParaRPr sz="2800">
              <a:latin typeface="Inter"/>
              <a:ea typeface="Inter"/>
              <a:cs typeface="Inter"/>
              <a:sym typeface="Inter"/>
            </a:endParaRPr>
          </a:p>
        </p:txBody>
      </p:sp>
      <p:pic>
        <p:nvPicPr>
          <p:cNvPr id="428" name="Google Shape;428;p57"/>
          <p:cNvPicPr preferRelativeResize="0"/>
          <p:nvPr/>
        </p:nvPicPr>
        <p:blipFill rotWithShape="1">
          <a:blip r:embed="rId3">
            <a:alphaModFix/>
          </a:blip>
          <a:srcRect b="24306" l="38018" r="32542" t="9190"/>
          <a:stretch/>
        </p:blipFill>
        <p:spPr>
          <a:xfrm>
            <a:off x="795575" y="2820295"/>
            <a:ext cx="3279650" cy="4630145"/>
          </a:xfrm>
          <a:prstGeom prst="rect">
            <a:avLst/>
          </a:prstGeom>
          <a:noFill/>
          <a:ln>
            <a:noFill/>
          </a:ln>
          <a:effectLst>
            <a:outerShdw blurRad="200025" rotWithShape="0" algn="bl" dir="6420000" dist="142875">
              <a:srgbClr val="000000">
                <a:alpha val="50000"/>
              </a:srgbClr>
            </a:outerShdw>
          </a:effectLst>
        </p:spPr>
      </p:pic>
      <p:pic>
        <p:nvPicPr>
          <p:cNvPr id="429" name="Google Shape;429;p57"/>
          <p:cNvPicPr preferRelativeResize="0"/>
          <p:nvPr/>
        </p:nvPicPr>
        <p:blipFill>
          <a:blip r:embed="rId4">
            <a:alphaModFix/>
          </a:blip>
          <a:stretch>
            <a:fillRect/>
          </a:stretch>
        </p:blipFill>
        <p:spPr>
          <a:xfrm>
            <a:off x="5390925" y="1133475"/>
            <a:ext cx="5676900" cy="8020050"/>
          </a:xfrm>
          <a:prstGeom prst="rect">
            <a:avLst/>
          </a:prstGeom>
          <a:noFill/>
          <a:ln cap="flat" cmpd="sng" w="9525">
            <a:solidFill>
              <a:schemeClr val="dk1"/>
            </a:solidFill>
            <a:prstDash val="solid"/>
            <a:round/>
            <a:headEnd len="sm" w="sm" type="none"/>
            <a:tailEnd len="sm" w="sm" type="none"/>
          </a:ln>
        </p:spPr>
      </p:pic>
      <p:pic>
        <p:nvPicPr>
          <p:cNvPr id="430" name="Google Shape;430;p57"/>
          <p:cNvPicPr preferRelativeResize="0"/>
          <p:nvPr/>
        </p:nvPicPr>
        <p:blipFill>
          <a:blip r:embed="rId5">
            <a:alphaModFix/>
          </a:blip>
          <a:stretch>
            <a:fillRect/>
          </a:stretch>
        </p:blipFill>
        <p:spPr>
          <a:xfrm>
            <a:off x="11201375" y="1125350"/>
            <a:ext cx="5676900" cy="80200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sp>
        <p:nvSpPr>
          <p:cNvPr id="435" name="Google Shape;435;p58"/>
          <p:cNvSpPr txBox="1"/>
          <p:nvPr>
            <p:ph idx="12" type="sldNum"/>
          </p:nvPr>
        </p:nvSpPr>
        <p:spPr>
          <a:xfrm>
            <a:off x="8595300" y="9665950"/>
            <a:ext cx="1097400" cy="621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36" name="Google Shape;436;p58"/>
          <p:cNvSpPr txBox="1"/>
          <p:nvPr/>
        </p:nvSpPr>
        <p:spPr>
          <a:xfrm>
            <a:off x="551400" y="8197650"/>
            <a:ext cx="3768000" cy="16623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US" sz="2800">
                <a:latin typeface="Inter"/>
                <a:ea typeface="Inter"/>
                <a:cs typeface="Inter"/>
                <a:sym typeface="Inter"/>
              </a:rPr>
              <a:t>Vantastic</a:t>
            </a:r>
            <a:endParaRPr sz="2800">
              <a:latin typeface="Inter"/>
              <a:ea typeface="Inter"/>
              <a:cs typeface="Inter"/>
              <a:sym typeface="Inter"/>
            </a:endParaRPr>
          </a:p>
          <a:p>
            <a:pPr indent="0" lvl="0" marL="0" rtl="0" algn="l">
              <a:spcBef>
                <a:spcPts val="0"/>
              </a:spcBef>
              <a:spcAft>
                <a:spcPts val="0"/>
              </a:spcAft>
              <a:buNone/>
            </a:pPr>
            <a:r>
              <a:rPr lang="en-US" sz="2800">
                <a:latin typeface="Inter"/>
                <a:ea typeface="Inter"/>
                <a:cs typeface="Inter"/>
                <a:sym typeface="Inter"/>
              </a:rPr>
              <a:t>Driving Social Inclusion (2019)</a:t>
            </a:r>
            <a:endParaRPr sz="2800">
              <a:latin typeface="Inter"/>
              <a:ea typeface="Inter"/>
              <a:cs typeface="Inter"/>
              <a:sym typeface="Inter"/>
            </a:endParaRPr>
          </a:p>
        </p:txBody>
      </p:sp>
      <p:pic>
        <p:nvPicPr>
          <p:cNvPr id="437" name="Google Shape;437;p58"/>
          <p:cNvPicPr preferRelativeResize="0"/>
          <p:nvPr/>
        </p:nvPicPr>
        <p:blipFill rotWithShape="1">
          <a:blip r:embed="rId3">
            <a:alphaModFix/>
          </a:blip>
          <a:srcRect b="24306" l="38018" r="32542" t="9190"/>
          <a:stretch/>
        </p:blipFill>
        <p:spPr>
          <a:xfrm>
            <a:off x="795575" y="2820295"/>
            <a:ext cx="3279650" cy="4630145"/>
          </a:xfrm>
          <a:prstGeom prst="rect">
            <a:avLst/>
          </a:prstGeom>
          <a:noFill/>
          <a:ln>
            <a:noFill/>
          </a:ln>
          <a:effectLst>
            <a:outerShdw blurRad="200025" rotWithShape="0" algn="bl" dir="6420000" dist="142875">
              <a:srgbClr val="000000">
                <a:alpha val="50000"/>
              </a:srgbClr>
            </a:outerShdw>
          </a:effectLst>
        </p:spPr>
      </p:pic>
      <p:pic>
        <p:nvPicPr>
          <p:cNvPr id="438" name="Google Shape;438;p58"/>
          <p:cNvPicPr preferRelativeResize="0"/>
          <p:nvPr/>
        </p:nvPicPr>
        <p:blipFill>
          <a:blip r:embed="rId4">
            <a:alphaModFix/>
          </a:blip>
          <a:stretch>
            <a:fillRect/>
          </a:stretch>
        </p:blipFill>
        <p:spPr>
          <a:xfrm>
            <a:off x="5390925" y="1125350"/>
            <a:ext cx="5676900" cy="8020050"/>
          </a:xfrm>
          <a:prstGeom prst="rect">
            <a:avLst/>
          </a:prstGeom>
          <a:noFill/>
          <a:ln cap="flat" cmpd="sng" w="9525">
            <a:solidFill>
              <a:schemeClr val="dk1"/>
            </a:solidFill>
            <a:prstDash val="solid"/>
            <a:round/>
            <a:headEnd len="sm" w="sm" type="none"/>
            <a:tailEnd len="sm" w="sm" type="none"/>
          </a:ln>
        </p:spPr>
      </p:pic>
      <p:pic>
        <p:nvPicPr>
          <p:cNvPr id="439" name="Google Shape;439;p58"/>
          <p:cNvPicPr preferRelativeResize="0"/>
          <p:nvPr/>
        </p:nvPicPr>
        <p:blipFill>
          <a:blip r:embed="rId5">
            <a:alphaModFix/>
          </a:blip>
          <a:stretch>
            <a:fillRect/>
          </a:stretch>
        </p:blipFill>
        <p:spPr>
          <a:xfrm>
            <a:off x="11210700" y="1125350"/>
            <a:ext cx="5676900" cy="80200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3" name="Shape 443"/>
        <p:cNvGrpSpPr/>
        <p:nvPr/>
      </p:nvGrpSpPr>
      <p:grpSpPr>
        <a:xfrm>
          <a:off x="0" y="0"/>
          <a:ext cx="0" cy="0"/>
          <a:chOff x="0" y="0"/>
          <a:chExt cx="0" cy="0"/>
        </a:xfrm>
      </p:grpSpPr>
      <p:sp>
        <p:nvSpPr>
          <p:cNvPr id="444" name="Google Shape;444;p59"/>
          <p:cNvSpPr txBox="1"/>
          <p:nvPr/>
        </p:nvSpPr>
        <p:spPr>
          <a:xfrm>
            <a:off x="458825" y="551100"/>
            <a:ext cx="11495100" cy="4433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Consider the risks if service users were </a:t>
            </a:r>
            <a:r>
              <a:rPr lang="en-US" sz="8000" u="sng">
                <a:solidFill>
                  <a:srgbClr val="FFFFFF"/>
                </a:solidFill>
                <a:latin typeface="Inter"/>
                <a:ea typeface="Inter"/>
                <a:cs typeface="Inter"/>
                <a:sym typeface="Inter"/>
              </a:rPr>
              <a:t>not</a:t>
            </a:r>
            <a:r>
              <a:rPr lang="en-US" sz="8000">
                <a:solidFill>
                  <a:srgbClr val="FFFFFF"/>
                </a:solidFill>
                <a:latin typeface="Inter"/>
                <a:ea typeface="Inter"/>
                <a:cs typeface="Inter"/>
                <a:sym typeface="Inter"/>
              </a:rPr>
              <a:t> involved in measuring your social impact</a:t>
            </a:r>
            <a:endParaRPr/>
          </a:p>
        </p:txBody>
      </p:sp>
      <p:grpSp>
        <p:nvGrpSpPr>
          <p:cNvPr id="445" name="Google Shape;445;p59"/>
          <p:cNvGrpSpPr/>
          <p:nvPr/>
        </p:nvGrpSpPr>
        <p:grpSpPr>
          <a:xfrm>
            <a:off x="458824" y="6196057"/>
            <a:ext cx="5578228" cy="2287133"/>
            <a:chOff x="-15204970" y="6181725"/>
            <a:chExt cx="7842300" cy="3049510"/>
          </a:xfrm>
        </p:grpSpPr>
        <p:sp>
          <p:nvSpPr>
            <p:cNvPr id="446" name="Google Shape;446;p59"/>
            <p:cNvSpPr txBox="1"/>
            <p:nvPr/>
          </p:nvSpPr>
          <p:spPr>
            <a:xfrm>
              <a:off x="-15204970" y="6181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Unclear outcomes</a:t>
              </a:r>
              <a:endParaRPr/>
            </a:p>
          </p:txBody>
        </p:sp>
        <p:sp>
          <p:nvSpPr>
            <p:cNvPr id="447" name="Google Shape;447;p59"/>
            <p:cNvSpPr txBox="1"/>
            <p:nvPr/>
          </p:nvSpPr>
          <p:spPr>
            <a:xfrm>
              <a:off x="-15204970" y="67316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grpSp>
      <p:grpSp>
        <p:nvGrpSpPr>
          <p:cNvPr id="448" name="Google Shape;448;p59"/>
          <p:cNvGrpSpPr/>
          <p:nvPr/>
        </p:nvGrpSpPr>
        <p:grpSpPr>
          <a:xfrm>
            <a:off x="6215377" y="6196067"/>
            <a:ext cx="5578228" cy="2287132"/>
            <a:chOff x="-7111967" y="2564225"/>
            <a:chExt cx="7842300" cy="3049510"/>
          </a:xfrm>
        </p:grpSpPr>
        <p:sp>
          <p:nvSpPr>
            <p:cNvPr id="449" name="Google Shape;449;p59"/>
            <p:cNvSpPr txBox="1"/>
            <p:nvPr/>
          </p:nvSpPr>
          <p:spPr>
            <a:xfrm>
              <a:off x="-7111967" y="25642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Poor quality of data</a:t>
              </a:r>
              <a:endParaRPr/>
            </a:p>
          </p:txBody>
        </p:sp>
        <p:sp>
          <p:nvSpPr>
            <p:cNvPr id="450" name="Google Shape;450;p59"/>
            <p:cNvSpPr txBox="1"/>
            <p:nvPr/>
          </p:nvSpPr>
          <p:spPr>
            <a:xfrm>
              <a:off x="-7111967" y="311413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grpSp>
      <p:grpSp>
        <p:nvGrpSpPr>
          <p:cNvPr id="451" name="Google Shape;451;p59"/>
          <p:cNvGrpSpPr/>
          <p:nvPr/>
        </p:nvGrpSpPr>
        <p:grpSpPr>
          <a:xfrm>
            <a:off x="12352292" y="6196086"/>
            <a:ext cx="5578228" cy="2287132"/>
            <a:chOff x="1515778" y="-1052725"/>
            <a:chExt cx="7842300" cy="3049510"/>
          </a:xfrm>
        </p:grpSpPr>
        <p:sp>
          <p:nvSpPr>
            <p:cNvPr id="452" name="Google Shape;452;p59"/>
            <p:cNvSpPr txBox="1"/>
            <p:nvPr/>
          </p:nvSpPr>
          <p:spPr>
            <a:xfrm>
              <a:off x="1515778" y="-1052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Poor quality data</a:t>
              </a:r>
              <a:endParaRPr/>
            </a:p>
          </p:txBody>
        </p:sp>
        <p:sp>
          <p:nvSpPr>
            <p:cNvPr id="453" name="Google Shape;453;p59"/>
            <p:cNvSpPr txBox="1"/>
            <p:nvPr/>
          </p:nvSpPr>
          <p:spPr>
            <a:xfrm>
              <a:off x="1515778" y="-502815"/>
              <a:ext cx="7842300" cy="249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Elaborate on your topic here. Lorem ipsum dolor sit amet, consectetur adipiscing elit, sed do eiusmod tempor incididunt ut labore et dolore magna aliqua. A diam maecenas sed enim ut sem viverra aliquet eget.</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nvSpPr>
        <p:spPr>
          <a:xfrm>
            <a:off x="577300" y="3915975"/>
            <a:ext cx="16745700" cy="2216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US" sz="8000">
                <a:solidFill>
                  <a:srgbClr val="FFFFFF"/>
                </a:solidFill>
                <a:latin typeface="Inter"/>
                <a:ea typeface="Inter"/>
                <a:cs typeface="Inter"/>
                <a:sym typeface="Inter"/>
              </a:rPr>
              <a:t>Challenges with Involving Service Users in Social Impact</a:t>
            </a:r>
            <a:endParaRPr sz="8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7" name="Shape 457"/>
        <p:cNvGrpSpPr/>
        <p:nvPr/>
      </p:nvGrpSpPr>
      <p:grpSpPr>
        <a:xfrm>
          <a:off x="0" y="0"/>
          <a:ext cx="0" cy="0"/>
          <a:chOff x="0" y="0"/>
          <a:chExt cx="0" cy="0"/>
        </a:xfrm>
      </p:grpSpPr>
      <p:sp>
        <p:nvSpPr>
          <p:cNvPr id="458" name="Google Shape;458;p60"/>
          <p:cNvSpPr txBox="1"/>
          <p:nvPr/>
        </p:nvSpPr>
        <p:spPr>
          <a:xfrm>
            <a:off x="634358" y="4676775"/>
            <a:ext cx="30021000" cy="4279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lang="en-US" sz="12000">
                <a:solidFill>
                  <a:srgbClr val="FFFFFF"/>
                </a:solidFill>
                <a:latin typeface="Inter"/>
                <a:ea typeface="Inter"/>
                <a:cs typeface="Inter"/>
                <a:sym typeface="Inter"/>
              </a:rPr>
              <a:t>Thank you!</a:t>
            </a:r>
            <a:endParaRPr sz="12000">
              <a:solidFill>
                <a:srgbClr val="FFFFFF"/>
              </a:solidFill>
              <a:latin typeface="Inter"/>
              <a:ea typeface="Inter"/>
              <a:cs typeface="Inter"/>
              <a:sym typeface="Inter"/>
            </a:endParaRPr>
          </a:p>
          <a:p>
            <a:pPr indent="0" lvl="0" marL="0" marR="0" rtl="0" algn="l">
              <a:lnSpc>
                <a:spcPct val="80000"/>
              </a:lnSpc>
              <a:spcBef>
                <a:spcPts val="0"/>
              </a:spcBef>
              <a:spcAft>
                <a:spcPts val="0"/>
              </a:spcAft>
              <a:buNone/>
            </a:pPr>
            <a:r>
              <a:t/>
            </a:r>
            <a:endParaRPr sz="4000">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rPr lang="en-US" sz="3000">
                <a:solidFill>
                  <a:srgbClr val="FFFFFF"/>
                </a:solidFill>
                <a:latin typeface="Inter"/>
                <a:ea typeface="Inter"/>
                <a:cs typeface="Inter"/>
                <a:sym typeface="Inter"/>
              </a:rPr>
              <a:t>Philip Isard</a:t>
            </a:r>
            <a:endParaRPr sz="3000">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rPr i="1" lang="en-US" sz="3000">
                <a:solidFill>
                  <a:srgbClr val="FFFFFF"/>
                </a:solidFill>
                <a:latin typeface="Inter"/>
                <a:ea typeface="Inter"/>
                <a:cs typeface="Inter"/>
                <a:sym typeface="Inter"/>
              </a:rPr>
              <a:t>Chief Operations Officer</a:t>
            </a:r>
            <a:endParaRPr i="1" sz="3000">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rPr lang="en-US" sz="3000">
                <a:solidFill>
                  <a:srgbClr val="FFFFFF"/>
                </a:solidFill>
                <a:latin typeface="Inter"/>
                <a:ea typeface="Inter"/>
                <a:cs typeface="Inter"/>
                <a:sym typeface="Inter"/>
              </a:rPr>
              <a:t>Quality Matters</a:t>
            </a:r>
            <a:r>
              <a:rPr i="1" lang="en-US" sz="3000">
                <a:solidFill>
                  <a:srgbClr val="FFFFFF"/>
                </a:solidFill>
                <a:latin typeface="Inter"/>
                <a:ea typeface="Inter"/>
                <a:cs typeface="Inter"/>
                <a:sym typeface="Inter"/>
              </a:rPr>
              <a:t> </a:t>
            </a:r>
            <a:endParaRPr i="1" sz="3000">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rPr lang="en-US" sz="3000">
                <a:solidFill>
                  <a:srgbClr val="FFFFFF"/>
                </a:solidFill>
                <a:latin typeface="Inter"/>
                <a:ea typeface="Inter"/>
                <a:cs typeface="Inter"/>
                <a:sym typeface="Inter"/>
              </a:rPr>
              <a:t>E: philip@qualitymatters.ie</a:t>
            </a:r>
            <a:endParaRPr sz="3000">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rPr lang="en-US" sz="3000">
                <a:solidFill>
                  <a:srgbClr val="FFFFFF"/>
                </a:solidFill>
                <a:latin typeface="Inter"/>
                <a:ea typeface="Inter"/>
                <a:cs typeface="Inter"/>
                <a:sym typeface="Inter"/>
              </a:rPr>
              <a:t>W: www.qualitymatters.ie</a:t>
            </a:r>
            <a:endParaRPr sz="3000">
              <a:solidFill>
                <a:srgbClr val="FFFFFF"/>
              </a:solidFill>
              <a:latin typeface="Inter"/>
              <a:ea typeface="Inter"/>
              <a:cs typeface="Inter"/>
              <a:sym typeface="Inter"/>
            </a:endParaRPr>
          </a:p>
        </p:txBody>
      </p:sp>
      <p:sp>
        <p:nvSpPr>
          <p:cNvPr id="459" name="Google Shape;459;p60"/>
          <p:cNvSpPr txBox="1"/>
          <p:nvPr/>
        </p:nvSpPr>
        <p:spPr>
          <a:xfrm>
            <a:off x="12264614" y="10429875"/>
            <a:ext cx="99894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FFFFFF"/>
                </a:solidFill>
                <a:latin typeface="Inter"/>
                <a:ea typeface="Inter"/>
                <a:cs typeface="Inter"/>
                <a:sym typeface="Inter"/>
              </a:rPr>
              <a:t>Welcome to Presentation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9" name="Shape 79"/>
        <p:cNvGrpSpPr/>
        <p:nvPr/>
      </p:nvGrpSpPr>
      <p:grpSpPr>
        <a:xfrm>
          <a:off x="0" y="0"/>
          <a:ext cx="0" cy="0"/>
          <a:chOff x="0" y="0"/>
          <a:chExt cx="0" cy="0"/>
        </a:xfrm>
      </p:grpSpPr>
      <p:sp>
        <p:nvSpPr>
          <p:cNvPr id="80" name="Google Shape;80;p16"/>
          <p:cNvSpPr txBox="1"/>
          <p:nvPr/>
        </p:nvSpPr>
        <p:spPr>
          <a:xfrm>
            <a:off x="554078" y="2536025"/>
            <a:ext cx="9702000" cy="55413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8000">
                <a:solidFill>
                  <a:srgbClr val="FFFFFF"/>
                </a:solidFill>
                <a:latin typeface="Inter"/>
                <a:ea typeface="Inter"/>
                <a:cs typeface="Inter"/>
                <a:sym typeface="Inter"/>
              </a:rPr>
              <a:t>Organisation experience many challenges to involving service users…</a:t>
            </a:r>
            <a:endParaRPr/>
          </a:p>
        </p:txBody>
      </p:sp>
      <p:grpSp>
        <p:nvGrpSpPr>
          <p:cNvPr id="81" name="Google Shape;81;p16"/>
          <p:cNvGrpSpPr/>
          <p:nvPr/>
        </p:nvGrpSpPr>
        <p:grpSpPr>
          <a:xfrm>
            <a:off x="9215450" y="266775"/>
            <a:ext cx="8518306" cy="1899232"/>
            <a:chOff x="0" y="85725"/>
            <a:chExt cx="7842300" cy="2532310"/>
          </a:xfrm>
        </p:grpSpPr>
        <p:sp>
          <p:nvSpPr>
            <p:cNvPr id="82" name="Google Shape;82;p1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Risk of Bias</a:t>
              </a:r>
              <a:endParaRPr/>
            </a:p>
          </p:txBody>
        </p:sp>
        <p:sp>
          <p:nvSpPr>
            <p:cNvPr id="83" name="Google Shape;83;p16"/>
            <p:cNvSpPr txBox="1"/>
            <p:nvPr/>
          </p:nvSpPr>
          <p:spPr>
            <a:xfrm>
              <a:off x="0" y="635635"/>
              <a:ext cx="7842300" cy="1982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Some service users may not be well-informed or have short-term priorities &amp; unable to consider long-term outcomes. Without involving service users, there is a risk organisations will only consider the </a:t>
              </a:r>
              <a:r>
                <a:rPr i="1" lang="en-US" sz="2100">
                  <a:solidFill>
                    <a:srgbClr val="FFFFFF"/>
                  </a:solidFill>
                  <a:latin typeface="Inter Light"/>
                  <a:ea typeface="Inter Light"/>
                  <a:cs typeface="Inter Light"/>
                  <a:sym typeface="Inter Light"/>
                </a:rPr>
                <a:t>intended</a:t>
              </a:r>
              <a:r>
                <a:rPr lang="en-US" sz="2100">
                  <a:solidFill>
                    <a:srgbClr val="FFFFFF"/>
                  </a:solidFill>
                  <a:latin typeface="Inter Light"/>
                  <a:ea typeface="Inter Light"/>
                  <a:cs typeface="Inter Light"/>
                  <a:sym typeface="Inter Light"/>
                </a:rPr>
                <a:t> outcomes or ignore the </a:t>
              </a:r>
              <a:r>
                <a:rPr i="1" lang="en-US" sz="2100">
                  <a:solidFill>
                    <a:srgbClr val="FFFFFF"/>
                  </a:solidFill>
                  <a:latin typeface="Inter Light"/>
                  <a:ea typeface="Inter Light"/>
                  <a:cs typeface="Inter Light"/>
                  <a:sym typeface="Inter Light"/>
                </a:rPr>
                <a:t>longer-term </a:t>
              </a:r>
              <a:r>
                <a:rPr lang="en-US" sz="2100">
                  <a:solidFill>
                    <a:srgbClr val="FFFFFF"/>
                  </a:solidFill>
                  <a:latin typeface="Inter Light"/>
                  <a:ea typeface="Inter Light"/>
                  <a:cs typeface="Inter Light"/>
                  <a:sym typeface="Inter Light"/>
                </a:rPr>
                <a:t>impact.</a:t>
              </a:r>
              <a:endParaRPr/>
            </a:p>
          </p:txBody>
        </p:sp>
      </p:grpSp>
      <p:grpSp>
        <p:nvGrpSpPr>
          <p:cNvPr id="84" name="Google Shape;84;p16"/>
          <p:cNvGrpSpPr/>
          <p:nvPr/>
        </p:nvGrpSpPr>
        <p:grpSpPr>
          <a:xfrm>
            <a:off x="9215450" y="5062910"/>
            <a:ext cx="8518306" cy="1899232"/>
            <a:chOff x="0" y="513575"/>
            <a:chExt cx="7842300" cy="2532310"/>
          </a:xfrm>
        </p:grpSpPr>
        <p:sp>
          <p:nvSpPr>
            <p:cNvPr id="85" name="Google Shape;85;p16"/>
            <p:cNvSpPr txBox="1"/>
            <p:nvPr/>
          </p:nvSpPr>
          <p:spPr>
            <a:xfrm>
              <a:off x="0" y="51357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People who are Vulnerable or Marginalised </a:t>
              </a:r>
              <a:endParaRPr/>
            </a:p>
          </p:txBody>
        </p:sp>
        <p:sp>
          <p:nvSpPr>
            <p:cNvPr id="86" name="Google Shape;86;p16"/>
            <p:cNvSpPr txBox="1"/>
            <p:nvPr/>
          </p:nvSpPr>
          <p:spPr>
            <a:xfrm>
              <a:off x="0" y="1063485"/>
              <a:ext cx="7842300" cy="1982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Many organisations work with people are marginalised or who have experienced trauma, which can make it difficult for people to actively participate or hard to openly share their experiences in an evaluation. </a:t>
              </a:r>
              <a:endParaRPr/>
            </a:p>
          </p:txBody>
        </p:sp>
      </p:grpSp>
      <p:grpSp>
        <p:nvGrpSpPr>
          <p:cNvPr id="87" name="Google Shape;87;p16"/>
          <p:cNvGrpSpPr/>
          <p:nvPr/>
        </p:nvGrpSpPr>
        <p:grpSpPr>
          <a:xfrm>
            <a:off x="9215450" y="7621418"/>
            <a:ext cx="8518306" cy="1899232"/>
            <a:chOff x="0" y="85725"/>
            <a:chExt cx="7842300" cy="2532310"/>
          </a:xfrm>
        </p:grpSpPr>
        <p:sp>
          <p:nvSpPr>
            <p:cNvPr id="88" name="Google Shape;88;p16"/>
            <p:cNvSpPr txBox="1"/>
            <p:nvPr/>
          </p:nvSpPr>
          <p:spPr>
            <a:xfrm>
              <a:off x="0" y="85725"/>
              <a:ext cx="7842300" cy="5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US" sz="3200">
                  <a:solidFill>
                    <a:srgbClr val="FFFFFF"/>
                  </a:solidFill>
                  <a:latin typeface="Inter"/>
                  <a:ea typeface="Inter"/>
                  <a:cs typeface="Inter"/>
                  <a:sym typeface="Inter"/>
                </a:rPr>
                <a:t>Research Fatigue</a:t>
              </a:r>
              <a:endParaRPr/>
            </a:p>
          </p:txBody>
        </p:sp>
        <p:sp>
          <p:nvSpPr>
            <p:cNvPr id="89" name="Google Shape;89;p16"/>
            <p:cNvSpPr txBox="1"/>
            <p:nvPr/>
          </p:nvSpPr>
          <p:spPr>
            <a:xfrm>
              <a:off x="0" y="635635"/>
              <a:ext cx="7842300" cy="1982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100">
                  <a:solidFill>
                    <a:srgbClr val="FFFFFF"/>
                  </a:solidFill>
                  <a:latin typeface="Inter Light"/>
                  <a:ea typeface="Inter Light"/>
                  <a:cs typeface="Inter Light"/>
                  <a:sym typeface="Inter Light"/>
                </a:rPr>
                <a:t>Some people may be </a:t>
              </a:r>
              <a:r>
                <a:rPr i="1" lang="en-US" sz="2100">
                  <a:solidFill>
                    <a:srgbClr val="FFFFFF"/>
                  </a:solidFill>
                  <a:latin typeface="Inter Light"/>
                  <a:ea typeface="Inter Light"/>
                  <a:cs typeface="Inter Light"/>
                  <a:sym typeface="Inter Light"/>
                </a:rPr>
                <a:t>over-researched</a:t>
              </a:r>
              <a:r>
                <a:rPr lang="en-US" sz="2100">
                  <a:solidFill>
                    <a:srgbClr val="FFFFFF"/>
                  </a:solidFill>
                  <a:latin typeface="Inter Light"/>
                  <a:ea typeface="Inter Light"/>
                  <a:cs typeface="Inter Light"/>
                  <a:sym typeface="Inter Light"/>
                </a:rPr>
                <a:t> from participating in various forms of research or evaluation, especially if they are working with multiple services. They might have past negative experiences participating in research or interviews. </a:t>
              </a:r>
              <a:endParaRPr/>
            </a:p>
          </p:txBody>
        </p:sp>
      </p:grpSp>
      <p:grpSp>
        <p:nvGrpSpPr>
          <p:cNvPr id="90" name="Google Shape;90;p16"/>
          <p:cNvGrpSpPr/>
          <p:nvPr/>
        </p:nvGrpSpPr>
        <p:grpSpPr>
          <a:xfrm>
            <a:off x="9215450" y="2504398"/>
            <a:ext cx="8518306" cy="1899232"/>
            <a:chOff x="0" y="85725"/>
            <a:chExt cx="7842300" cy="2532310"/>
          </a:xfrm>
        </p:grpSpPr>
        <p:sp>
          <p:nvSpPr>
            <p:cNvPr id="91" name="Google Shape;91;p16"/>
            <p:cNvSpPr txBox="1"/>
            <p:nvPr/>
          </p:nvSpPr>
          <p:spPr>
            <a:xfrm>
              <a:off x="0" y="85725"/>
              <a:ext cx="7842300" cy="1182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Font typeface="Arial"/>
                <a:buNone/>
              </a:pPr>
              <a:r>
                <a:rPr lang="en-US" sz="3200">
                  <a:solidFill>
                    <a:schemeClr val="lt1"/>
                  </a:solidFill>
                  <a:latin typeface="Inter"/>
                  <a:ea typeface="Inter"/>
                  <a:cs typeface="Inter"/>
                  <a:sym typeface="Inter"/>
                </a:rPr>
                <a:t>Not representative of all views</a:t>
              </a:r>
              <a:endParaRPr>
                <a:solidFill>
                  <a:schemeClr val="dk1"/>
                </a:solidFill>
              </a:endParaRPr>
            </a:p>
            <a:p>
              <a:pPr indent="0" lvl="0" marL="0" marR="0" rtl="0" algn="l">
                <a:lnSpc>
                  <a:spcPct val="90000"/>
                </a:lnSpc>
                <a:spcBef>
                  <a:spcPts val="0"/>
                </a:spcBef>
                <a:spcAft>
                  <a:spcPts val="0"/>
                </a:spcAft>
                <a:buNone/>
              </a:pPr>
              <a:r>
                <a:t/>
              </a:r>
              <a:endParaRPr sz="3200">
                <a:solidFill>
                  <a:srgbClr val="FFFFFF"/>
                </a:solidFill>
                <a:latin typeface="Inter"/>
                <a:ea typeface="Inter"/>
                <a:cs typeface="Inter"/>
                <a:sym typeface="Inter"/>
              </a:endParaRPr>
            </a:p>
          </p:txBody>
        </p:sp>
        <p:sp>
          <p:nvSpPr>
            <p:cNvPr id="92" name="Google Shape;92;p16"/>
            <p:cNvSpPr txBox="1"/>
            <p:nvPr/>
          </p:nvSpPr>
          <p:spPr>
            <a:xfrm>
              <a:off x="0" y="635635"/>
              <a:ext cx="7842300" cy="19824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None/>
              </a:pPr>
              <a:r>
                <a:rPr lang="en-US" sz="2100">
                  <a:solidFill>
                    <a:schemeClr val="lt1"/>
                  </a:solidFill>
                  <a:latin typeface="Inter Light"/>
                  <a:ea typeface="Inter Light"/>
                  <a:cs typeface="Inter Light"/>
                  <a:sym typeface="Inter Light"/>
                </a:rPr>
                <a:t>There is a risk of bias if organizations do not speak with or hear from diverse people. This means, it can be challenging to measure outcomes when services work with a range of people with different outcomes.</a:t>
              </a:r>
              <a:endParaRPr sz="2100">
                <a:solidFill>
                  <a:srgbClr val="FFFFFF"/>
                </a:solidFill>
                <a:latin typeface="Inter Light"/>
                <a:ea typeface="Inter Light"/>
                <a:cs typeface="Inter Light"/>
                <a:sym typeface="Inter Ligh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nvSpPr>
        <p:spPr>
          <a:xfrm>
            <a:off x="577300" y="3915975"/>
            <a:ext cx="16745700" cy="2216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US" sz="8000">
                <a:solidFill>
                  <a:srgbClr val="FFFFFF"/>
                </a:solidFill>
                <a:latin typeface="Inter"/>
                <a:ea typeface="Inter"/>
                <a:cs typeface="Inter"/>
                <a:sym typeface="Inter"/>
              </a:rPr>
              <a:t>Four</a:t>
            </a:r>
            <a:r>
              <a:rPr lang="en-US" sz="8000">
                <a:solidFill>
                  <a:srgbClr val="FFFFFF"/>
                </a:solidFill>
                <a:latin typeface="Inter"/>
                <a:ea typeface="Inter"/>
                <a:cs typeface="Inter"/>
                <a:sym typeface="Inter"/>
              </a:rPr>
              <a:t> Stages of Social Impact Measurement</a:t>
            </a:r>
            <a:endParaRPr sz="8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 name="Shape 101"/>
        <p:cNvGrpSpPr/>
        <p:nvPr/>
      </p:nvGrpSpPr>
      <p:grpSpPr>
        <a:xfrm>
          <a:off x="0" y="0"/>
          <a:ext cx="0" cy="0"/>
          <a:chOff x="0" y="0"/>
          <a:chExt cx="0" cy="0"/>
        </a:xfrm>
      </p:grpSpPr>
      <p:sp>
        <p:nvSpPr>
          <p:cNvPr id="102" name="Google Shape;102;p18"/>
          <p:cNvSpPr/>
          <p:nvPr/>
        </p:nvSpPr>
        <p:spPr>
          <a:xfrm>
            <a:off x="953775" y="609425"/>
            <a:ext cx="6850200" cy="421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3500">
                <a:solidFill>
                  <a:schemeClr val="dk1"/>
                </a:solidFill>
                <a:latin typeface="Inter"/>
                <a:ea typeface="Inter"/>
                <a:cs typeface="Inter"/>
                <a:sym typeface="Inter"/>
              </a:rPr>
              <a:t>Stage 1: Identify Outcomes</a:t>
            </a:r>
            <a:endParaRPr b="1" sz="35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What is the purpose of your service or </a:t>
            </a:r>
            <a:r>
              <a:rPr lang="en-US" sz="3000">
                <a:solidFill>
                  <a:schemeClr val="dk1"/>
                </a:solidFill>
                <a:latin typeface="Inter"/>
                <a:ea typeface="Inter"/>
                <a:cs typeface="Inter"/>
                <a:sym typeface="Inter"/>
              </a:rPr>
              <a:t>activities</a:t>
            </a:r>
            <a:r>
              <a:rPr lang="en-US" sz="3000">
                <a:solidFill>
                  <a:schemeClr val="dk1"/>
                </a:solidFill>
                <a:latin typeface="Inter"/>
                <a:ea typeface="Inter"/>
                <a:cs typeface="Inter"/>
                <a:sym typeface="Inter"/>
              </a:rPr>
              <a:t>?</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Who experiences outcomes?</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What are the intended and unintended outcomes?</a:t>
            </a:r>
            <a:endParaRPr sz="3000">
              <a:solidFill>
                <a:schemeClr val="dk1"/>
              </a:solidFill>
              <a:latin typeface="Inter"/>
              <a:ea typeface="Inter"/>
              <a:cs typeface="Inter"/>
              <a:sym typeface="Inter"/>
            </a:endParaRPr>
          </a:p>
        </p:txBody>
      </p:sp>
      <p:cxnSp>
        <p:nvCxnSpPr>
          <p:cNvPr id="103" name="Google Shape;103;p18"/>
          <p:cNvCxnSpPr>
            <a:stCxn id="102" idx="3"/>
            <a:endCxn id="104" idx="1"/>
          </p:cNvCxnSpPr>
          <p:nvPr/>
        </p:nvCxnSpPr>
        <p:spPr>
          <a:xfrm>
            <a:off x="7803975" y="2718425"/>
            <a:ext cx="2522700" cy="600"/>
          </a:xfrm>
          <a:prstGeom prst="bentConnector3">
            <a:avLst>
              <a:gd fmla="val 50000" name="adj1"/>
            </a:avLst>
          </a:prstGeom>
          <a:noFill/>
          <a:ln cap="flat" cmpd="sng" w="114300">
            <a:solidFill>
              <a:schemeClr val="lt1"/>
            </a:solidFill>
            <a:prstDash val="solid"/>
            <a:round/>
            <a:headEnd len="med" w="med" type="none"/>
            <a:tailEnd len="med" w="med" type="none"/>
          </a:ln>
        </p:spPr>
      </p:cxnSp>
      <p:sp>
        <p:nvSpPr>
          <p:cNvPr id="104" name="Google Shape;104;p18"/>
          <p:cNvSpPr/>
          <p:nvPr/>
        </p:nvSpPr>
        <p:spPr>
          <a:xfrm>
            <a:off x="10326675" y="552275"/>
            <a:ext cx="6850200" cy="433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3500">
                <a:solidFill>
                  <a:schemeClr val="dk1"/>
                </a:solidFill>
                <a:latin typeface="Inter"/>
                <a:ea typeface="Inter"/>
                <a:cs typeface="Inter"/>
                <a:sym typeface="Inter"/>
              </a:rPr>
              <a:t>Stage 2: Gather Data</a:t>
            </a:r>
            <a:endParaRPr b="1" sz="35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How can outcome be measured simply and effectively? </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How can data be </a:t>
            </a:r>
            <a:r>
              <a:rPr lang="en-US" sz="3000">
                <a:solidFill>
                  <a:schemeClr val="dk1"/>
                </a:solidFill>
                <a:latin typeface="Inter"/>
                <a:ea typeface="Inter"/>
                <a:cs typeface="Inter"/>
                <a:sym typeface="Inter"/>
              </a:rPr>
              <a:t>collected</a:t>
            </a:r>
            <a:r>
              <a:rPr lang="en-US" sz="3000">
                <a:solidFill>
                  <a:schemeClr val="dk1"/>
                </a:solidFill>
                <a:latin typeface="Inter"/>
                <a:ea typeface="Inter"/>
                <a:cs typeface="Inter"/>
                <a:sym typeface="Inter"/>
              </a:rPr>
              <a:t> in an accessible way?</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How many people need to be involved?</a:t>
            </a:r>
            <a:endParaRPr sz="3000">
              <a:solidFill>
                <a:schemeClr val="dk1"/>
              </a:solidFill>
              <a:latin typeface="Inter"/>
              <a:ea typeface="Inter"/>
              <a:cs typeface="Inter"/>
              <a:sym typeface="Inter"/>
            </a:endParaRPr>
          </a:p>
        </p:txBody>
      </p:sp>
      <p:sp>
        <p:nvSpPr>
          <p:cNvPr id="105" name="Google Shape;105;p18"/>
          <p:cNvSpPr/>
          <p:nvPr/>
        </p:nvSpPr>
        <p:spPr>
          <a:xfrm>
            <a:off x="953775" y="5526025"/>
            <a:ext cx="6850200" cy="421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3500">
                <a:solidFill>
                  <a:schemeClr val="dk1"/>
                </a:solidFill>
                <a:latin typeface="Inter"/>
                <a:ea typeface="Inter"/>
                <a:cs typeface="Inter"/>
                <a:sym typeface="Inter"/>
              </a:rPr>
              <a:t>Stage 3: Analyse Data</a:t>
            </a:r>
            <a:endParaRPr b="1" sz="35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Is data good enough?</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Does data show how many people experienced outcome? </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What is the amount of change for each outcome?</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What are the limitations?</a:t>
            </a:r>
            <a:endParaRPr sz="3000">
              <a:solidFill>
                <a:schemeClr val="dk1"/>
              </a:solidFill>
              <a:latin typeface="Inter"/>
              <a:ea typeface="Inter"/>
              <a:cs typeface="Inter"/>
              <a:sym typeface="Inter"/>
            </a:endParaRPr>
          </a:p>
        </p:txBody>
      </p:sp>
      <p:cxnSp>
        <p:nvCxnSpPr>
          <p:cNvPr id="106" name="Google Shape;106;p18"/>
          <p:cNvCxnSpPr>
            <a:stCxn id="105" idx="0"/>
            <a:endCxn id="104" idx="2"/>
          </p:cNvCxnSpPr>
          <p:nvPr/>
        </p:nvCxnSpPr>
        <p:spPr>
          <a:xfrm rot="-5400000">
            <a:off x="8744625" y="518875"/>
            <a:ext cx="641400" cy="9372900"/>
          </a:xfrm>
          <a:prstGeom prst="bentConnector3">
            <a:avLst>
              <a:gd fmla="val 50004" name="adj1"/>
            </a:avLst>
          </a:prstGeom>
          <a:noFill/>
          <a:ln cap="flat" cmpd="sng" w="114300">
            <a:solidFill>
              <a:schemeClr val="lt1"/>
            </a:solidFill>
            <a:prstDash val="solid"/>
            <a:round/>
            <a:headEnd len="med" w="med" type="none"/>
            <a:tailEnd len="med" w="med" type="none"/>
          </a:ln>
        </p:spPr>
      </p:cxnSp>
      <p:sp>
        <p:nvSpPr>
          <p:cNvPr id="107" name="Google Shape;107;p18"/>
          <p:cNvSpPr/>
          <p:nvPr/>
        </p:nvSpPr>
        <p:spPr>
          <a:xfrm>
            <a:off x="10326675" y="5526074"/>
            <a:ext cx="6850200" cy="421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3500">
                <a:solidFill>
                  <a:schemeClr val="dk1"/>
                </a:solidFill>
                <a:latin typeface="Inter"/>
                <a:ea typeface="Inter"/>
                <a:cs typeface="Inter"/>
                <a:sym typeface="Inter"/>
              </a:rPr>
              <a:t>Stage 4: Respond to Data</a:t>
            </a:r>
            <a:endParaRPr b="1" sz="35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What has been learned from data? </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What actions can improve the quality of services? </a:t>
            </a:r>
            <a:endParaRPr sz="3000">
              <a:solidFill>
                <a:schemeClr val="dk1"/>
              </a:solidFill>
              <a:latin typeface="Inter"/>
              <a:ea typeface="Inter"/>
              <a:cs typeface="Inter"/>
              <a:sym typeface="Inter"/>
            </a:endParaRPr>
          </a:p>
          <a:p>
            <a:pPr indent="-419100" lvl="0" marL="800100" rtl="0" algn="l">
              <a:lnSpc>
                <a:spcPct val="100000"/>
              </a:lnSpc>
              <a:spcBef>
                <a:spcPts val="0"/>
              </a:spcBef>
              <a:spcAft>
                <a:spcPts val="0"/>
              </a:spcAft>
              <a:buClr>
                <a:schemeClr val="dk1"/>
              </a:buClr>
              <a:buSzPts val="3000"/>
              <a:buFont typeface="Inter"/>
              <a:buAutoNum type="alphaUcPeriod"/>
            </a:pPr>
            <a:r>
              <a:rPr lang="en-US" sz="3000">
                <a:solidFill>
                  <a:schemeClr val="dk1"/>
                </a:solidFill>
                <a:latin typeface="Inter"/>
                <a:ea typeface="Inter"/>
                <a:cs typeface="Inter"/>
                <a:sym typeface="Inter"/>
              </a:rPr>
              <a:t>What actions can improve outcomes for people? </a:t>
            </a:r>
            <a:endParaRPr sz="3000">
              <a:solidFill>
                <a:schemeClr val="dk1"/>
              </a:solidFill>
              <a:latin typeface="Inter"/>
              <a:ea typeface="Inter"/>
              <a:cs typeface="Inter"/>
              <a:sym typeface="Inter"/>
            </a:endParaRPr>
          </a:p>
        </p:txBody>
      </p:sp>
      <p:cxnSp>
        <p:nvCxnSpPr>
          <p:cNvPr id="108" name="Google Shape;108;p18"/>
          <p:cNvCxnSpPr>
            <a:stCxn id="107" idx="1"/>
            <a:endCxn id="105" idx="3"/>
          </p:cNvCxnSpPr>
          <p:nvPr/>
        </p:nvCxnSpPr>
        <p:spPr>
          <a:xfrm flipH="1">
            <a:off x="7803975" y="7635074"/>
            <a:ext cx="2522700" cy="600"/>
          </a:xfrm>
          <a:prstGeom prst="bentConnector3">
            <a:avLst>
              <a:gd fmla="val 50000" name="adj1"/>
            </a:avLst>
          </a:prstGeom>
          <a:noFill/>
          <a:ln cap="flat" cmpd="sng" w="114300">
            <a:solidFill>
              <a:schemeClr val="l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nvSpPr>
        <p:spPr>
          <a:xfrm>
            <a:off x="577300" y="3915975"/>
            <a:ext cx="16745700" cy="22164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1100"/>
              <a:buNone/>
            </a:pPr>
            <a:r>
              <a:rPr lang="en-US" sz="8000">
                <a:solidFill>
                  <a:srgbClr val="FFFFFF"/>
                </a:solidFill>
                <a:latin typeface="Inter"/>
                <a:ea typeface="Inter"/>
                <a:cs typeface="Inter"/>
                <a:sym typeface="Inter"/>
              </a:rPr>
              <a:t>Asking Service Users to Identify Outcomes</a:t>
            </a:r>
            <a:endParaRPr sz="8000">
              <a:solidFill>
                <a:srgbClr val="FFFFF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 Morph Space Theme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ABDC4FDD96334895BBEDA1FF0D3846" ma:contentTypeVersion="22" ma:contentTypeDescription="Create a new document." ma:contentTypeScope="" ma:versionID="2f53abfeda8f2ad0cc61c0986dcca5d9">
  <xsd:schema xmlns:xsd="http://www.w3.org/2001/XMLSchema" xmlns:xs="http://www.w3.org/2001/XMLSchema" xmlns:p="http://schemas.microsoft.com/office/2006/metadata/properties" xmlns:ns2="54c7e114-63e9-4845-99f0-558d34a78a4c" xmlns:ns3="e43d5684-c98a-47e4-8ac6-037ce54e6ffc" targetNamespace="http://schemas.microsoft.com/office/2006/metadata/properties" ma:root="true" ma:fieldsID="74c4dc11cb5402d90fffb796ab3ba549" ns2:_="" ns3:_="">
    <xsd:import namespace="54c7e114-63e9-4845-99f0-558d34a78a4c"/>
    <xsd:import namespace="e43d5684-c98a-47e4-8ac6-037ce54e6ff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Yearlyprogram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7e114-63e9-4845-99f0-558d34a78a4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ad3c8917-141b-4337-afc0-e55bf99fa840}" ma:internalName="TaxCatchAll" ma:showField="CatchAllData" ma:web="54c7e114-63e9-4845-99f0-558d34a78a4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3d5684-c98a-47e4-8ac6-037ce54e6ff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7b8b9d2-9d3a-4a2b-b446-7cdc230c21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Yearlyprogramme" ma:index="28" nillable="true" ma:displayName="Annual programme" ma:format="Dropdown" ma:internalName="Yearlyprogram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3d5684-c98a-47e4-8ac6-037ce54e6ffc">
      <Terms xmlns="http://schemas.microsoft.com/office/infopath/2007/PartnerControls"/>
    </lcf76f155ced4ddcb4097134ff3c332f>
    <Yearlyprogramme xmlns="e43d5684-c98a-47e4-8ac6-037ce54e6ffc" xsi:nil="true"/>
    <TaxCatchAll xmlns="54c7e114-63e9-4845-99f0-558d34a78a4c" xsi:nil="true"/>
  </documentManagement>
</p:properties>
</file>

<file path=customXml/itemProps1.xml><?xml version="1.0" encoding="utf-8"?>
<ds:datastoreItem xmlns:ds="http://schemas.openxmlformats.org/officeDocument/2006/customXml" ds:itemID="{7FED5AF4-3CD4-4FBB-B810-33CEB8018B59}"/>
</file>

<file path=customXml/itemProps2.xml><?xml version="1.0" encoding="utf-8"?>
<ds:datastoreItem xmlns:ds="http://schemas.openxmlformats.org/officeDocument/2006/customXml" ds:itemID="{20A6FD07-9576-48F9-9F81-0AC4B100E762}"/>
</file>

<file path=customXml/itemProps3.xml><?xml version="1.0" encoding="utf-8"?>
<ds:datastoreItem xmlns:ds="http://schemas.openxmlformats.org/officeDocument/2006/customXml" ds:itemID="{D9EFA08E-A33D-400B-B8AB-F8E479F279B8}"/>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0x0101002FABDC4FDD96334895BBEDA1FF0D3846</vt:lpwstr>
  </property>
</Properties>
</file>