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sldIdLst>
    <p:sldId id="256" r:id="rId3"/>
    <p:sldId id="358" r:id="rId4"/>
    <p:sldId id="347" r:id="rId5"/>
    <p:sldId id="349" r:id="rId6"/>
    <p:sldId id="350" r:id="rId7"/>
    <p:sldId id="348" r:id="rId8"/>
    <p:sldId id="351" r:id="rId9"/>
    <p:sldId id="360" r:id="rId10"/>
    <p:sldId id="362" r:id="rId11"/>
    <p:sldId id="361" r:id="rId12"/>
    <p:sldId id="354" r:id="rId13"/>
    <p:sldId id="363" r:id="rId14"/>
    <p:sldId id="356" r:id="rId15"/>
    <p:sldId id="364" r:id="rId16"/>
  </p:sldIdLst>
  <p:sldSz cx="9144000" cy="6858000" type="screen4x3"/>
  <p:notesSz cx="6858000" cy="9144000"/>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lena.guske" initials="agu" lastIdx="1" clrIdx="0">
    <p:extLst>
      <p:ext uri="{19B8F6BF-5375-455C-9EA6-DF929625EA0E}">
        <p15:presenceInfo xmlns:p15="http://schemas.microsoft.com/office/powerpoint/2012/main" userId="anna-lena.gus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27"/>
    <a:srgbClr val="008A3E"/>
    <a:srgbClr val="FF8F8F"/>
    <a:srgbClr val="EC1855"/>
    <a:srgbClr val="E3725F"/>
    <a:srgbClr val="BC2304"/>
    <a:srgbClr val="009A46"/>
    <a:srgbClr val="FF99CC"/>
    <a:srgbClr val="9966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60"/>
  </p:normalViewPr>
  <p:slideViewPr>
    <p:cSldViewPr snapToGrid="0" showGuides="1">
      <p:cViewPr varScale="1">
        <p:scale>
          <a:sx n="66" d="100"/>
          <a:sy n="66" d="100"/>
        </p:scale>
        <p:origin x="144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852C6-7078-4DF2-B959-3EBFFFE3B108}" type="datetimeFigureOut">
              <a:rPr lang="de-DE" smtClean="0"/>
              <a:t>15.05.2024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09056-B185-4154-97B1-F79130FA1696}" type="slidenum">
              <a:rPr lang="de-DE" smtClean="0"/>
              <a:t>‹Nr.›</a:t>
            </a:fld>
            <a:endParaRPr lang="de-DE"/>
          </a:p>
        </p:txBody>
      </p:sp>
    </p:spTree>
    <p:extLst>
      <p:ext uri="{BB962C8B-B14F-4D97-AF65-F5344CB8AC3E}">
        <p14:creationId xmlns:p14="http://schemas.microsoft.com/office/powerpoint/2010/main" val="218600238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gora-verkehrswende.de/fileadmin/Veranstaltungen/2022/9Euro-Ticket/RWI_Andor_Webinar_Agora_Verkehrswende_9_Euro_Ticke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US" dirty="0" smtClean="0"/>
              <a:t>Project duration: 3 years (October 1, 2022-September 30, 2025)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Goals of the project:</a:t>
            </a:r>
          </a:p>
          <a:p>
            <a:pPr marL="285750" indent="-285750">
              <a:buFont typeface="Arial" panose="020B0604020202020204" pitchFamily="34" charset="0"/>
              <a:buChar char="•"/>
            </a:pPr>
            <a:endParaRPr lang="en-US" dirty="0" smtClean="0"/>
          </a:p>
          <a:p>
            <a:pPr marL="646096" lvl="1" indent="-285750">
              <a:buFont typeface="Arial" panose="020B0604020202020204" pitchFamily="34" charset="0"/>
              <a:buChar char="•"/>
            </a:pPr>
            <a:r>
              <a:rPr lang="en-US" dirty="0" smtClean="0"/>
              <a:t>How can it be ensured that burdens are distributed fairly during the transformation and that ecologically sustainable participation is possible for everyone?</a:t>
            </a:r>
          </a:p>
          <a:p>
            <a:pPr marL="646096" lvl="1" indent="-285750">
              <a:buFont typeface="Arial" panose="020B0604020202020204" pitchFamily="34" charset="0"/>
              <a:buChar char="•"/>
            </a:pPr>
            <a:r>
              <a:rPr lang="en-US" dirty="0" smtClean="0"/>
              <a:t>Which instruments are suitable for driving forward the social-ecological transformation and at the same time avoiding unreasonable burdens? (politically (e.g. tax and regulatory policy instruments) and within Diakonie Deutschland)</a:t>
            </a:r>
          </a:p>
          <a:p>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1</a:t>
            </a:fld>
            <a:endParaRPr lang="de-DE"/>
          </a:p>
        </p:txBody>
      </p:sp>
    </p:spTree>
    <p:extLst>
      <p:ext uri="{BB962C8B-B14F-4D97-AF65-F5344CB8AC3E}">
        <p14:creationId xmlns:p14="http://schemas.microsoft.com/office/powerpoint/2010/main" val="118105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3</a:t>
            </a:fld>
            <a:endParaRPr lang="de-DE"/>
          </a:p>
        </p:txBody>
      </p:sp>
    </p:spTree>
    <p:extLst>
      <p:ext uri="{BB962C8B-B14F-4D97-AF65-F5344CB8AC3E}">
        <p14:creationId xmlns:p14="http://schemas.microsoft.com/office/powerpoint/2010/main" val="241951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Grafik zeigt CO2-Emissionen in</a:t>
            </a:r>
            <a:r>
              <a:rPr lang="de-DE" baseline="0" dirty="0" smtClean="0"/>
              <a:t> Tonnen pro Person im Jahr nach Einkommensverteilung in Deutschland, Quelle der Daten von Benjamin Held ist die World </a:t>
            </a:r>
            <a:r>
              <a:rPr lang="de-DE" baseline="0" dirty="0" err="1" smtClean="0"/>
              <a:t>Inequality</a:t>
            </a:r>
            <a:r>
              <a:rPr lang="de-DE" baseline="0" dirty="0" smtClean="0"/>
              <a:t> Database 2023</a:t>
            </a:r>
          </a:p>
          <a:p>
            <a:endParaRPr lang="de-DE" baseline="0" dirty="0" smtClean="0"/>
          </a:p>
          <a:p>
            <a:r>
              <a:rPr lang="de-DE" baseline="0" dirty="0" smtClean="0"/>
              <a:t>Klimaverträglich wäre es, wenn weltweit pro Kopf nicht weniger als 1 Tonne CO2 pro Jahr ausgestoßen wird. Mit 3-6t ist somit der CO2-Ausstoß auch von den Bevölkerungsgruppen mit niedrigerem Einkommen zu hoch</a:t>
            </a:r>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5</a:t>
            </a:fld>
            <a:endParaRPr lang="de-DE"/>
          </a:p>
        </p:txBody>
      </p:sp>
    </p:spTree>
    <p:extLst>
      <p:ext uri="{BB962C8B-B14F-4D97-AF65-F5344CB8AC3E}">
        <p14:creationId xmlns:p14="http://schemas.microsoft.com/office/powerpoint/2010/main" val="368660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Energiepreise (z.B. Ausbau erneuerbarer Energien)</a:t>
            </a:r>
          </a:p>
          <a:p>
            <a:r>
              <a:rPr lang="de-DE" dirty="0" smtClean="0"/>
              <a:t>	Investitionen in neue Infrastrukturen, Technologien (sowohl gesamtgesellschaftlich, durch die Industrie als auch den Einzelnen (s. Heizungstausch, E-Autos, etc.)</a:t>
            </a:r>
          </a:p>
          <a:p>
            <a:r>
              <a:rPr lang="de-DE" dirty="0" smtClean="0"/>
              <a:t>o	Erfordert Umdenken und Hinterfragen des eigenen Handelns: nachhaltiger Konsum</a:t>
            </a:r>
          </a:p>
          <a:p>
            <a:r>
              <a:rPr lang="de-DE" dirty="0" smtClean="0"/>
              <a:t>	Industrie/ große Produzenten tragen auch große Verantwortung, es braucht Regulierung, spricht den Einzelnen aber nicht frei: das heißt, Einzelne brauchen Handlungsspielräume</a:t>
            </a:r>
          </a:p>
          <a:p>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6</a:t>
            </a:fld>
            <a:endParaRPr lang="de-DE"/>
          </a:p>
        </p:txBody>
      </p:sp>
    </p:spTree>
    <p:extLst>
      <p:ext uri="{BB962C8B-B14F-4D97-AF65-F5344CB8AC3E}">
        <p14:creationId xmlns:p14="http://schemas.microsoft.com/office/powerpoint/2010/main" val="215080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nder</a:t>
            </a:r>
            <a:r>
              <a:rPr lang="en-US" dirty="0" smtClean="0"/>
              <a:t> the new ETS for buildings and transport, fossil fuels used for road transport and heating will be assigned a carbon price. Companies selling these fuels for the first time must annually buy and submit allowances at this carbon price for the emissions they cause. Some of the revenue from the selling of these allowances feeds into the Social Climate Fund. The funding is then distributed among the EU Member States.</a:t>
            </a:r>
          </a:p>
          <a:p>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9</a:t>
            </a:fld>
            <a:endParaRPr lang="de-DE"/>
          </a:p>
        </p:txBody>
      </p:sp>
    </p:spTree>
    <p:extLst>
      <p:ext uri="{BB962C8B-B14F-4D97-AF65-F5344CB8AC3E}">
        <p14:creationId xmlns:p14="http://schemas.microsoft.com/office/powerpoint/2010/main" val="108729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DE" dirty="0" smtClean="0"/>
              <a:t>Studie zu Wirkungen des 9-Euro Tickets von Agora Verkehrswende: </a:t>
            </a:r>
            <a:r>
              <a:rPr lang="de-DE" dirty="0" smtClean="0">
                <a:hlinkClick r:id="rId3"/>
              </a:rPr>
              <a:t>https://www.agora-verkehrswende.de/fileadmin/Veranstaltungen/2022/9Euro-Ticket/RWI_Andor_Webinar_Agora_Verkehrswende_9_Euro_Ticket.pdf</a:t>
            </a:r>
            <a:endParaRPr lang="de-DE" dirty="0" smtClean="0"/>
          </a:p>
          <a:p>
            <a:endParaRPr lang="de-DE" dirty="0" smtClean="0"/>
          </a:p>
          <a:p>
            <a:r>
              <a:rPr lang="de-DE" dirty="0" smtClean="0"/>
              <a:t>Studie zu 9-Euro-Ticket</a:t>
            </a:r>
            <a:r>
              <a:rPr lang="de-DE" baseline="0" dirty="0" smtClean="0"/>
              <a:t> vom DIW: </a:t>
            </a:r>
          </a:p>
          <a:p>
            <a:endParaRPr lang="de-DE" baseline="0" dirty="0" smtClean="0"/>
          </a:p>
          <a:p>
            <a:pPr marL="0" marR="0" lvl="0" indent="0" algn="l" defTabSz="914377" rtl="0" eaLnBrk="1" fontAlgn="auto" latinLnBrk="0" hangingPunct="1">
              <a:lnSpc>
                <a:spcPct val="100000"/>
              </a:lnSpc>
              <a:spcBef>
                <a:spcPts val="0"/>
              </a:spcBef>
              <a:spcAft>
                <a:spcPts val="0"/>
              </a:spcAft>
              <a:buClrTx/>
              <a:buSzTx/>
              <a:buFontTx/>
              <a:buNone/>
              <a:tabLst/>
              <a:defRPr/>
            </a:pPr>
            <a:r>
              <a:rPr lang="de-DE" baseline="0" dirty="0" smtClean="0"/>
              <a:t>Studie zu 9-Euro-Ticket von Institut Verkehr und Raum der FH Erfurt: </a:t>
            </a:r>
            <a:r>
              <a:rPr lang="de-DE" dirty="0" smtClean="0"/>
              <a:t>https://idw-online.de/de/news803408</a:t>
            </a:r>
          </a:p>
          <a:p>
            <a:endParaRPr lang="de-DE" dirty="0"/>
          </a:p>
        </p:txBody>
      </p:sp>
      <p:sp>
        <p:nvSpPr>
          <p:cNvPr id="4" name="Foliennummernplatzhalt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EFD09056-B185-4154-97B1-F79130FA169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56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e-DE" dirty="0" smtClean="0"/>
              <a:t>: Parks/ Grünflächen für Stadtklima und als Teil des Sozialraums</a:t>
            </a:r>
          </a:p>
          <a:p>
            <a:endParaRPr lang="de-DE" dirty="0"/>
          </a:p>
        </p:txBody>
      </p:sp>
      <p:sp>
        <p:nvSpPr>
          <p:cNvPr id="4" name="Foliennummernplatzhalter 3"/>
          <p:cNvSpPr>
            <a:spLocks noGrp="1"/>
          </p:cNvSpPr>
          <p:nvPr>
            <p:ph type="sldNum" sz="quarter" idx="10"/>
          </p:nvPr>
        </p:nvSpPr>
        <p:spPr/>
        <p:txBody>
          <a:bodyPr/>
          <a:lstStyle/>
          <a:p>
            <a:fld id="{EFD09056-B185-4154-97B1-F79130FA1696}" type="slidenum">
              <a:rPr lang="de-DE" smtClean="0"/>
              <a:t>12</a:t>
            </a:fld>
            <a:endParaRPr lang="de-DE"/>
          </a:p>
        </p:txBody>
      </p:sp>
    </p:spTree>
    <p:extLst>
      <p:ext uri="{BB962C8B-B14F-4D97-AF65-F5344CB8AC3E}">
        <p14:creationId xmlns:p14="http://schemas.microsoft.com/office/powerpoint/2010/main" val="1718768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FA701B63-D81E-4370-8087-BE10659FE59B}"/>
              </a:ext>
            </a:extLst>
          </p:cNvPr>
          <p:cNvGrpSpPr/>
          <p:nvPr userDrawn="1"/>
        </p:nvGrpSpPr>
        <p:grpSpPr>
          <a:xfrm>
            <a:off x="3" y="1"/>
            <a:ext cx="9144001" cy="6858000"/>
            <a:chOff x="3" y="1"/>
            <a:chExt cx="9144001" cy="6858000"/>
          </a:xfrm>
        </p:grpSpPr>
        <p:sp>
          <p:nvSpPr>
            <p:cNvPr id="7" name="Rechteck 6">
              <a:extLst>
                <a:ext uri="{FF2B5EF4-FFF2-40B4-BE49-F238E27FC236}">
                  <a16:creationId xmlns:a16="http://schemas.microsoft.com/office/drawing/2014/main" id="{E0879C25-0E6F-47B7-8C43-2D5D6FC071EE}"/>
                </a:ext>
              </a:extLst>
            </p:cNvPr>
            <p:cNvSpPr/>
            <p:nvPr userDrawn="1"/>
          </p:nvSpPr>
          <p:spPr>
            <a:xfrm>
              <a:off x="3" y="2250"/>
              <a:ext cx="9144000" cy="6855751"/>
            </a:xfrm>
            <a:prstGeom prst="rect">
              <a:avLst/>
            </a:prstGeom>
            <a:solidFill>
              <a:srgbClr val="2E26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sp>
          <p:nvSpPr>
            <p:cNvPr id="18" name="Rechteck 17">
              <a:extLst>
                <a:ext uri="{FF2B5EF4-FFF2-40B4-BE49-F238E27FC236}">
                  <a16:creationId xmlns:a16="http://schemas.microsoft.com/office/drawing/2014/main" id="{79313F93-04EB-4782-9A66-CBF5C7582D04}"/>
                </a:ext>
              </a:extLst>
            </p:cNvPr>
            <p:cNvSpPr/>
            <p:nvPr userDrawn="1"/>
          </p:nvSpPr>
          <p:spPr>
            <a:xfrm>
              <a:off x="2322004" y="1008000"/>
              <a:ext cx="6822000" cy="5850000"/>
            </a:xfrm>
            <a:prstGeom prst="rect">
              <a:avLst/>
            </a:prstGeom>
            <a:solidFill>
              <a:srgbClr val="4626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sp>
          <p:nvSpPr>
            <p:cNvPr id="9" name="Rechteck 8">
              <a:extLst>
                <a:ext uri="{FF2B5EF4-FFF2-40B4-BE49-F238E27FC236}">
                  <a16:creationId xmlns:a16="http://schemas.microsoft.com/office/drawing/2014/main" id="{8641F0B1-C7CD-401E-AEB2-625003BA375D}"/>
                </a:ext>
              </a:extLst>
            </p:cNvPr>
            <p:cNvSpPr/>
            <p:nvPr userDrawn="1"/>
          </p:nvSpPr>
          <p:spPr>
            <a:xfrm>
              <a:off x="3" y="1"/>
              <a:ext cx="2322000" cy="1353851"/>
            </a:xfrm>
            <a:prstGeom prst="rect">
              <a:avLst/>
            </a:prstGeom>
            <a:solidFill>
              <a:srgbClr val="5A25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sp>
          <p:nvSpPr>
            <p:cNvPr id="8" name="Rechteck 7">
              <a:extLst>
                <a:ext uri="{FF2B5EF4-FFF2-40B4-BE49-F238E27FC236}">
                  <a16:creationId xmlns:a16="http://schemas.microsoft.com/office/drawing/2014/main" id="{CD8D1592-B93B-4277-A6F4-EB9A14460AF1}"/>
                </a:ext>
              </a:extLst>
            </p:cNvPr>
            <p:cNvSpPr/>
            <p:nvPr userDrawn="1"/>
          </p:nvSpPr>
          <p:spPr>
            <a:xfrm>
              <a:off x="3" y="1008000"/>
              <a:ext cx="2322000" cy="5850000"/>
            </a:xfrm>
            <a:prstGeom prst="rect">
              <a:avLst/>
            </a:prstGeom>
            <a:solidFill>
              <a:srgbClr val="6E2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grpSp>
      <p:sp>
        <p:nvSpPr>
          <p:cNvPr id="2" name="Titel 1">
            <a:extLst>
              <a:ext uri="{FF2B5EF4-FFF2-40B4-BE49-F238E27FC236}">
                <a16:creationId xmlns:a16="http://schemas.microsoft.com/office/drawing/2014/main" id="{3CEBF91B-96CA-4D53-A76C-1C16AF0111F2}"/>
              </a:ext>
            </a:extLst>
          </p:cNvPr>
          <p:cNvSpPr>
            <a:spLocks noGrp="1"/>
          </p:cNvSpPr>
          <p:nvPr userDrawn="1">
            <p:ph type="ctrTitle" hasCustomPrompt="1"/>
          </p:nvPr>
        </p:nvSpPr>
        <p:spPr>
          <a:xfrm>
            <a:off x="2462400" y="1605600"/>
            <a:ext cx="6456343" cy="1400383"/>
          </a:xfrm>
        </p:spPr>
        <p:txBody>
          <a:bodyPr wrap="square" anchor="t" anchorCtr="0">
            <a:noAutofit/>
          </a:bodyPr>
          <a:lstStyle>
            <a:lvl1pPr algn="l">
              <a:lnSpc>
                <a:spcPts val="3400"/>
              </a:lnSpc>
              <a:defRPr sz="3200" b="1">
                <a:solidFill>
                  <a:srgbClr val="009BDC"/>
                </a:solidFill>
                <a:latin typeface="Arial" panose="020B0604020202020204" pitchFamily="34" charset="0"/>
                <a:cs typeface="Arial" panose="020B0604020202020204" pitchFamily="34" charset="0"/>
              </a:defRPr>
            </a:lvl1pPr>
          </a:lstStyle>
          <a:p>
            <a:r>
              <a:rPr lang="de-DE" dirty="0"/>
              <a:t>Präsentationstitel</a:t>
            </a:r>
            <a:br>
              <a:rPr lang="de-DE" dirty="0"/>
            </a:br>
            <a:r>
              <a:rPr lang="de-DE" dirty="0"/>
              <a:t>2-zeilig</a:t>
            </a:r>
            <a:br>
              <a:rPr lang="de-DE" dirty="0"/>
            </a:br>
            <a:r>
              <a:rPr lang="de-DE" dirty="0"/>
              <a:t>3-zeilig</a:t>
            </a:r>
          </a:p>
        </p:txBody>
      </p:sp>
      <p:sp>
        <p:nvSpPr>
          <p:cNvPr id="3" name="Untertitel 2">
            <a:extLst>
              <a:ext uri="{FF2B5EF4-FFF2-40B4-BE49-F238E27FC236}">
                <a16:creationId xmlns:a16="http://schemas.microsoft.com/office/drawing/2014/main" id="{7F6908F0-7A29-49A3-ACEA-92F22518D984}"/>
              </a:ext>
            </a:extLst>
          </p:cNvPr>
          <p:cNvSpPr>
            <a:spLocks noGrp="1"/>
          </p:cNvSpPr>
          <p:nvPr userDrawn="1">
            <p:ph type="subTitle" idx="1" hasCustomPrompt="1"/>
          </p:nvPr>
        </p:nvSpPr>
        <p:spPr>
          <a:xfrm>
            <a:off x="2422693" y="3144673"/>
            <a:ext cx="6456343" cy="678599"/>
          </a:xfrm>
        </p:spPr>
        <p:txBody>
          <a:bodyPr>
            <a:normAutofit/>
          </a:bodyPr>
          <a:lstStyle>
            <a:lvl1pPr marL="0" indent="0" algn="l">
              <a:lnSpc>
                <a:spcPts val="1200"/>
              </a:lnSpc>
              <a:spcBef>
                <a:spcPts val="0"/>
              </a:spcBef>
              <a:buNone/>
              <a:defRPr sz="1000" b="1">
                <a:solidFill>
                  <a:schemeClr val="bg1"/>
                </a:solidFill>
                <a:latin typeface="Arial" panose="020B0604020202020204" pitchFamily="34" charset="0"/>
                <a:cs typeface="Arial" panose="020B0604020202020204" pitchFamily="34" charset="0"/>
              </a:defRPr>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de-DE" dirty="0"/>
              <a:t>Zusätzliche Informationen</a:t>
            </a:r>
          </a:p>
        </p:txBody>
      </p:sp>
      <p:sp>
        <p:nvSpPr>
          <p:cNvPr id="4" name="Datumsplatzhalter 3">
            <a:extLst>
              <a:ext uri="{FF2B5EF4-FFF2-40B4-BE49-F238E27FC236}">
                <a16:creationId xmlns:a16="http://schemas.microsoft.com/office/drawing/2014/main" id="{3B7563A7-7C69-40B5-B5DB-AFA7376AAC99}"/>
              </a:ext>
            </a:extLst>
          </p:cNvPr>
          <p:cNvSpPr>
            <a:spLocks noGrp="1"/>
          </p:cNvSpPr>
          <p:nvPr userDrawn="1">
            <p:ph type="dt" sz="half" idx="10"/>
          </p:nvPr>
        </p:nvSpPr>
        <p:spPr>
          <a:xfrm>
            <a:off x="2412000" y="6486779"/>
            <a:ext cx="572400" cy="184666"/>
          </a:xfrm>
        </p:spPr>
        <p:txBody>
          <a:bodyPr>
            <a:spAutoFit/>
          </a:bodyPr>
          <a:lstStyle>
            <a:lvl1pPr>
              <a:defRPr sz="600">
                <a:latin typeface="Arial" panose="020B0604020202020204" pitchFamily="34" charset="0"/>
                <a:cs typeface="Arial" panose="020B0604020202020204" pitchFamily="34" charset="0"/>
              </a:defRPr>
            </a:lvl1pPr>
          </a:lstStyle>
          <a:p>
            <a:fld id="{6AB577EF-C0FB-49A0-B5A0-DDA9DECFFDDD}" type="datetime1">
              <a:rPr lang="de-DE" smtClean="0"/>
              <a:t>15.05.2024</a:t>
            </a:fld>
            <a:endParaRPr lang="de-DE" dirty="0"/>
          </a:p>
        </p:txBody>
      </p:sp>
      <p:sp>
        <p:nvSpPr>
          <p:cNvPr id="6" name="Foliennummernplatzhalter 5">
            <a:extLst>
              <a:ext uri="{FF2B5EF4-FFF2-40B4-BE49-F238E27FC236}">
                <a16:creationId xmlns:a16="http://schemas.microsoft.com/office/drawing/2014/main" id="{D0D08D21-A142-4719-B1D0-7F216650495C}"/>
              </a:ext>
            </a:extLst>
          </p:cNvPr>
          <p:cNvSpPr>
            <a:spLocks noGrp="1"/>
          </p:cNvSpPr>
          <p:nvPr userDrawn="1">
            <p:ph type="sldNum" sz="quarter" idx="12"/>
          </p:nvPr>
        </p:nvSpPr>
        <p:spPr>
          <a:xfrm>
            <a:off x="8601367" y="6517557"/>
            <a:ext cx="384236" cy="184666"/>
          </a:xfrm>
        </p:spPr>
        <p:txBody>
          <a:bodyPr wrap="square" anchor="b" anchorCtr="0">
            <a:spAutoFit/>
          </a:bodyPr>
          <a:lstStyle>
            <a:lvl1pPr>
              <a:defRPr sz="600" b="1">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14" name="Grafik 13">
            <a:extLst>
              <a:ext uri="{FF2B5EF4-FFF2-40B4-BE49-F238E27FC236}">
                <a16:creationId xmlns:a16="http://schemas.microsoft.com/office/drawing/2014/main" id="{EE468A3C-6EDA-4F21-8F77-568E72DC8B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288000"/>
            <a:ext cx="1269217" cy="176400"/>
          </a:xfrm>
          <a:prstGeom prst="rect">
            <a:avLst/>
          </a:prstGeom>
        </p:spPr>
      </p:pic>
    </p:spTree>
    <p:extLst>
      <p:ext uri="{BB962C8B-B14F-4D97-AF65-F5344CB8AC3E}">
        <p14:creationId xmlns:p14="http://schemas.microsoft.com/office/powerpoint/2010/main" val="413471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reisdiagramm NE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CAB1E-401E-4FAE-95B8-00440C8069DE}"/>
              </a:ext>
            </a:extLst>
          </p:cNvPr>
          <p:cNvSpPr>
            <a:spLocks noGrp="1"/>
          </p:cNvSpPr>
          <p:nvPr>
            <p:ph type="title" hasCustomPrompt="1"/>
          </p:nvPr>
        </p:nvSpPr>
        <p:spPr>
          <a:xfrm>
            <a:off x="277200" y="320400"/>
            <a:ext cx="86184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Kreisdiagramm Titel</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hasCustomPrompt="1"/>
          </p:nvPr>
        </p:nvSpPr>
        <p:spPr>
          <a:xfrm>
            <a:off x="277200" y="1090800"/>
            <a:ext cx="2205120" cy="4914000"/>
          </a:xfrm>
        </p:spPr>
        <p:txBody>
          <a:bodyPr>
            <a:no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a:t>
            </a:r>
            <a:br>
              <a:rPr lang="de-DE" dirty="0"/>
            </a:br>
            <a:r>
              <a:rPr lang="de-DE" dirty="0"/>
              <a:t>Textmasters bearbeiten</a:t>
            </a:r>
          </a:p>
        </p:txBody>
      </p:sp>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C2D7EE9A-481E-4409-8174-031159512714}"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sp>
        <p:nvSpPr>
          <p:cNvPr id="10" name="Diagrammplatzhalter 9">
            <a:extLst>
              <a:ext uri="{FF2B5EF4-FFF2-40B4-BE49-F238E27FC236}">
                <a16:creationId xmlns:a16="http://schemas.microsoft.com/office/drawing/2014/main" id="{6E54041A-9358-4CBC-98F6-DF5DD989DF72}"/>
              </a:ext>
            </a:extLst>
          </p:cNvPr>
          <p:cNvSpPr>
            <a:spLocks noGrp="1"/>
          </p:cNvSpPr>
          <p:nvPr>
            <p:ph type="chart" sz="quarter" idx="13"/>
          </p:nvPr>
        </p:nvSpPr>
        <p:spPr>
          <a:xfrm>
            <a:off x="2631964" y="1090800"/>
            <a:ext cx="6274800" cy="4914000"/>
          </a:xfrm>
        </p:spPr>
        <p:txBody>
          <a:bodyPr/>
          <a:lstStyle/>
          <a:p>
            <a:endParaRPr lang="de-DE" dirty="0"/>
          </a:p>
        </p:txBody>
      </p:sp>
      <p:pic>
        <p:nvPicPr>
          <p:cNvPr id="12" name="Grafik 11">
            <a:extLst>
              <a:ext uri="{FF2B5EF4-FFF2-40B4-BE49-F238E27FC236}">
                <a16:creationId xmlns:a16="http://schemas.microsoft.com/office/drawing/2014/main" id="{5D374C98-FC5B-4823-9096-09BE284B07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57899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ngdiagramm">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hasCustomPrompt="1"/>
          </p:nvPr>
        </p:nvSpPr>
        <p:spPr>
          <a:xfrm>
            <a:off x="277200" y="320400"/>
            <a:ext cx="86184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Ringdiagramm Titel</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hasCustomPrompt="1"/>
          </p:nvPr>
        </p:nvSpPr>
        <p:spPr>
          <a:xfrm>
            <a:off x="277200" y="1090800"/>
            <a:ext cx="2206800" cy="4914000"/>
          </a:xfrm>
        </p:spPr>
        <p:txBody>
          <a:bodyPr>
            <a:no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a:t>
            </a:r>
            <a:br>
              <a:rPr lang="de-DE" dirty="0"/>
            </a:br>
            <a:r>
              <a:rPr lang="de-DE" dirty="0"/>
              <a:t>Textmasters bearbeiten</a:t>
            </a:r>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DD996159-E1D0-445E-8FBD-CBB5CCF749C8}"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sp>
        <p:nvSpPr>
          <p:cNvPr id="19" name="Diagrammplatzhalter 18">
            <a:extLst>
              <a:ext uri="{FF2B5EF4-FFF2-40B4-BE49-F238E27FC236}">
                <a16:creationId xmlns:a16="http://schemas.microsoft.com/office/drawing/2014/main" id="{0894B622-4156-48FD-A2A6-E12A85EAF109}"/>
              </a:ext>
            </a:extLst>
          </p:cNvPr>
          <p:cNvSpPr>
            <a:spLocks noGrp="1"/>
          </p:cNvSpPr>
          <p:nvPr>
            <p:ph type="chart" sz="quarter" idx="13"/>
          </p:nvPr>
        </p:nvSpPr>
        <p:spPr>
          <a:xfrm>
            <a:off x="2633355" y="1090800"/>
            <a:ext cx="6274800" cy="4914000"/>
          </a:xfrm>
        </p:spPr>
        <p:txBody>
          <a:bodyPr/>
          <a:lstStyle/>
          <a:p>
            <a:endParaRPr lang="de-DE" dirty="0"/>
          </a:p>
        </p:txBody>
      </p:sp>
      <p:pic>
        <p:nvPicPr>
          <p:cNvPr id="12" name="Grafik 11">
            <a:extLst>
              <a:ext uri="{FF2B5EF4-FFF2-40B4-BE49-F238E27FC236}">
                <a16:creationId xmlns:a16="http://schemas.microsoft.com/office/drawing/2014/main" id="{C248A6B8-3F63-4D6C-975E-C880E215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339769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lkendiagramm">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hasCustomPrompt="1"/>
          </p:nvPr>
        </p:nvSpPr>
        <p:spPr>
          <a:xfrm>
            <a:off x="277200" y="320400"/>
            <a:ext cx="86184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Balkendiagramm Titel</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hasCustomPrompt="1"/>
          </p:nvPr>
        </p:nvSpPr>
        <p:spPr>
          <a:xfrm>
            <a:off x="277200" y="1090800"/>
            <a:ext cx="2206800" cy="4914000"/>
          </a:xfrm>
        </p:spPr>
        <p:txBody>
          <a:bodyPr>
            <a:no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a:t>
            </a:r>
            <a:br>
              <a:rPr lang="de-DE" dirty="0"/>
            </a:br>
            <a:r>
              <a:rPr lang="de-DE" dirty="0"/>
              <a:t>Textmasters bearbeiten</a:t>
            </a:r>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872BD499-75A0-4459-BD04-359F6D9FDD48}"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sp>
        <p:nvSpPr>
          <p:cNvPr id="10" name="Diagrammplatzhalter 9">
            <a:extLst>
              <a:ext uri="{FF2B5EF4-FFF2-40B4-BE49-F238E27FC236}">
                <a16:creationId xmlns:a16="http://schemas.microsoft.com/office/drawing/2014/main" id="{DC9F3002-B0CE-4FAF-937E-34B4018F298A}"/>
              </a:ext>
            </a:extLst>
          </p:cNvPr>
          <p:cNvSpPr>
            <a:spLocks noGrp="1"/>
          </p:cNvSpPr>
          <p:nvPr>
            <p:ph type="chart" sz="quarter" idx="13"/>
          </p:nvPr>
        </p:nvSpPr>
        <p:spPr>
          <a:xfrm>
            <a:off x="2633355" y="1090800"/>
            <a:ext cx="6274800" cy="4914000"/>
          </a:xfrm>
        </p:spPr>
        <p:txBody>
          <a:bodyPr/>
          <a:lstStyle/>
          <a:p>
            <a:endParaRPr lang="de-DE"/>
          </a:p>
        </p:txBody>
      </p:sp>
      <p:pic>
        <p:nvPicPr>
          <p:cNvPr id="11" name="Grafik 10">
            <a:extLst>
              <a:ext uri="{FF2B5EF4-FFF2-40B4-BE49-F238E27FC236}">
                <a16:creationId xmlns:a16="http://schemas.microsoft.com/office/drawing/2014/main" id="{8796F724-471E-416D-ACC8-477AA0B1E1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273356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äulendiagramm">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hasCustomPrompt="1"/>
          </p:nvPr>
        </p:nvSpPr>
        <p:spPr>
          <a:xfrm>
            <a:off x="277200" y="320400"/>
            <a:ext cx="86184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Säulendiagramm Titel</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hasCustomPrompt="1"/>
          </p:nvPr>
        </p:nvSpPr>
        <p:spPr>
          <a:xfrm>
            <a:off x="277200" y="1090800"/>
            <a:ext cx="2206800" cy="4914000"/>
          </a:xfrm>
        </p:spPr>
        <p:txBody>
          <a:bodyPr>
            <a:no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a:t>
            </a:r>
            <a:br>
              <a:rPr lang="de-DE" dirty="0"/>
            </a:br>
            <a:r>
              <a:rPr lang="de-DE" dirty="0"/>
              <a:t>Textmasters bearbeiten</a:t>
            </a:r>
          </a:p>
          <a:p>
            <a:pPr lvl="0"/>
            <a:endParaRPr lang="de-DE" dirty="0"/>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AFC59C8D-DE37-4909-90CD-B8CC020E0530}"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sp>
        <p:nvSpPr>
          <p:cNvPr id="10" name="Diagrammplatzhalter 9">
            <a:extLst>
              <a:ext uri="{FF2B5EF4-FFF2-40B4-BE49-F238E27FC236}">
                <a16:creationId xmlns:a16="http://schemas.microsoft.com/office/drawing/2014/main" id="{3163230B-6FF3-44B4-9E1A-F6BCDA4D2294}"/>
              </a:ext>
            </a:extLst>
          </p:cNvPr>
          <p:cNvSpPr>
            <a:spLocks noGrp="1"/>
          </p:cNvSpPr>
          <p:nvPr>
            <p:ph type="chart" sz="quarter" idx="13"/>
          </p:nvPr>
        </p:nvSpPr>
        <p:spPr>
          <a:xfrm>
            <a:off x="2633136" y="1090800"/>
            <a:ext cx="6275021" cy="4914000"/>
          </a:xfrm>
        </p:spPr>
        <p:txBody>
          <a:bodyPr/>
          <a:lstStyle/>
          <a:p>
            <a:endParaRPr lang="de-DE"/>
          </a:p>
        </p:txBody>
      </p:sp>
      <p:pic>
        <p:nvPicPr>
          <p:cNvPr id="11" name="Grafik 10">
            <a:extLst>
              <a:ext uri="{FF2B5EF4-FFF2-40B4-BE49-F238E27FC236}">
                <a16:creationId xmlns:a16="http://schemas.microsoft.com/office/drawing/2014/main" id="{4C7F6363-BF70-4C74-BE15-CA5C321FE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112016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7F913A4-D33D-4784-8F48-D1E0F0886EDE}"/>
              </a:ext>
            </a:extLst>
          </p:cNvPr>
          <p:cNvGrpSpPr/>
          <p:nvPr userDrawn="1"/>
        </p:nvGrpSpPr>
        <p:grpSpPr>
          <a:xfrm>
            <a:off x="3" y="2"/>
            <a:ext cx="9144001" cy="6857999"/>
            <a:chOff x="3" y="2"/>
            <a:chExt cx="9144001" cy="6857999"/>
          </a:xfrm>
        </p:grpSpPr>
        <p:sp>
          <p:nvSpPr>
            <p:cNvPr id="11" name="Rechteck 10">
              <a:extLst>
                <a:ext uri="{FF2B5EF4-FFF2-40B4-BE49-F238E27FC236}">
                  <a16:creationId xmlns:a16="http://schemas.microsoft.com/office/drawing/2014/main" id="{AD859CDE-8198-4FD4-92C9-01DE7E65EB2A}"/>
                </a:ext>
              </a:extLst>
            </p:cNvPr>
            <p:cNvSpPr/>
            <p:nvPr userDrawn="1"/>
          </p:nvSpPr>
          <p:spPr>
            <a:xfrm>
              <a:off x="4" y="2250"/>
              <a:ext cx="9144000" cy="6855751"/>
            </a:xfrm>
            <a:prstGeom prst="rect">
              <a:avLst/>
            </a:prstGeom>
            <a:solidFill>
              <a:srgbClr val="2E26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760"/>
            </a:p>
          </p:txBody>
        </p:sp>
        <p:sp>
          <p:nvSpPr>
            <p:cNvPr id="14" name="Rechteck 13">
              <a:extLst>
                <a:ext uri="{FF2B5EF4-FFF2-40B4-BE49-F238E27FC236}">
                  <a16:creationId xmlns:a16="http://schemas.microsoft.com/office/drawing/2014/main" id="{D5FAB017-BD05-4902-B0C8-3E48D225D8DC}"/>
                </a:ext>
              </a:extLst>
            </p:cNvPr>
            <p:cNvSpPr/>
            <p:nvPr userDrawn="1"/>
          </p:nvSpPr>
          <p:spPr>
            <a:xfrm>
              <a:off x="4" y="2"/>
              <a:ext cx="2322000" cy="1353851"/>
            </a:xfrm>
            <a:prstGeom prst="rect">
              <a:avLst/>
            </a:prstGeom>
            <a:solidFill>
              <a:srgbClr val="5A25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DE" sz="760"/>
            </a:p>
          </p:txBody>
        </p:sp>
        <p:sp>
          <p:nvSpPr>
            <p:cNvPr id="10" name="Rechteck 9">
              <a:extLst>
                <a:ext uri="{FF2B5EF4-FFF2-40B4-BE49-F238E27FC236}">
                  <a16:creationId xmlns:a16="http://schemas.microsoft.com/office/drawing/2014/main" id="{873AF9E0-B226-4850-9FCB-D63486CA9DB8}"/>
                </a:ext>
              </a:extLst>
            </p:cNvPr>
            <p:cNvSpPr/>
            <p:nvPr userDrawn="1"/>
          </p:nvSpPr>
          <p:spPr>
            <a:xfrm>
              <a:off x="2322004" y="1008000"/>
              <a:ext cx="6822000" cy="5850000"/>
            </a:xfrm>
            <a:prstGeom prst="rect">
              <a:avLst/>
            </a:prstGeom>
            <a:solidFill>
              <a:srgbClr val="4626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sp>
          <p:nvSpPr>
            <p:cNvPr id="16" name="Rechteck 15">
              <a:extLst>
                <a:ext uri="{FF2B5EF4-FFF2-40B4-BE49-F238E27FC236}">
                  <a16:creationId xmlns:a16="http://schemas.microsoft.com/office/drawing/2014/main" id="{19CA4240-D9DE-456B-9926-62BC0647A6F0}"/>
                </a:ext>
              </a:extLst>
            </p:cNvPr>
            <p:cNvSpPr/>
            <p:nvPr userDrawn="1"/>
          </p:nvSpPr>
          <p:spPr>
            <a:xfrm>
              <a:off x="3" y="1008000"/>
              <a:ext cx="2322000" cy="5850000"/>
            </a:xfrm>
            <a:prstGeom prst="rect">
              <a:avLst/>
            </a:prstGeom>
            <a:solidFill>
              <a:srgbClr val="6E22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de-DE" sz="760"/>
            </a:p>
          </p:txBody>
        </p:sp>
      </p:grpSp>
      <p:sp>
        <p:nvSpPr>
          <p:cNvPr id="8" name="Textplatzhalter 7">
            <a:extLst>
              <a:ext uri="{FF2B5EF4-FFF2-40B4-BE49-F238E27FC236}">
                <a16:creationId xmlns:a16="http://schemas.microsoft.com/office/drawing/2014/main" id="{63D00E32-17E9-4DFE-AB0C-630DC59AF51F}"/>
              </a:ext>
            </a:extLst>
          </p:cNvPr>
          <p:cNvSpPr>
            <a:spLocks noGrp="1"/>
          </p:cNvSpPr>
          <p:nvPr userDrawn="1">
            <p:ph type="body" sz="quarter" idx="10" hasCustomPrompt="1"/>
          </p:nvPr>
        </p:nvSpPr>
        <p:spPr>
          <a:xfrm>
            <a:off x="2462404" y="1605600"/>
            <a:ext cx="4365625" cy="528350"/>
          </a:xfrm>
        </p:spPr>
        <p:txBody>
          <a:bodyPr>
            <a:spAutoFit/>
          </a:bodyPr>
          <a:lstStyle>
            <a:lvl1pPr marL="0" indent="0">
              <a:lnSpc>
                <a:spcPts val="3400"/>
              </a:lnSpc>
              <a:spcBef>
                <a:spcPts val="0"/>
              </a:spcBef>
              <a:buFontTx/>
              <a:buNone/>
              <a:defRPr sz="3200" b="1">
                <a:solidFill>
                  <a:schemeClr val="tx2"/>
                </a:solidFill>
                <a:latin typeface="Arial" panose="020B0604020202020204" pitchFamily="34" charset="0"/>
                <a:cs typeface="Arial" panose="020B0604020202020204" pitchFamily="34" charset="0"/>
              </a:defRPr>
            </a:lvl1pPr>
          </a:lstStyle>
          <a:p>
            <a:pPr lvl="0"/>
            <a:r>
              <a:rPr lang="de-DE" dirty="0"/>
              <a:t>Vielen Dank!</a:t>
            </a:r>
          </a:p>
        </p:txBody>
      </p:sp>
      <p:pic>
        <p:nvPicPr>
          <p:cNvPr id="9" name="Grafik 8">
            <a:extLst>
              <a:ext uri="{FF2B5EF4-FFF2-40B4-BE49-F238E27FC236}">
                <a16:creationId xmlns:a16="http://schemas.microsoft.com/office/drawing/2014/main" id="{CF2B8DF2-B348-465B-9481-0DA4CF0D19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288000"/>
            <a:ext cx="1269217" cy="176400"/>
          </a:xfrm>
          <a:prstGeom prst="rect">
            <a:avLst/>
          </a:prstGeom>
        </p:spPr>
      </p:pic>
    </p:spTree>
    <p:extLst>
      <p:ext uri="{BB962C8B-B14F-4D97-AF65-F5344CB8AC3E}">
        <p14:creationId xmlns:p14="http://schemas.microsoft.com/office/powerpoint/2010/main" val="123889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2A134-78C2-4FE7-84AC-B5BEDBBEC88D}"/>
              </a:ext>
            </a:extLst>
          </p:cNvPr>
          <p:cNvSpPr>
            <a:spLocks noGrp="1"/>
          </p:cNvSpPr>
          <p:nvPr>
            <p:ph type="title"/>
          </p:nvPr>
        </p:nvSpPr>
        <p:spPr>
          <a:xfrm>
            <a:off x="623891" y="1709746"/>
            <a:ext cx="7886700" cy="2852737"/>
          </a:xfrm>
        </p:spPr>
        <p:txBody>
          <a:bodyPr anchor="b"/>
          <a:lstStyle>
            <a:lvl1pPr>
              <a:defRPr sz="4500"/>
            </a:lvl1pPr>
          </a:lstStyle>
          <a:p>
            <a:r>
              <a:rPr lang="de-DE"/>
              <a:t>Titelmasterformat durch Klicken bearbeiten</a:t>
            </a:r>
          </a:p>
        </p:txBody>
      </p:sp>
      <p:sp>
        <p:nvSpPr>
          <p:cNvPr id="3" name="Textplatzhalter 2">
            <a:extLst>
              <a:ext uri="{FF2B5EF4-FFF2-40B4-BE49-F238E27FC236}">
                <a16:creationId xmlns:a16="http://schemas.microsoft.com/office/drawing/2014/main" id="{F21926CC-A453-4F5F-8B65-385623D86D65}"/>
              </a:ext>
            </a:extLst>
          </p:cNvPr>
          <p:cNvSpPr>
            <a:spLocks noGrp="1"/>
          </p:cNvSpPr>
          <p:nvPr>
            <p:ph type="body" idx="1"/>
          </p:nvPr>
        </p:nvSpPr>
        <p:spPr>
          <a:xfrm>
            <a:off x="623891" y="4589464"/>
            <a:ext cx="78867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A78E6AA8-C18B-42E7-BC0C-B71945E20761}"/>
              </a:ext>
            </a:extLst>
          </p:cNvPr>
          <p:cNvSpPr>
            <a:spLocks noGrp="1"/>
          </p:cNvSpPr>
          <p:nvPr>
            <p:ph type="dt" sz="half" idx="10"/>
          </p:nvPr>
        </p:nvSpPr>
        <p:spPr/>
        <p:txBody>
          <a:bodyPr/>
          <a:lstStyle/>
          <a:p>
            <a:fld id="{E3DAC303-8540-4142-81C3-4A38046A5B0E}" type="datetime1">
              <a:rPr lang="de-DE" smtClean="0"/>
              <a:t>15.05.2024</a:t>
            </a:fld>
            <a:endParaRPr lang="de-DE"/>
          </a:p>
        </p:txBody>
      </p:sp>
      <p:sp>
        <p:nvSpPr>
          <p:cNvPr id="5" name="Fußzeilenplatzhalter 4">
            <a:extLst>
              <a:ext uri="{FF2B5EF4-FFF2-40B4-BE49-F238E27FC236}">
                <a16:creationId xmlns:a16="http://schemas.microsoft.com/office/drawing/2014/main" id="{C5A71B71-856C-488B-92E5-AE7E1C28DE3D}"/>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E93FE498-C9C2-4CB3-909D-0410EE9231B2}"/>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124109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6C5A7-1854-46BE-AE45-FA5DB0101EA7}"/>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5DFB411D-11A8-4315-A352-2707BA296043}"/>
              </a:ext>
            </a:extLst>
          </p:cNvPr>
          <p:cNvSpPr>
            <a:spLocks noGrp="1"/>
          </p:cNvSpPr>
          <p:nvPr>
            <p:ph sz="half" idx="1"/>
          </p:nvPr>
        </p:nvSpPr>
        <p:spPr>
          <a:xfrm>
            <a:off x="628651" y="1825625"/>
            <a:ext cx="3886200" cy="435133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69F01B-6A16-45B9-A95E-F5ED746E9049}"/>
              </a:ext>
            </a:extLst>
          </p:cNvPr>
          <p:cNvSpPr>
            <a:spLocks noGrp="1"/>
          </p:cNvSpPr>
          <p:nvPr>
            <p:ph sz="half" idx="2"/>
          </p:nvPr>
        </p:nvSpPr>
        <p:spPr>
          <a:xfrm>
            <a:off x="4629151" y="1825625"/>
            <a:ext cx="3886200" cy="435133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D37ACEA-2E35-4E84-B1BF-7D6F02435E7F}"/>
              </a:ext>
            </a:extLst>
          </p:cNvPr>
          <p:cNvSpPr>
            <a:spLocks noGrp="1"/>
          </p:cNvSpPr>
          <p:nvPr>
            <p:ph type="dt" sz="half" idx="10"/>
          </p:nvPr>
        </p:nvSpPr>
        <p:spPr/>
        <p:txBody>
          <a:bodyPr/>
          <a:lstStyle/>
          <a:p>
            <a:fld id="{8A7D16B9-F135-4DBF-8A9B-EAB0C5EEED13}" type="datetime1">
              <a:rPr lang="de-DE" smtClean="0"/>
              <a:t>15.05.2024</a:t>
            </a:fld>
            <a:endParaRPr lang="de-DE"/>
          </a:p>
        </p:txBody>
      </p:sp>
      <p:sp>
        <p:nvSpPr>
          <p:cNvPr id="6" name="Fußzeilenplatzhalter 5">
            <a:extLst>
              <a:ext uri="{FF2B5EF4-FFF2-40B4-BE49-F238E27FC236}">
                <a16:creationId xmlns:a16="http://schemas.microsoft.com/office/drawing/2014/main" id="{8520E897-8AA7-43AB-A370-C2DC77838AC3}"/>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BEDD2F59-BA04-4C14-92C6-1E2CECD80878}"/>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21530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0120C-CC9E-4BDE-A1D4-9283E82C4734}"/>
              </a:ext>
            </a:extLst>
          </p:cNvPr>
          <p:cNvSpPr>
            <a:spLocks noGrp="1"/>
          </p:cNvSpPr>
          <p:nvPr>
            <p:ph type="title"/>
          </p:nvPr>
        </p:nvSpPr>
        <p:spPr>
          <a:xfrm>
            <a:off x="629843" y="365125"/>
            <a:ext cx="78867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CAC138B9-ED93-4264-9CD2-58A710FE3A55}"/>
              </a:ext>
            </a:extLst>
          </p:cNvPr>
          <p:cNvSpPr>
            <a:spLocks noGrp="1"/>
          </p:cNvSpPr>
          <p:nvPr>
            <p:ph type="body" idx="1"/>
          </p:nvPr>
        </p:nvSpPr>
        <p:spPr>
          <a:xfrm>
            <a:off x="629842" y="1681163"/>
            <a:ext cx="3868340"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71A3431B-8566-41C1-B4F8-CCD5E59DA02D}"/>
              </a:ext>
            </a:extLst>
          </p:cNvPr>
          <p:cNvSpPr>
            <a:spLocks noGrp="1"/>
          </p:cNvSpPr>
          <p:nvPr>
            <p:ph sz="half" idx="2"/>
          </p:nvPr>
        </p:nvSpPr>
        <p:spPr>
          <a:xfrm>
            <a:off x="629842" y="2505077"/>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57FD90E-C727-4395-9DF6-C308BA30A4CE}"/>
              </a:ext>
            </a:extLst>
          </p:cNvPr>
          <p:cNvSpPr>
            <a:spLocks noGrp="1"/>
          </p:cNvSpPr>
          <p:nvPr>
            <p:ph type="body" sz="quarter" idx="3"/>
          </p:nvPr>
        </p:nvSpPr>
        <p:spPr>
          <a:xfrm>
            <a:off x="4629154" y="1681163"/>
            <a:ext cx="3887391"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1E9ADEB0-DD03-4A86-B782-81F0A3A9ADDA}"/>
              </a:ext>
            </a:extLst>
          </p:cNvPr>
          <p:cNvSpPr>
            <a:spLocks noGrp="1"/>
          </p:cNvSpPr>
          <p:nvPr>
            <p:ph sz="quarter" idx="4"/>
          </p:nvPr>
        </p:nvSpPr>
        <p:spPr>
          <a:xfrm>
            <a:off x="4629154" y="2505077"/>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EEABDB8-EB8D-48D6-9C1F-780B04E1761A}"/>
              </a:ext>
            </a:extLst>
          </p:cNvPr>
          <p:cNvSpPr>
            <a:spLocks noGrp="1"/>
          </p:cNvSpPr>
          <p:nvPr>
            <p:ph type="dt" sz="half" idx="10"/>
          </p:nvPr>
        </p:nvSpPr>
        <p:spPr/>
        <p:txBody>
          <a:bodyPr/>
          <a:lstStyle/>
          <a:p>
            <a:fld id="{EA0EB90B-4E0D-42C6-8197-539E80A038D1}" type="datetime1">
              <a:rPr lang="de-DE" smtClean="0"/>
              <a:t>15.05.2024</a:t>
            </a:fld>
            <a:endParaRPr lang="de-DE"/>
          </a:p>
        </p:txBody>
      </p:sp>
      <p:sp>
        <p:nvSpPr>
          <p:cNvPr id="8" name="Fußzeilenplatzhalter 7">
            <a:extLst>
              <a:ext uri="{FF2B5EF4-FFF2-40B4-BE49-F238E27FC236}">
                <a16:creationId xmlns:a16="http://schemas.microsoft.com/office/drawing/2014/main" id="{CC019A74-41AA-4B02-B038-291ACEAEE6B0}"/>
              </a:ext>
            </a:extLst>
          </p:cNvPr>
          <p:cNvSpPr>
            <a:spLocks noGrp="1"/>
          </p:cNvSpPr>
          <p:nvPr>
            <p:ph type="ftr" sz="quarter" idx="11"/>
          </p:nvPr>
        </p:nvSpPr>
        <p:spPr/>
        <p:txBody>
          <a:bodyPr/>
          <a:lstStyle/>
          <a:p>
            <a:r>
              <a:rPr lang="de-DE"/>
              <a:t>Präsentationstitel, Datum oder Navigation © Diakonie</a:t>
            </a:r>
          </a:p>
        </p:txBody>
      </p:sp>
      <p:sp>
        <p:nvSpPr>
          <p:cNvPr id="9" name="Foliennummernplatzhalter 8">
            <a:extLst>
              <a:ext uri="{FF2B5EF4-FFF2-40B4-BE49-F238E27FC236}">
                <a16:creationId xmlns:a16="http://schemas.microsoft.com/office/drawing/2014/main" id="{4B038847-E35C-47AD-9B78-6EFB9E377145}"/>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100831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4CC9D86-BDA0-4123-88C3-39F03EA1EE13}"/>
              </a:ext>
            </a:extLst>
          </p:cNvPr>
          <p:cNvSpPr>
            <a:spLocks noGrp="1"/>
          </p:cNvSpPr>
          <p:nvPr>
            <p:ph type="dt" sz="half" idx="10"/>
          </p:nvPr>
        </p:nvSpPr>
        <p:spPr/>
        <p:txBody>
          <a:bodyPr/>
          <a:lstStyle/>
          <a:p>
            <a:fld id="{24697C23-DD98-408E-A3D0-806F6E4B14C7}" type="datetime1">
              <a:rPr lang="de-DE" smtClean="0"/>
              <a:t>15.05.2024</a:t>
            </a:fld>
            <a:endParaRPr lang="de-DE"/>
          </a:p>
        </p:txBody>
      </p:sp>
      <p:sp>
        <p:nvSpPr>
          <p:cNvPr id="3" name="Fußzeilenplatzhalter 2">
            <a:extLst>
              <a:ext uri="{FF2B5EF4-FFF2-40B4-BE49-F238E27FC236}">
                <a16:creationId xmlns:a16="http://schemas.microsoft.com/office/drawing/2014/main" id="{9A779DE0-6E9A-40AB-9CB8-B6D8919DBC39}"/>
              </a:ext>
            </a:extLst>
          </p:cNvPr>
          <p:cNvSpPr>
            <a:spLocks noGrp="1"/>
          </p:cNvSpPr>
          <p:nvPr>
            <p:ph type="ftr" sz="quarter" idx="11"/>
          </p:nvPr>
        </p:nvSpPr>
        <p:spPr/>
        <p:txBody>
          <a:bodyPr/>
          <a:lstStyle/>
          <a:p>
            <a:r>
              <a:rPr lang="de-DE"/>
              <a:t>Präsentationstitel, Datum oder Navigation © Diakonie</a:t>
            </a:r>
          </a:p>
        </p:txBody>
      </p:sp>
      <p:sp>
        <p:nvSpPr>
          <p:cNvPr id="4" name="Foliennummernplatzhalter 3">
            <a:extLst>
              <a:ext uri="{FF2B5EF4-FFF2-40B4-BE49-F238E27FC236}">
                <a16:creationId xmlns:a16="http://schemas.microsoft.com/office/drawing/2014/main" id="{B7C9C625-40F1-41C3-9D73-630520DCCAFF}"/>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327541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14514-7085-49BC-B2DA-F67DDF817BA6}"/>
              </a:ext>
            </a:extLst>
          </p:cNvPr>
          <p:cNvSpPr>
            <a:spLocks noGrp="1"/>
          </p:cNvSpPr>
          <p:nvPr>
            <p:ph type="title"/>
          </p:nvPr>
        </p:nvSpPr>
        <p:spPr>
          <a:xfrm>
            <a:off x="629841" y="457200"/>
            <a:ext cx="2949179" cy="1600200"/>
          </a:xfrm>
        </p:spPr>
        <p:txBody>
          <a:bodyPr anchor="b"/>
          <a:lstStyle>
            <a:lvl1pPr>
              <a:defRPr sz="2400"/>
            </a:lvl1pPr>
          </a:lstStyle>
          <a:p>
            <a:r>
              <a:rPr lang="de-DE"/>
              <a:t>Titelmasterformat durch Klicken bearbeiten</a:t>
            </a:r>
          </a:p>
        </p:txBody>
      </p:sp>
      <p:sp>
        <p:nvSpPr>
          <p:cNvPr id="3" name="Inhaltsplatzhalter 2">
            <a:extLst>
              <a:ext uri="{FF2B5EF4-FFF2-40B4-BE49-F238E27FC236}">
                <a16:creationId xmlns:a16="http://schemas.microsoft.com/office/drawing/2014/main" id="{55C816E7-CBE5-4D29-A9AF-6BEF9090275C}"/>
              </a:ext>
            </a:extLst>
          </p:cNvPr>
          <p:cNvSpPr>
            <a:spLocks noGrp="1"/>
          </p:cNvSpPr>
          <p:nvPr>
            <p:ph idx="1"/>
          </p:nvPr>
        </p:nvSpPr>
        <p:spPr>
          <a:xfrm>
            <a:off x="3887394" y="987433"/>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2FE7ECE-F1DD-4F6F-AD94-BE12E43F3456}"/>
              </a:ext>
            </a:extLst>
          </p:cNvPr>
          <p:cNvSpPr>
            <a:spLocks noGrp="1"/>
          </p:cNvSpPr>
          <p:nvPr>
            <p:ph type="body" sz="half" idx="2"/>
          </p:nvPr>
        </p:nvSpPr>
        <p:spPr>
          <a:xfrm>
            <a:off x="629841" y="2057407"/>
            <a:ext cx="2949179"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de-DE"/>
              <a:t>Formatvorlagen des Textmasters bearbeiten</a:t>
            </a:r>
          </a:p>
        </p:txBody>
      </p:sp>
      <p:sp>
        <p:nvSpPr>
          <p:cNvPr id="5" name="Datumsplatzhalter 4">
            <a:extLst>
              <a:ext uri="{FF2B5EF4-FFF2-40B4-BE49-F238E27FC236}">
                <a16:creationId xmlns:a16="http://schemas.microsoft.com/office/drawing/2014/main" id="{B47F9A35-E827-4FF1-A317-0AAB9E9E2B2C}"/>
              </a:ext>
            </a:extLst>
          </p:cNvPr>
          <p:cNvSpPr>
            <a:spLocks noGrp="1"/>
          </p:cNvSpPr>
          <p:nvPr>
            <p:ph type="dt" sz="half" idx="10"/>
          </p:nvPr>
        </p:nvSpPr>
        <p:spPr/>
        <p:txBody>
          <a:bodyPr/>
          <a:lstStyle/>
          <a:p>
            <a:fld id="{1C8EF57D-9115-46E1-A8EA-4787BC461BA6}" type="datetime1">
              <a:rPr lang="de-DE" smtClean="0"/>
              <a:t>15.05.2024</a:t>
            </a:fld>
            <a:endParaRPr lang="de-DE"/>
          </a:p>
        </p:txBody>
      </p:sp>
      <p:sp>
        <p:nvSpPr>
          <p:cNvPr id="6" name="Fußzeilenplatzhalter 5">
            <a:extLst>
              <a:ext uri="{FF2B5EF4-FFF2-40B4-BE49-F238E27FC236}">
                <a16:creationId xmlns:a16="http://schemas.microsoft.com/office/drawing/2014/main" id="{AA879446-3744-400E-8152-40D189842D00}"/>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8EA3529A-811F-44FF-9252-6101895F53F2}"/>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34317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pytext">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p:nvPr>
        </p:nvSpPr>
        <p:spPr>
          <a:xfrm>
            <a:off x="277199" y="320400"/>
            <a:ext cx="86220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p:nvPr>
        </p:nvSpPr>
        <p:spPr>
          <a:xfrm>
            <a:off x="277199" y="1090800"/>
            <a:ext cx="8622000" cy="4914000"/>
          </a:xfrm>
        </p:spPr>
        <p:txBody>
          <a:bodyPr>
            <a:no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Textmasters bearbeiten</a:t>
            </a:r>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C59DFD1A-B1E5-4AD0-88C4-BADD594C3DB7}"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10" name="Grafik 9">
            <a:extLst>
              <a:ext uri="{FF2B5EF4-FFF2-40B4-BE49-F238E27FC236}">
                <a16:creationId xmlns:a16="http://schemas.microsoft.com/office/drawing/2014/main" id="{8D3C5AE6-AB4B-44CF-A69A-8F7165137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2691165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C3422-27E3-40F2-AA2D-88C59881A345}"/>
              </a:ext>
            </a:extLst>
          </p:cNvPr>
          <p:cNvSpPr>
            <a:spLocks noGrp="1"/>
          </p:cNvSpPr>
          <p:nvPr>
            <p:ph type="title"/>
          </p:nvPr>
        </p:nvSpPr>
        <p:spPr>
          <a:xfrm>
            <a:off x="629841" y="457200"/>
            <a:ext cx="2949179" cy="1600200"/>
          </a:xfrm>
        </p:spPr>
        <p:txBody>
          <a:bodyPr anchor="b"/>
          <a:lstStyle>
            <a:lvl1pPr>
              <a:defRPr sz="2400"/>
            </a:lvl1pPr>
          </a:lstStyle>
          <a:p>
            <a:r>
              <a:rPr lang="de-DE"/>
              <a:t>Titelmasterformat durch Klicken bearbeiten</a:t>
            </a:r>
          </a:p>
        </p:txBody>
      </p:sp>
      <p:sp>
        <p:nvSpPr>
          <p:cNvPr id="3" name="Bildplatzhalter 2">
            <a:extLst>
              <a:ext uri="{FF2B5EF4-FFF2-40B4-BE49-F238E27FC236}">
                <a16:creationId xmlns:a16="http://schemas.microsoft.com/office/drawing/2014/main" id="{B6911261-3869-4F39-9F9A-7839451E121C}"/>
              </a:ext>
            </a:extLst>
          </p:cNvPr>
          <p:cNvSpPr>
            <a:spLocks noGrp="1"/>
          </p:cNvSpPr>
          <p:nvPr>
            <p:ph type="pic" idx="1"/>
          </p:nvPr>
        </p:nvSpPr>
        <p:spPr>
          <a:xfrm>
            <a:off x="3887394" y="987433"/>
            <a:ext cx="4629151" cy="4873625"/>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de-DE"/>
              <a:t>Bild durch Klicken auf Symbol hinzufügen</a:t>
            </a:r>
          </a:p>
        </p:txBody>
      </p:sp>
      <p:sp>
        <p:nvSpPr>
          <p:cNvPr id="4" name="Textplatzhalter 3">
            <a:extLst>
              <a:ext uri="{FF2B5EF4-FFF2-40B4-BE49-F238E27FC236}">
                <a16:creationId xmlns:a16="http://schemas.microsoft.com/office/drawing/2014/main" id="{57C66F47-4E73-404B-9879-BE24069A7569}"/>
              </a:ext>
            </a:extLst>
          </p:cNvPr>
          <p:cNvSpPr>
            <a:spLocks noGrp="1"/>
          </p:cNvSpPr>
          <p:nvPr>
            <p:ph type="body" sz="half" idx="2"/>
          </p:nvPr>
        </p:nvSpPr>
        <p:spPr>
          <a:xfrm>
            <a:off x="629841" y="2057407"/>
            <a:ext cx="2949179"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de-DE"/>
              <a:t>Formatvorlagen des Textmasters bearbeiten</a:t>
            </a:r>
          </a:p>
        </p:txBody>
      </p:sp>
      <p:sp>
        <p:nvSpPr>
          <p:cNvPr id="5" name="Datumsplatzhalter 4">
            <a:extLst>
              <a:ext uri="{FF2B5EF4-FFF2-40B4-BE49-F238E27FC236}">
                <a16:creationId xmlns:a16="http://schemas.microsoft.com/office/drawing/2014/main" id="{79915110-DFAF-4E0D-AAE3-7F664BEF4470}"/>
              </a:ext>
            </a:extLst>
          </p:cNvPr>
          <p:cNvSpPr>
            <a:spLocks noGrp="1"/>
          </p:cNvSpPr>
          <p:nvPr>
            <p:ph type="dt" sz="half" idx="10"/>
          </p:nvPr>
        </p:nvSpPr>
        <p:spPr/>
        <p:txBody>
          <a:bodyPr/>
          <a:lstStyle/>
          <a:p>
            <a:fld id="{109534DF-B2BA-481A-BC5F-2E566E03004F}" type="datetime1">
              <a:rPr lang="de-DE" smtClean="0"/>
              <a:t>15.05.2024</a:t>
            </a:fld>
            <a:endParaRPr lang="de-DE"/>
          </a:p>
        </p:txBody>
      </p:sp>
      <p:sp>
        <p:nvSpPr>
          <p:cNvPr id="6" name="Fußzeilenplatzhalter 5">
            <a:extLst>
              <a:ext uri="{FF2B5EF4-FFF2-40B4-BE49-F238E27FC236}">
                <a16:creationId xmlns:a16="http://schemas.microsoft.com/office/drawing/2014/main" id="{F7AFCCA1-8D82-4F0F-A702-E5B7F98927F2}"/>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8D186773-F5A3-4F4D-8641-1AA3F9D14506}"/>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2935181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48F6C-2F17-4639-8CF8-B028D9D973D0}"/>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586ACAEF-A301-4A50-8DBF-1FE788FBB4A6}"/>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6ADCBA-3C36-472E-B302-4BA265883108}"/>
              </a:ext>
            </a:extLst>
          </p:cNvPr>
          <p:cNvSpPr>
            <a:spLocks noGrp="1"/>
          </p:cNvSpPr>
          <p:nvPr>
            <p:ph type="dt" sz="half" idx="10"/>
          </p:nvPr>
        </p:nvSpPr>
        <p:spPr/>
        <p:txBody>
          <a:bodyPr/>
          <a:lstStyle/>
          <a:p>
            <a:fld id="{70B6E5AE-AD54-4284-9BAD-0FB86F1DA9B7}" type="datetime1">
              <a:rPr lang="de-DE" smtClean="0"/>
              <a:t>15.05.2024</a:t>
            </a:fld>
            <a:endParaRPr lang="de-DE"/>
          </a:p>
        </p:txBody>
      </p:sp>
      <p:sp>
        <p:nvSpPr>
          <p:cNvPr id="5" name="Fußzeilenplatzhalter 4">
            <a:extLst>
              <a:ext uri="{FF2B5EF4-FFF2-40B4-BE49-F238E27FC236}">
                <a16:creationId xmlns:a16="http://schemas.microsoft.com/office/drawing/2014/main" id="{8F645FA1-5674-4F5F-9808-7D9D8E3FF981}"/>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80006520-5460-4F84-B642-2BF121386888}"/>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3661412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7EEC11E-F57E-4D94-BEF8-E0062AE54A60}"/>
              </a:ext>
            </a:extLst>
          </p:cNvPr>
          <p:cNvSpPr>
            <a:spLocks noGrp="1"/>
          </p:cNvSpPr>
          <p:nvPr>
            <p:ph type="title" orient="vert"/>
          </p:nvPr>
        </p:nvSpPr>
        <p:spPr>
          <a:xfrm>
            <a:off x="6543677" y="365133"/>
            <a:ext cx="1971675" cy="5811839"/>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E5F4072A-0A56-40D7-82AF-AA52A7BE8455}"/>
              </a:ext>
            </a:extLst>
          </p:cNvPr>
          <p:cNvSpPr>
            <a:spLocks noGrp="1"/>
          </p:cNvSpPr>
          <p:nvPr>
            <p:ph type="body" orient="vert" idx="1"/>
          </p:nvPr>
        </p:nvSpPr>
        <p:spPr>
          <a:xfrm>
            <a:off x="628652" y="365133"/>
            <a:ext cx="5800725" cy="581183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2F04B9-6697-4E5D-8235-B16331CAADB2}"/>
              </a:ext>
            </a:extLst>
          </p:cNvPr>
          <p:cNvSpPr>
            <a:spLocks noGrp="1"/>
          </p:cNvSpPr>
          <p:nvPr>
            <p:ph type="dt" sz="half" idx="10"/>
          </p:nvPr>
        </p:nvSpPr>
        <p:spPr/>
        <p:txBody>
          <a:bodyPr/>
          <a:lstStyle/>
          <a:p>
            <a:fld id="{C1D431C0-9D49-4E97-9073-02452CDF01D5}" type="datetime1">
              <a:rPr lang="de-DE" smtClean="0"/>
              <a:t>15.05.2024</a:t>
            </a:fld>
            <a:endParaRPr lang="de-DE"/>
          </a:p>
        </p:txBody>
      </p:sp>
      <p:sp>
        <p:nvSpPr>
          <p:cNvPr id="5" name="Fußzeilenplatzhalter 4">
            <a:extLst>
              <a:ext uri="{FF2B5EF4-FFF2-40B4-BE49-F238E27FC236}">
                <a16:creationId xmlns:a16="http://schemas.microsoft.com/office/drawing/2014/main" id="{B81EB6B7-1A79-44D6-826A-6C6655882DB7}"/>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C093B78C-D05C-4271-AD1A-BFBCEA9F751A}"/>
              </a:ext>
            </a:extLst>
          </p:cNvPr>
          <p:cNvSpPr>
            <a:spLocks noGrp="1"/>
          </p:cNvSpPr>
          <p:nvPr>
            <p:ph type="sldNum" sz="quarter" idx="12"/>
          </p:nvPr>
        </p:nvSpPr>
        <p:spPr/>
        <p:txBody>
          <a:bodyPr/>
          <a:lstStyle/>
          <a:p>
            <a:fld id="{DBA625E4-C354-4A2B-949C-FF469D43AAC9}" type="slidenum">
              <a:rPr lang="de-DE" smtClean="0"/>
              <a:t>‹Nr.›</a:t>
            </a:fld>
            <a:endParaRPr lang="de-DE"/>
          </a:p>
        </p:txBody>
      </p:sp>
    </p:spTree>
    <p:extLst>
      <p:ext uri="{BB962C8B-B14F-4D97-AF65-F5344CB8AC3E}">
        <p14:creationId xmlns:p14="http://schemas.microsoft.com/office/powerpoint/2010/main" val="215853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69859-0B67-460D-B6BB-F13F480C1514}"/>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E78FFCE0-B53E-4834-95C8-BD1021DCCB8A}"/>
              </a:ext>
            </a:extLst>
          </p:cNvPr>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43E79B-7858-48BA-B1E4-3E96BEBFAEDC}"/>
              </a:ext>
            </a:extLst>
          </p:cNvPr>
          <p:cNvSpPr>
            <a:spLocks noGrp="1"/>
          </p:cNvSpPr>
          <p:nvPr>
            <p:ph type="dt" sz="half" idx="10"/>
          </p:nvPr>
        </p:nvSpPr>
        <p:spPr/>
        <p:txBody>
          <a:bodyPr/>
          <a:lstStyle/>
          <a:p>
            <a:fld id="{B2AE76AB-A3CC-4A4D-B8AC-87D2B9B43BCC}" type="datetime1">
              <a:rPr lang="de-DE" smtClean="0"/>
              <a:t>15.05.2024</a:t>
            </a:fld>
            <a:endParaRPr lang="de-DE"/>
          </a:p>
        </p:txBody>
      </p:sp>
      <p:sp>
        <p:nvSpPr>
          <p:cNvPr id="5" name="Fußzeilenplatzhalter 4">
            <a:extLst>
              <a:ext uri="{FF2B5EF4-FFF2-40B4-BE49-F238E27FC236}">
                <a16:creationId xmlns:a16="http://schemas.microsoft.com/office/drawing/2014/main" id="{59DDF719-1362-4D2C-B192-DCBFACC8F670}"/>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C716A1D1-63FB-44AC-AD36-E8D9D0C83F00}"/>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221029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DB68F-7DF6-4D7A-9598-40C463A4D6F8}"/>
              </a:ext>
            </a:extLst>
          </p:cNvPr>
          <p:cNvSpPr>
            <a:spLocks noGrp="1"/>
          </p:cNvSpPr>
          <p:nvPr>
            <p:ph type="title"/>
          </p:nvPr>
        </p:nvSpPr>
        <p:spPr>
          <a:xfrm>
            <a:off x="623891" y="1709746"/>
            <a:ext cx="7886700" cy="2852737"/>
          </a:xfrm>
        </p:spPr>
        <p:txBody>
          <a:bodyPr anchor="b"/>
          <a:lstStyle>
            <a:lvl1pPr>
              <a:defRPr sz="4500"/>
            </a:lvl1pPr>
          </a:lstStyle>
          <a:p>
            <a:r>
              <a:rPr lang="de-DE"/>
              <a:t>Titelmasterformat durch Klicken bearbeiten</a:t>
            </a:r>
          </a:p>
        </p:txBody>
      </p:sp>
      <p:sp>
        <p:nvSpPr>
          <p:cNvPr id="3" name="Textplatzhalter 2">
            <a:extLst>
              <a:ext uri="{FF2B5EF4-FFF2-40B4-BE49-F238E27FC236}">
                <a16:creationId xmlns:a16="http://schemas.microsoft.com/office/drawing/2014/main" id="{70AB5C13-A623-4F83-9E62-8BB9ED43A6C0}"/>
              </a:ext>
            </a:extLst>
          </p:cNvPr>
          <p:cNvSpPr>
            <a:spLocks noGrp="1"/>
          </p:cNvSpPr>
          <p:nvPr>
            <p:ph type="body" idx="1"/>
          </p:nvPr>
        </p:nvSpPr>
        <p:spPr>
          <a:xfrm>
            <a:off x="623891" y="4589464"/>
            <a:ext cx="78867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de-DE"/>
              <a:t>Formatvorlagen des Textmasters bearbeiten</a:t>
            </a:r>
          </a:p>
        </p:txBody>
      </p:sp>
      <p:sp>
        <p:nvSpPr>
          <p:cNvPr id="4" name="Datumsplatzhalter 3">
            <a:extLst>
              <a:ext uri="{FF2B5EF4-FFF2-40B4-BE49-F238E27FC236}">
                <a16:creationId xmlns:a16="http://schemas.microsoft.com/office/drawing/2014/main" id="{1F19E135-CC97-4718-865B-BDB75B49DB28}"/>
              </a:ext>
            </a:extLst>
          </p:cNvPr>
          <p:cNvSpPr>
            <a:spLocks noGrp="1"/>
          </p:cNvSpPr>
          <p:nvPr>
            <p:ph type="dt" sz="half" idx="10"/>
          </p:nvPr>
        </p:nvSpPr>
        <p:spPr/>
        <p:txBody>
          <a:bodyPr/>
          <a:lstStyle/>
          <a:p>
            <a:fld id="{11884978-2E8B-4475-8056-608030945EF4}" type="datetime1">
              <a:rPr lang="de-DE" smtClean="0"/>
              <a:t>15.05.2024</a:t>
            </a:fld>
            <a:endParaRPr lang="de-DE"/>
          </a:p>
        </p:txBody>
      </p:sp>
      <p:sp>
        <p:nvSpPr>
          <p:cNvPr id="5" name="Fußzeilenplatzhalter 4">
            <a:extLst>
              <a:ext uri="{FF2B5EF4-FFF2-40B4-BE49-F238E27FC236}">
                <a16:creationId xmlns:a16="http://schemas.microsoft.com/office/drawing/2014/main" id="{1D151E7A-9AB9-44E4-870B-60458A5214AD}"/>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3A8EB68E-9B39-422D-95AC-A87667071DBF}"/>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2220995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D9289-B798-4BE3-BBEF-BB566B50980B}"/>
              </a:ext>
            </a:extLst>
          </p:cNvPr>
          <p:cNvSpPr>
            <a:spLocks noGrp="1"/>
          </p:cNvSpPr>
          <p:nvPr>
            <p:ph type="title"/>
          </p:nvPr>
        </p:nvSpPr>
        <p:spPr/>
        <p:txBody>
          <a:bodyPr/>
          <a:lstStyle/>
          <a:p>
            <a:r>
              <a:rPr lang="de-DE"/>
              <a:t>Titelmasterformat durch Klicken bearbeiten</a:t>
            </a:r>
          </a:p>
        </p:txBody>
      </p:sp>
      <p:sp>
        <p:nvSpPr>
          <p:cNvPr id="3" name="Inhaltsplatzhalter 2">
            <a:extLst>
              <a:ext uri="{FF2B5EF4-FFF2-40B4-BE49-F238E27FC236}">
                <a16:creationId xmlns:a16="http://schemas.microsoft.com/office/drawing/2014/main" id="{771C3F15-46AC-4C4E-8C43-BB07AB512BBE}"/>
              </a:ext>
            </a:extLst>
          </p:cNvPr>
          <p:cNvSpPr>
            <a:spLocks noGrp="1"/>
          </p:cNvSpPr>
          <p:nvPr>
            <p:ph sz="half" idx="1"/>
          </p:nvPr>
        </p:nvSpPr>
        <p:spPr>
          <a:xfrm>
            <a:off x="628651" y="1825625"/>
            <a:ext cx="3886200" cy="435133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8418FC9-E794-4380-BEE9-F101D8CE769D}"/>
              </a:ext>
            </a:extLst>
          </p:cNvPr>
          <p:cNvSpPr>
            <a:spLocks noGrp="1"/>
          </p:cNvSpPr>
          <p:nvPr>
            <p:ph sz="half" idx="2"/>
          </p:nvPr>
        </p:nvSpPr>
        <p:spPr>
          <a:xfrm>
            <a:off x="4629151" y="1825625"/>
            <a:ext cx="3886200" cy="435133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2F2B7D4-60D1-4423-84CD-3DC55A37307C}"/>
              </a:ext>
            </a:extLst>
          </p:cNvPr>
          <p:cNvSpPr>
            <a:spLocks noGrp="1"/>
          </p:cNvSpPr>
          <p:nvPr>
            <p:ph type="dt" sz="half" idx="10"/>
          </p:nvPr>
        </p:nvSpPr>
        <p:spPr/>
        <p:txBody>
          <a:bodyPr/>
          <a:lstStyle/>
          <a:p>
            <a:fld id="{118236E3-1BCE-4126-B70D-8871788CA1FF}" type="datetime1">
              <a:rPr lang="de-DE" smtClean="0"/>
              <a:t>15.05.2024</a:t>
            </a:fld>
            <a:endParaRPr lang="de-DE"/>
          </a:p>
        </p:txBody>
      </p:sp>
      <p:sp>
        <p:nvSpPr>
          <p:cNvPr id="6" name="Fußzeilenplatzhalter 5">
            <a:extLst>
              <a:ext uri="{FF2B5EF4-FFF2-40B4-BE49-F238E27FC236}">
                <a16:creationId xmlns:a16="http://schemas.microsoft.com/office/drawing/2014/main" id="{DA20E05A-15BB-40AE-AB0F-F22291200318}"/>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BD98B6A6-FA95-4D29-9A5A-6519449BE008}"/>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1989358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D3B3B-F2BE-45DB-8FA3-C766B85A27C0}"/>
              </a:ext>
            </a:extLst>
          </p:cNvPr>
          <p:cNvSpPr>
            <a:spLocks noGrp="1"/>
          </p:cNvSpPr>
          <p:nvPr>
            <p:ph type="title"/>
          </p:nvPr>
        </p:nvSpPr>
        <p:spPr>
          <a:xfrm>
            <a:off x="629843" y="365125"/>
            <a:ext cx="7886700" cy="1325563"/>
          </a:xfrm>
        </p:spPr>
        <p:txBody>
          <a:bodyPr/>
          <a:lstStyle/>
          <a:p>
            <a:r>
              <a:rPr lang="de-DE"/>
              <a:t>Titelmasterformat durch Klicken bearbeiten</a:t>
            </a:r>
          </a:p>
        </p:txBody>
      </p:sp>
      <p:sp>
        <p:nvSpPr>
          <p:cNvPr id="3" name="Textplatzhalter 2">
            <a:extLst>
              <a:ext uri="{FF2B5EF4-FFF2-40B4-BE49-F238E27FC236}">
                <a16:creationId xmlns:a16="http://schemas.microsoft.com/office/drawing/2014/main" id="{46297F05-32A5-445E-82F2-0557B7DD20A8}"/>
              </a:ext>
            </a:extLst>
          </p:cNvPr>
          <p:cNvSpPr>
            <a:spLocks noGrp="1"/>
          </p:cNvSpPr>
          <p:nvPr>
            <p:ph type="body" idx="1"/>
          </p:nvPr>
        </p:nvSpPr>
        <p:spPr>
          <a:xfrm>
            <a:off x="629842" y="1681163"/>
            <a:ext cx="3868340"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AEA95470-0D3B-44DC-A9A0-B40237FCB8F4}"/>
              </a:ext>
            </a:extLst>
          </p:cNvPr>
          <p:cNvSpPr>
            <a:spLocks noGrp="1"/>
          </p:cNvSpPr>
          <p:nvPr>
            <p:ph sz="half" idx="2"/>
          </p:nvPr>
        </p:nvSpPr>
        <p:spPr>
          <a:xfrm>
            <a:off x="629842" y="2505077"/>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C5FC567-D663-450D-8663-AD64BDBDAA85}"/>
              </a:ext>
            </a:extLst>
          </p:cNvPr>
          <p:cNvSpPr>
            <a:spLocks noGrp="1"/>
          </p:cNvSpPr>
          <p:nvPr>
            <p:ph type="body" sz="quarter" idx="3"/>
          </p:nvPr>
        </p:nvSpPr>
        <p:spPr>
          <a:xfrm>
            <a:off x="4629154" y="1681163"/>
            <a:ext cx="3887391" cy="82391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de-DE"/>
              <a:t>Formatvorlagen des Textmasters bearbeiten</a:t>
            </a:r>
          </a:p>
        </p:txBody>
      </p:sp>
      <p:sp>
        <p:nvSpPr>
          <p:cNvPr id="6" name="Inhaltsplatzhalter 5">
            <a:extLst>
              <a:ext uri="{FF2B5EF4-FFF2-40B4-BE49-F238E27FC236}">
                <a16:creationId xmlns:a16="http://schemas.microsoft.com/office/drawing/2014/main" id="{13A0C8BD-2733-4620-A02D-2832AE5DB21B}"/>
              </a:ext>
            </a:extLst>
          </p:cNvPr>
          <p:cNvSpPr>
            <a:spLocks noGrp="1"/>
          </p:cNvSpPr>
          <p:nvPr>
            <p:ph sz="quarter" idx="4"/>
          </p:nvPr>
        </p:nvSpPr>
        <p:spPr>
          <a:xfrm>
            <a:off x="4629154" y="2505077"/>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D67EA48-1E7E-4EB4-B044-E810841631DE}"/>
              </a:ext>
            </a:extLst>
          </p:cNvPr>
          <p:cNvSpPr>
            <a:spLocks noGrp="1"/>
          </p:cNvSpPr>
          <p:nvPr>
            <p:ph type="dt" sz="half" idx="10"/>
          </p:nvPr>
        </p:nvSpPr>
        <p:spPr/>
        <p:txBody>
          <a:bodyPr/>
          <a:lstStyle/>
          <a:p>
            <a:fld id="{163F50DF-8A3C-4F33-AD11-F79C913D957F}" type="datetime1">
              <a:rPr lang="de-DE" smtClean="0"/>
              <a:t>15.05.2024</a:t>
            </a:fld>
            <a:endParaRPr lang="de-DE"/>
          </a:p>
        </p:txBody>
      </p:sp>
      <p:sp>
        <p:nvSpPr>
          <p:cNvPr id="8" name="Fußzeilenplatzhalter 7">
            <a:extLst>
              <a:ext uri="{FF2B5EF4-FFF2-40B4-BE49-F238E27FC236}">
                <a16:creationId xmlns:a16="http://schemas.microsoft.com/office/drawing/2014/main" id="{BF8C3865-7AAF-43F9-B4BD-8C1930A3F7EF}"/>
              </a:ext>
            </a:extLst>
          </p:cNvPr>
          <p:cNvSpPr>
            <a:spLocks noGrp="1"/>
          </p:cNvSpPr>
          <p:nvPr>
            <p:ph type="ftr" sz="quarter" idx="11"/>
          </p:nvPr>
        </p:nvSpPr>
        <p:spPr/>
        <p:txBody>
          <a:bodyPr/>
          <a:lstStyle/>
          <a:p>
            <a:r>
              <a:rPr lang="de-DE"/>
              <a:t>Präsentationstitel, Datum oder Navigation © Diakonie</a:t>
            </a:r>
          </a:p>
        </p:txBody>
      </p:sp>
      <p:sp>
        <p:nvSpPr>
          <p:cNvPr id="9" name="Foliennummernplatzhalter 8">
            <a:extLst>
              <a:ext uri="{FF2B5EF4-FFF2-40B4-BE49-F238E27FC236}">
                <a16:creationId xmlns:a16="http://schemas.microsoft.com/office/drawing/2014/main" id="{A21D0DE7-E8BB-4FF9-ABF3-1B7D35540979}"/>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3028624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ACCC38-1073-42E4-A6CA-02173BCCEFEF}"/>
              </a:ext>
            </a:extLst>
          </p:cNvPr>
          <p:cNvSpPr>
            <a:spLocks noGrp="1"/>
          </p:cNvSpPr>
          <p:nvPr>
            <p:ph type="title"/>
          </p:nvPr>
        </p:nvSpPr>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A39533D9-6B12-4A87-94BE-D70C7530AC6B}"/>
              </a:ext>
            </a:extLst>
          </p:cNvPr>
          <p:cNvSpPr>
            <a:spLocks noGrp="1"/>
          </p:cNvSpPr>
          <p:nvPr>
            <p:ph type="dt" sz="half" idx="10"/>
          </p:nvPr>
        </p:nvSpPr>
        <p:spPr/>
        <p:txBody>
          <a:bodyPr/>
          <a:lstStyle/>
          <a:p>
            <a:fld id="{4F51BA9C-8A3D-415B-92AC-AF58DAF5DA6B}" type="datetime1">
              <a:rPr lang="de-DE" smtClean="0"/>
              <a:t>15.05.2024</a:t>
            </a:fld>
            <a:endParaRPr lang="de-DE"/>
          </a:p>
        </p:txBody>
      </p:sp>
      <p:sp>
        <p:nvSpPr>
          <p:cNvPr id="4" name="Fußzeilenplatzhalter 3">
            <a:extLst>
              <a:ext uri="{FF2B5EF4-FFF2-40B4-BE49-F238E27FC236}">
                <a16:creationId xmlns:a16="http://schemas.microsoft.com/office/drawing/2014/main" id="{BCF428F6-3B75-48EB-86B7-59A95A205179}"/>
              </a:ext>
            </a:extLst>
          </p:cNvPr>
          <p:cNvSpPr>
            <a:spLocks noGrp="1"/>
          </p:cNvSpPr>
          <p:nvPr>
            <p:ph type="ftr" sz="quarter" idx="11"/>
          </p:nvPr>
        </p:nvSpPr>
        <p:spPr/>
        <p:txBody>
          <a:bodyPr/>
          <a:lstStyle/>
          <a:p>
            <a:r>
              <a:rPr lang="de-DE"/>
              <a:t>Präsentationstitel, Datum oder Navigation © Diakonie</a:t>
            </a:r>
          </a:p>
        </p:txBody>
      </p:sp>
      <p:sp>
        <p:nvSpPr>
          <p:cNvPr id="5" name="Foliennummernplatzhalter 4">
            <a:extLst>
              <a:ext uri="{FF2B5EF4-FFF2-40B4-BE49-F238E27FC236}">
                <a16:creationId xmlns:a16="http://schemas.microsoft.com/office/drawing/2014/main" id="{27E3A99D-F09D-49C2-A96A-AEEF2DA81FBC}"/>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1768963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4841BC-0F14-45D7-9843-95E6804EBA2F}"/>
              </a:ext>
            </a:extLst>
          </p:cNvPr>
          <p:cNvSpPr>
            <a:spLocks noGrp="1"/>
          </p:cNvSpPr>
          <p:nvPr>
            <p:ph type="dt" sz="half" idx="10"/>
          </p:nvPr>
        </p:nvSpPr>
        <p:spPr/>
        <p:txBody>
          <a:bodyPr/>
          <a:lstStyle/>
          <a:p>
            <a:fld id="{7C21E048-CD8E-4652-B11F-2B22960335A6}" type="datetime1">
              <a:rPr lang="de-DE" smtClean="0"/>
              <a:t>15.05.2024</a:t>
            </a:fld>
            <a:endParaRPr lang="de-DE"/>
          </a:p>
        </p:txBody>
      </p:sp>
      <p:sp>
        <p:nvSpPr>
          <p:cNvPr id="3" name="Fußzeilenplatzhalter 2">
            <a:extLst>
              <a:ext uri="{FF2B5EF4-FFF2-40B4-BE49-F238E27FC236}">
                <a16:creationId xmlns:a16="http://schemas.microsoft.com/office/drawing/2014/main" id="{9744E1DB-6CEE-4DF2-960A-9000F6677D37}"/>
              </a:ext>
            </a:extLst>
          </p:cNvPr>
          <p:cNvSpPr>
            <a:spLocks noGrp="1"/>
          </p:cNvSpPr>
          <p:nvPr>
            <p:ph type="ftr" sz="quarter" idx="11"/>
          </p:nvPr>
        </p:nvSpPr>
        <p:spPr/>
        <p:txBody>
          <a:bodyPr/>
          <a:lstStyle/>
          <a:p>
            <a:r>
              <a:rPr lang="de-DE"/>
              <a:t>Präsentationstitel, Datum oder Navigation © Diakonie</a:t>
            </a:r>
          </a:p>
        </p:txBody>
      </p:sp>
      <p:sp>
        <p:nvSpPr>
          <p:cNvPr id="4" name="Foliennummernplatzhalter 3">
            <a:extLst>
              <a:ext uri="{FF2B5EF4-FFF2-40B4-BE49-F238E27FC236}">
                <a16:creationId xmlns:a16="http://schemas.microsoft.com/office/drawing/2014/main" id="{6C65B62C-0117-46D5-8885-E6912FE39591}"/>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3041477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EB64A-2ED4-48C2-BF5D-3F2F44D5E705}"/>
              </a:ext>
            </a:extLst>
          </p:cNvPr>
          <p:cNvSpPr>
            <a:spLocks noGrp="1"/>
          </p:cNvSpPr>
          <p:nvPr>
            <p:ph type="title"/>
          </p:nvPr>
        </p:nvSpPr>
        <p:spPr>
          <a:xfrm>
            <a:off x="629841" y="457200"/>
            <a:ext cx="2949179" cy="1600200"/>
          </a:xfrm>
        </p:spPr>
        <p:txBody>
          <a:bodyPr anchor="b"/>
          <a:lstStyle>
            <a:lvl1pPr>
              <a:defRPr sz="2400"/>
            </a:lvl1pPr>
          </a:lstStyle>
          <a:p>
            <a:r>
              <a:rPr lang="de-DE"/>
              <a:t>Titelmasterformat durch Klicken bearbeiten</a:t>
            </a:r>
          </a:p>
        </p:txBody>
      </p:sp>
      <p:sp>
        <p:nvSpPr>
          <p:cNvPr id="3" name="Inhaltsplatzhalter 2">
            <a:extLst>
              <a:ext uri="{FF2B5EF4-FFF2-40B4-BE49-F238E27FC236}">
                <a16:creationId xmlns:a16="http://schemas.microsoft.com/office/drawing/2014/main" id="{346252CE-5F13-45DF-9931-7D92A1D35C77}"/>
              </a:ext>
            </a:extLst>
          </p:cNvPr>
          <p:cNvSpPr>
            <a:spLocks noGrp="1"/>
          </p:cNvSpPr>
          <p:nvPr>
            <p:ph idx="1"/>
          </p:nvPr>
        </p:nvSpPr>
        <p:spPr>
          <a:xfrm>
            <a:off x="3887394" y="987433"/>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ADEFBED-3E71-4AAE-A15C-4DCF27706DA8}"/>
              </a:ext>
            </a:extLst>
          </p:cNvPr>
          <p:cNvSpPr>
            <a:spLocks noGrp="1"/>
          </p:cNvSpPr>
          <p:nvPr>
            <p:ph type="body" sz="half" idx="2"/>
          </p:nvPr>
        </p:nvSpPr>
        <p:spPr>
          <a:xfrm>
            <a:off x="629841" y="2057407"/>
            <a:ext cx="2949179"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de-DE"/>
              <a:t>Formatvorlagen des Textmasters bearbeiten</a:t>
            </a:r>
          </a:p>
        </p:txBody>
      </p:sp>
      <p:sp>
        <p:nvSpPr>
          <p:cNvPr id="5" name="Datumsplatzhalter 4">
            <a:extLst>
              <a:ext uri="{FF2B5EF4-FFF2-40B4-BE49-F238E27FC236}">
                <a16:creationId xmlns:a16="http://schemas.microsoft.com/office/drawing/2014/main" id="{7AA9AF6A-D673-42C8-BA6B-F25FFD3F9E97}"/>
              </a:ext>
            </a:extLst>
          </p:cNvPr>
          <p:cNvSpPr>
            <a:spLocks noGrp="1"/>
          </p:cNvSpPr>
          <p:nvPr>
            <p:ph type="dt" sz="half" idx="10"/>
          </p:nvPr>
        </p:nvSpPr>
        <p:spPr/>
        <p:txBody>
          <a:bodyPr/>
          <a:lstStyle/>
          <a:p>
            <a:fld id="{E5151895-6B01-41C2-B7C3-0A86D2FB29A2}" type="datetime1">
              <a:rPr lang="de-DE" smtClean="0"/>
              <a:t>15.05.2024</a:t>
            </a:fld>
            <a:endParaRPr lang="de-DE"/>
          </a:p>
        </p:txBody>
      </p:sp>
      <p:sp>
        <p:nvSpPr>
          <p:cNvPr id="6" name="Fußzeilenplatzhalter 5">
            <a:extLst>
              <a:ext uri="{FF2B5EF4-FFF2-40B4-BE49-F238E27FC236}">
                <a16:creationId xmlns:a16="http://schemas.microsoft.com/office/drawing/2014/main" id="{0E5E3EE3-F288-495F-9101-9687A76A3B6B}"/>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7C30BED2-ABDA-47F9-9310-0EF8F72CE16E}"/>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33596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ufzählun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p:nvPr>
        </p:nvSpPr>
        <p:spPr>
          <a:xfrm>
            <a:off x="277200" y="320400"/>
            <a:ext cx="86220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p:nvPr>
        </p:nvSpPr>
        <p:spPr>
          <a:xfrm>
            <a:off x="277200" y="1090799"/>
            <a:ext cx="8622000" cy="4914000"/>
          </a:xfrm>
        </p:spPr>
        <p:txBody>
          <a:bodyPr>
            <a:noAutofit/>
          </a:bodyPr>
          <a:lstStyle>
            <a:lvl1pPr marL="177792" indent="-177792">
              <a:lnSpc>
                <a:spcPts val="1900"/>
              </a:lnSpc>
              <a:spcBef>
                <a:spcPts val="0"/>
              </a:spcBef>
              <a:buFont typeface="Arial" panose="020B0604020202020204" pitchFamily="34" charset="0"/>
              <a:buChar char="−"/>
              <a:defRPr sz="1600" b="0">
                <a:latin typeface="Arial" panose="020B0604020202020204" pitchFamily="34" charset="0"/>
                <a:cs typeface="Arial" panose="020B0604020202020204" pitchFamily="34" charset="0"/>
              </a:defRPr>
            </a:lvl1pPr>
            <a:lvl2pPr marL="360346" indent="-182554">
              <a:lnSpc>
                <a:spcPts val="1900"/>
              </a:lnSpc>
              <a:buFont typeface="Arial" panose="020B0604020202020204" pitchFamily="34" charset="0"/>
              <a:buChar char="−"/>
              <a:defRPr sz="1600" b="0">
                <a:latin typeface="Arial" panose="020B0604020202020204" pitchFamily="34" charset="0"/>
                <a:cs typeface="Arial" panose="020B0604020202020204" pitchFamily="34" charset="0"/>
              </a:defRPr>
            </a:lvl2pPr>
            <a:lvl3pPr marL="538136" indent="-177792">
              <a:lnSpc>
                <a:spcPts val="1900"/>
              </a:lnSpc>
              <a:buFont typeface="Arial" panose="020B0604020202020204" pitchFamily="34" charset="0"/>
              <a:buChar char="−"/>
              <a:defRPr sz="1600" b="0">
                <a:latin typeface="Arial" panose="020B0604020202020204" pitchFamily="34" charset="0"/>
                <a:cs typeface="Arial" panose="020B0604020202020204" pitchFamily="34" charset="0"/>
              </a:defRPr>
            </a:lvl3pPr>
            <a:lvl4pPr marL="717515" indent="-179380">
              <a:lnSpc>
                <a:spcPts val="1900"/>
              </a:lnSpc>
              <a:buFont typeface="Arial" panose="020B0604020202020204" pitchFamily="34" charset="0"/>
              <a:buChar char="−"/>
              <a:defRPr sz="1600" b="0">
                <a:latin typeface="Arial" panose="020B0604020202020204" pitchFamily="34" charset="0"/>
                <a:cs typeface="Arial" panose="020B0604020202020204" pitchFamily="34" charset="0"/>
              </a:defRPr>
            </a:lvl4pPr>
            <a:lvl5pPr marL="895306" indent="-177792">
              <a:lnSpc>
                <a:spcPts val="1900"/>
              </a:lnSpc>
              <a:buFont typeface="Arial" panose="020B0604020202020204" pitchFamily="34" charset="0"/>
              <a:buChar char="−"/>
              <a:defRPr sz="1600" b="0">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7048918A-AB6E-4997-984F-2EC52B64FDD1}"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9" name="Grafik 8">
            <a:extLst>
              <a:ext uri="{FF2B5EF4-FFF2-40B4-BE49-F238E27FC236}">
                <a16:creationId xmlns:a16="http://schemas.microsoft.com/office/drawing/2014/main" id="{C6858859-BC2A-4B9E-9BB5-ED4C40FBB7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735927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49E54-5017-4740-B0AC-4D9218571408}"/>
              </a:ext>
            </a:extLst>
          </p:cNvPr>
          <p:cNvSpPr>
            <a:spLocks noGrp="1"/>
          </p:cNvSpPr>
          <p:nvPr>
            <p:ph type="title"/>
          </p:nvPr>
        </p:nvSpPr>
        <p:spPr>
          <a:xfrm>
            <a:off x="629841" y="457200"/>
            <a:ext cx="2949179" cy="1600200"/>
          </a:xfrm>
        </p:spPr>
        <p:txBody>
          <a:bodyPr anchor="b"/>
          <a:lstStyle>
            <a:lvl1pPr>
              <a:defRPr sz="2400"/>
            </a:lvl1pPr>
          </a:lstStyle>
          <a:p>
            <a:r>
              <a:rPr lang="de-DE"/>
              <a:t>Titelmasterformat durch Klicken bearbeiten</a:t>
            </a:r>
          </a:p>
        </p:txBody>
      </p:sp>
      <p:sp>
        <p:nvSpPr>
          <p:cNvPr id="3" name="Bildplatzhalter 2">
            <a:extLst>
              <a:ext uri="{FF2B5EF4-FFF2-40B4-BE49-F238E27FC236}">
                <a16:creationId xmlns:a16="http://schemas.microsoft.com/office/drawing/2014/main" id="{C9BBB9A7-5C25-4836-999E-38A7CA61B3FA}"/>
              </a:ext>
            </a:extLst>
          </p:cNvPr>
          <p:cNvSpPr>
            <a:spLocks noGrp="1"/>
          </p:cNvSpPr>
          <p:nvPr>
            <p:ph type="pic" idx="1"/>
          </p:nvPr>
        </p:nvSpPr>
        <p:spPr>
          <a:xfrm>
            <a:off x="3887394" y="987433"/>
            <a:ext cx="4629151" cy="4873625"/>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de-DE"/>
          </a:p>
        </p:txBody>
      </p:sp>
      <p:sp>
        <p:nvSpPr>
          <p:cNvPr id="4" name="Textplatzhalter 3">
            <a:extLst>
              <a:ext uri="{FF2B5EF4-FFF2-40B4-BE49-F238E27FC236}">
                <a16:creationId xmlns:a16="http://schemas.microsoft.com/office/drawing/2014/main" id="{6470BF19-B85D-41A3-ADE2-50A1E8840625}"/>
              </a:ext>
            </a:extLst>
          </p:cNvPr>
          <p:cNvSpPr>
            <a:spLocks noGrp="1"/>
          </p:cNvSpPr>
          <p:nvPr>
            <p:ph type="body" sz="half" idx="2"/>
          </p:nvPr>
        </p:nvSpPr>
        <p:spPr>
          <a:xfrm>
            <a:off x="629841" y="2057407"/>
            <a:ext cx="2949179" cy="3811588"/>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de-DE"/>
              <a:t>Formatvorlagen des Textmasters bearbeiten</a:t>
            </a:r>
          </a:p>
        </p:txBody>
      </p:sp>
      <p:sp>
        <p:nvSpPr>
          <p:cNvPr id="5" name="Datumsplatzhalter 4">
            <a:extLst>
              <a:ext uri="{FF2B5EF4-FFF2-40B4-BE49-F238E27FC236}">
                <a16:creationId xmlns:a16="http://schemas.microsoft.com/office/drawing/2014/main" id="{1E3DC897-DF4F-479F-8A4A-7725E4FE2EA1}"/>
              </a:ext>
            </a:extLst>
          </p:cNvPr>
          <p:cNvSpPr>
            <a:spLocks noGrp="1"/>
          </p:cNvSpPr>
          <p:nvPr>
            <p:ph type="dt" sz="half" idx="10"/>
          </p:nvPr>
        </p:nvSpPr>
        <p:spPr/>
        <p:txBody>
          <a:bodyPr/>
          <a:lstStyle/>
          <a:p>
            <a:fld id="{5A4B9E0B-77CE-47F7-B20D-BB1C370635E4}" type="datetime1">
              <a:rPr lang="de-DE" smtClean="0"/>
              <a:t>15.05.2024</a:t>
            </a:fld>
            <a:endParaRPr lang="de-DE"/>
          </a:p>
        </p:txBody>
      </p:sp>
      <p:sp>
        <p:nvSpPr>
          <p:cNvPr id="6" name="Fußzeilenplatzhalter 5">
            <a:extLst>
              <a:ext uri="{FF2B5EF4-FFF2-40B4-BE49-F238E27FC236}">
                <a16:creationId xmlns:a16="http://schemas.microsoft.com/office/drawing/2014/main" id="{CF0D0AB4-6225-4623-8EB7-9CD94E774824}"/>
              </a:ext>
            </a:extLst>
          </p:cNvPr>
          <p:cNvSpPr>
            <a:spLocks noGrp="1"/>
          </p:cNvSpPr>
          <p:nvPr>
            <p:ph type="ftr" sz="quarter" idx="11"/>
          </p:nvPr>
        </p:nvSpPr>
        <p:spPr/>
        <p:txBody>
          <a:bodyPr/>
          <a:lstStyle/>
          <a:p>
            <a:r>
              <a:rPr lang="de-DE"/>
              <a:t>Präsentationstitel, Datum oder Navigation © Diakonie</a:t>
            </a:r>
          </a:p>
        </p:txBody>
      </p:sp>
      <p:sp>
        <p:nvSpPr>
          <p:cNvPr id="7" name="Foliennummernplatzhalter 6">
            <a:extLst>
              <a:ext uri="{FF2B5EF4-FFF2-40B4-BE49-F238E27FC236}">
                <a16:creationId xmlns:a16="http://schemas.microsoft.com/office/drawing/2014/main" id="{29ACA034-3AE5-43FA-8090-F4E896E84F0A}"/>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122703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56F08-FC7E-40DC-9B7D-1DB0B7D58C5D}"/>
              </a:ext>
            </a:extLst>
          </p:cNvPr>
          <p:cNvSpPr>
            <a:spLocks noGrp="1"/>
          </p:cNvSpPr>
          <p:nvPr>
            <p:ph type="title"/>
          </p:nvPr>
        </p:nvSpPr>
        <p:spPr/>
        <p:txBody>
          <a:bodyPr/>
          <a:lstStyle/>
          <a:p>
            <a:r>
              <a:rPr lang="de-DE"/>
              <a:t>Titelmasterformat durch Klicken bearbeiten</a:t>
            </a:r>
          </a:p>
        </p:txBody>
      </p:sp>
      <p:sp>
        <p:nvSpPr>
          <p:cNvPr id="3" name="Vertikaler Textplatzhalter 2">
            <a:extLst>
              <a:ext uri="{FF2B5EF4-FFF2-40B4-BE49-F238E27FC236}">
                <a16:creationId xmlns:a16="http://schemas.microsoft.com/office/drawing/2014/main" id="{8234AA0A-239D-4DAC-9913-66BB7B4E41A9}"/>
              </a:ext>
            </a:extLst>
          </p:cNvPr>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EAFDC9-D4A3-44CE-B95F-9167EC59D1D0}"/>
              </a:ext>
            </a:extLst>
          </p:cNvPr>
          <p:cNvSpPr>
            <a:spLocks noGrp="1"/>
          </p:cNvSpPr>
          <p:nvPr>
            <p:ph type="dt" sz="half" idx="10"/>
          </p:nvPr>
        </p:nvSpPr>
        <p:spPr/>
        <p:txBody>
          <a:bodyPr/>
          <a:lstStyle/>
          <a:p>
            <a:fld id="{3E986915-14AF-43EE-AE89-8D4DBA39ADF2}" type="datetime1">
              <a:rPr lang="de-DE" smtClean="0"/>
              <a:t>15.05.2024</a:t>
            </a:fld>
            <a:endParaRPr lang="de-DE"/>
          </a:p>
        </p:txBody>
      </p:sp>
      <p:sp>
        <p:nvSpPr>
          <p:cNvPr id="5" name="Fußzeilenplatzhalter 4">
            <a:extLst>
              <a:ext uri="{FF2B5EF4-FFF2-40B4-BE49-F238E27FC236}">
                <a16:creationId xmlns:a16="http://schemas.microsoft.com/office/drawing/2014/main" id="{C7852B3A-02DB-4BFF-A191-57CFB5630592}"/>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D1D6D31C-0324-4676-BC45-AAEA1EC85C66}"/>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1033238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9D34203-CDF8-46E9-B3C1-73825B2D5FBF}"/>
              </a:ext>
            </a:extLst>
          </p:cNvPr>
          <p:cNvSpPr>
            <a:spLocks noGrp="1"/>
          </p:cNvSpPr>
          <p:nvPr>
            <p:ph type="title" orient="vert"/>
          </p:nvPr>
        </p:nvSpPr>
        <p:spPr>
          <a:xfrm>
            <a:off x="6543677" y="365133"/>
            <a:ext cx="1971675" cy="5811839"/>
          </a:xfrm>
        </p:spPr>
        <p:txBody>
          <a:bodyPr vert="eaVert"/>
          <a:lstStyle/>
          <a:p>
            <a:r>
              <a:rPr lang="de-DE"/>
              <a:t>Titelmasterformat durch Klicken bearbeiten</a:t>
            </a:r>
          </a:p>
        </p:txBody>
      </p:sp>
      <p:sp>
        <p:nvSpPr>
          <p:cNvPr id="3" name="Vertikaler Textplatzhalter 2">
            <a:extLst>
              <a:ext uri="{FF2B5EF4-FFF2-40B4-BE49-F238E27FC236}">
                <a16:creationId xmlns:a16="http://schemas.microsoft.com/office/drawing/2014/main" id="{AE2C5BB7-6CCE-4161-9785-F0DFC7904C0E}"/>
              </a:ext>
            </a:extLst>
          </p:cNvPr>
          <p:cNvSpPr>
            <a:spLocks noGrp="1"/>
          </p:cNvSpPr>
          <p:nvPr>
            <p:ph type="body" orient="vert" idx="1"/>
          </p:nvPr>
        </p:nvSpPr>
        <p:spPr>
          <a:xfrm>
            <a:off x="628652" y="365133"/>
            <a:ext cx="5800725" cy="581183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BE16C9-35C4-4AA1-9942-EED6116E75FA}"/>
              </a:ext>
            </a:extLst>
          </p:cNvPr>
          <p:cNvSpPr>
            <a:spLocks noGrp="1"/>
          </p:cNvSpPr>
          <p:nvPr>
            <p:ph type="dt" sz="half" idx="10"/>
          </p:nvPr>
        </p:nvSpPr>
        <p:spPr/>
        <p:txBody>
          <a:bodyPr/>
          <a:lstStyle/>
          <a:p>
            <a:fld id="{E99E38AF-3019-4B5B-B19A-B2B0825F640F}" type="datetime1">
              <a:rPr lang="de-DE" smtClean="0"/>
              <a:t>15.05.2024</a:t>
            </a:fld>
            <a:endParaRPr lang="de-DE"/>
          </a:p>
        </p:txBody>
      </p:sp>
      <p:sp>
        <p:nvSpPr>
          <p:cNvPr id="5" name="Fußzeilenplatzhalter 4">
            <a:extLst>
              <a:ext uri="{FF2B5EF4-FFF2-40B4-BE49-F238E27FC236}">
                <a16:creationId xmlns:a16="http://schemas.microsoft.com/office/drawing/2014/main" id="{C7CD43CD-EE96-44F3-A304-53A9A054CF14}"/>
              </a:ext>
            </a:extLst>
          </p:cNvPr>
          <p:cNvSpPr>
            <a:spLocks noGrp="1"/>
          </p:cNvSpPr>
          <p:nvPr>
            <p:ph type="ftr" sz="quarter" idx="11"/>
          </p:nvPr>
        </p:nvSpPr>
        <p:spPr/>
        <p:txBody>
          <a:bodyPr/>
          <a:lstStyle/>
          <a:p>
            <a:r>
              <a:rPr lang="de-DE"/>
              <a:t>Präsentationstitel, Datum oder Navigation © Diakonie</a:t>
            </a:r>
          </a:p>
        </p:txBody>
      </p:sp>
      <p:sp>
        <p:nvSpPr>
          <p:cNvPr id="6" name="Foliennummernplatzhalter 5">
            <a:extLst>
              <a:ext uri="{FF2B5EF4-FFF2-40B4-BE49-F238E27FC236}">
                <a16:creationId xmlns:a16="http://schemas.microsoft.com/office/drawing/2014/main" id="{FB32C62D-CA04-4755-90AA-F6A76A6634A2}"/>
              </a:ext>
            </a:extLst>
          </p:cNvPr>
          <p:cNvSpPr>
            <a:spLocks noGrp="1"/>
          </p:cNvSpPr>
          <p:nvPr>
            <p:ph type="sldNum" sz="quarter" idx="12"/>
          </p:nvPr>
        </p:nvSpPr>
        <p:spPr/>
        <p:txBody>
          <a:bodyPr/>
          <a:lstStyle/>
          <a:p>
            <a:fld id="{1C4D95CB-3D52-40C7-BAC7-9E011F78C4B2}" type="slidenum">
              <a:rPr lang="de-DE" smtClean="0"/>
              <a:t>‹Nr.›</a:t>
            </a:fld>
            <a:endParaRPr lang="de-DE"/>
          </a:p>
        </p:txBody>
      </p:sp>
    </p:spTree>
    <p:extLst>
      <p:ext uri="{BB962C8B-B14F-4D97-AF65-F5344CB8AC3E}">
        <p14:creationId xmlns:p14="http://schemas.microsoft.com/office/powerpoint/2010/main" val="114772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1BBD970B-0043-4FF6-9471-23B5643CD648}"/>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C85CAB1E-401E-4FAE-95B8-00440C8069DE}"/>
              </a:ext>
            </a:extLst>
          </p:cNvPr>
          <p:cNvSpPr>
            <a:spLocks noGrp="1"/>
          </p:cNvSpPr>
          <p:nvPr>
            <p:ph type="title" hasCustomPrompt="1"/>
          </p:nvPr>
        </p:nvSpPr>
        <p:spPr>
          <a:xfrm>
            <a:off x="277200" y="320400"/>
            <a:ext cx="8622000" cy="694800"/>
          </a:xfrm>
        </p:spPr>
        <p:txBody>
          <a:bodyPr anchor="t" anchorCtr="0">
            <a:noAutofit/>
          </a:bodyPr>
          <a:lstStyle>
            <a:lvl1pPr>
              <a:lnSpc>
                <a:spcPts val="2200"/>
              </a:lnSpc>
              <a:defRPr sz="2000" b="1">
                <a:solidFill>
                  <a:srgbClr val="009BDC"/>
                </a:solidFill>
                <a:latin typeface="Arial" panose="020B0604020202020204" pitchFamily="34" charset="0"/>
                <a:cs typeface="Arial" panose="020B0604020202020204" pitchFamily="34" charset="0"/>
              </a:defRPr>
            </a:lvl1pPr>
          </a:lstStyle>
          <a:p>
            <a:r>
              <a:rPr lang="de-DE" dirty="0"/>
              <a:t>Agenda</a:t>
            </a:r>
          </a:p>
        </p:txBody>
      </p:sp>
      <p:sp>
        <p:nvSpPr>
          <p:cNvPr id="3" name="Inhaltsplatzhalter 2">
            <a:extLst>
              <a:ext uri="{FF2B5EF4-FFF2-40B4-BE49-F238E27FC236}">
                <a16:creationId xmlns:a16="http://schemas.microsoft.com/office/drawing/2014/main" id="{96664A69-CA61-4F20-8FEA-B0C1D42CEAD7}"/>
              </a:ext>
            </a:extLst>
          </p:cNvPr>
          <p:cNvSpPr>
            <a:spLocks noGrp="1"/>
          </p:cNvSpPr>
          <p:nvPr>
            <p:ph idx="1" hasCustomPrompt="1"/>
          </p:nvPr>
        </p:nvSpPr>
        <p:spPr>
          <a:xfrm>
            <a:off x="277200" y="1090800"/>
            <a:ext cx="8622000" cy="4914000"/>
          </a:xfrm>
        </p:spPr>
        <p:txBody>
          <a:bodyPr>
            <a:noAutofit/>
          </a:bodyPr>
          <a:lstStyle>
            <a:lvl1pPr marL="342882" indent="-342882">
              <a:lnSpc>
                <a:spcPts val="1900"/>
              </a:lnSpc>
              <a:spcBef>
                <a:spcPts val="0"/>
              </a:spcBef>
              <a:spcAft>
                <a:spcPts val="1500"/>
              </a:spcAft>
              <a:buFont typeface="+mj-lt"/>
              <a:buAutoNum type="arabicPeriod"/>
              <a:tabLst>
                <a:tab pos="342882" algn="l"/>
              </a:tabLst>
              <a:defRPr sz="1600" b="0">
                <a:latin typeface="Arial" panose="020B0604020202020204" pitchFamily="34" charset="0"/>
                <a:cs typeface="Arial" panose="020B0604020202020204" pitchFamily="34" charset="0"/>
              </a:defRPr>
            </a:lvl1pPr>
            <a:lvl2pPr marL="360346" indent="-182554">
              <a:buFont typeface="Arial" panose="020B0604020202020204" pitchFamily="34" charset="0"/>
              <a:buChar char="−"/>
              <a:defRPr sz="1300" b="1">
                <a:latin typeface="Arial" panose="020B0604020202020204" pitchFamily="34" charset="0"/>
                <a:cs typeface="Arial" panose="020B0604020202020204" pitchFamily="34" charset="0"/>
              </a:defRPr>
            </a:lvl2pPr>
            <a:lvl3pPr marL="538136" indent="-177792">
              <a:buFont typeface="Arial" panose="020B0604020202020204" pitchFamily="34" charset="0"/>
              <a:buChar char="−"/>
              <a:defRPr sz="1300" b="1">
                <a:latin typeface="Arial" panose="020B0604020202020204" pitchFamily="34" charset="0"/>
                <a:cs typeface="Arial" panose="020B0604020202020204" pitchFamily="34" charset="0"/>
              </a:defRPr>
            </a:lvl3pPr>
            <a:lvl4pPr marL="755613" indent="-209540">
              <a:buFont typeface="Arial" panose="020B0604020202020204" pitchFamily="34" charset="0"/>
              <a:buChar char="−"/>
              <a:defRPr sz="1300" b="1">
                <a:latin typeface="Arial" panose="020B0604020202020204" pitchFamily="34" charset="0"/>
                <a:cs typeface="Arial" panose="020B0604020202020204" pitchFamily="34" charset="0"/>
              </a:defRPr>
            </a:lvl4pPr>
            <a:lvl5pPr marL="947691" indent="-187317">
              <a:buFont typeface="Arial" panose="020B0604020202020204" pitchFamily="34" charset="0"/>
              <a:buChar char="−"/>
              <a:defRPr sz="1300" b="1">
                <a:latin typeface="Arial" panose="020B0604020202020204" pitchFamily="34" charset="0"/>
                <a:cs typeface="Arial" panose="020B0604020202020204" pitchFamily="34" charset="0"/>
              </a:defRPr>
            </a:lvl5pPr>
          </a:lstStyle>
          <a:p>
            <a:pPr lvl="0"/>
            <a:r>
              <a:rPr lang="de-DE" dirty="0"/>
              <a:t>Formatvorlagen des Textmasters bearbeiten</a:t>
            </a:r>
          </a:p>
          <a:p>
            <a:pPr lvl="0"/>
            <a:endParaRPr lang="de-DE" dirty="0"/>
          </a:p>
          <a:p>
            <a:pPr lvl="0"/>
            <a:endParaRPr lang="de-DE" dirty="0"/>
          </a:p>
          <a:p>
            <a:pPr lvl="0"/>
            <a:endParaRPr lang="de-DE" dirty="0"/>
          </a:p>
          <a:p>
            <a:pPr lvl="0"/>
            <a:endParaRPr lang="de-DE" dirty="0"/>
          </a:p>
        </p:txBody>
      </p:sp>
      <p:sp>
        <p:nvSpPr>
          <p:cNvPr id="4" name="Datumsplatzhalter 3">
            <a:extLst>
              <a:ext uri="{FF2B5EF4-FFF2-40B4-BE49-F238E27FC236}">
                <a16:creationId xmlns:a16="http://schemas.microsoft.com/office/drawing/2014/main" id="{8873F344-C8C8-4D4B-AB41-EEE79CA2D14C}"/>
              </a:ext>
            </a:extLst>
          </p:cNvPr>
          <p:cNvSpPr>
            <a:spLocks noGrp="1"/>
          </p:cNvSpPr>
          <p:nvPr>
            <p:ph type="dt" sz="half" idx="10"/>
          </p:nvPr>
        </p:nvSpPr>
        <p:spPr>
          <a:xfrm>
            <a:off x="2412532" y="6517763"/>
            <a:ext cx="572593" cy="184666"/>
          </a:xfrm>
        </p:spPr>
        <p:txBody>
          <a:bodyPr wrap="none" anchor="b" anchorCtr="0">
            <a:spAutoFit/>
          </a:bodyPr>
          <a:lstStyle>
            <a:lvl1pPr>
              <a:defRPr sz="600">
                <a:solidFill>
                  <a:schemeClr val="bg1"/>
                </a:solidFill>
                <a:latin typeface="Arial" panose="020B0604020202020204" pitchFamily="34" charset="0"/>
                <a:cs typeface="Arial" panose="020B0604020202020204" pitchFamily="34" charset="0"/>
              </a:defRPr>
            </a:lvl1pPr>
          </a:lstStyle>
          <a:p>
            <a:fld id="{9016E419-5F46-419B-9BB9-86507C0A4341}" type="datetime1">
              <a:rPr lang="de-DE" smtClean="0"/>
              <a:t>15.05.2024</a:t>
            </a:fld>
            <a:endParaRPr lang="de-DE" dirty="0"/>
          </a:p>
        </p:txBody>
      </p:sp>
      <p:sp>
        <p:nvSpPr>
          <p:cNvPr id="5" name="Fußzeilenplatzhalter 4">
            <a:extLst>
              <a:ext uri="{FF2B5EF4-FFF2-40B4-BE49-F238E27FC236}">
                <a16:creationId xmlns:a16="http://schemas.microsoft.com/office/drawing/2014/main" id="{BCBAC880-80BF-444C-A3E4-6C14DA0CD1AE}"/>
              </a:ext>
            </a:extLst>
          </p:cNvPr>
          <p:cNvSpPr>
            <a:spLocks noGrp="1"/>
          </p:cNvSpPr>
          <p:nvPr>
            <p:ph type="ftr" sz="quarter" idx="11"/>
          </p:nvPr>
        </p:nvSpPr>
        <p:spPr>
          <a:xfrm>
            <a:off x="5698584" y="6517763"/>
            <a:ext cx="3043789" cy="184666"/>
          </a:xfrm>
        </p:spPr>
        <p:txBody>
          <a:bodyPr wrap="square"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6" name="Foliennummernplatzhalter 5">
            <a:extLst>
              <a:ext uri="{FF2B5EF4-FFF2-40B4-BE49-F238E27FC236}">
                <a16:creationId xmlns:a16="http://schemas.microsoft.com/office/drawing/2014/main" id="{A30D7B74-7878-421D-8AF5-5DE2F6CC8BB7}"/>
              </a:ext>
            </a:extLst>
          </p:cNvPr>
          <p:cNvSpPr>
            <a:spLocks noGrp="1"/>
          </p:cNvSpPr>
          <p:nvPr>
            <p:ph type="sldNum" sz="quarter" idx="12"/>
          </p:nvPr>
        </p:nvSpPr>
        <p:spPr>
          <a:xfrm>
            <a:off x="8642238" y="6517763"/>
            <a:ext cx="343364" cy="184666"/>
          </a:xfrm>
        </p:spPr>
        <p:txBody>
          <a:bodyPr wrap="none" anchor="b" anchorCtr="0">
            <a:spAutoFit/>
          </a:bodyPr>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9" name="Grafik 8">
            <a:extLst>
              <a:ext uri="{FF2B5EF4-FFF2-40B4-BE49-F238E27FC236}">
                <a16:creationId xmlns:a16="http://schemas.microsoft.com/office/drawing/2014/main" id="{A980418D-DC94-4403-AD28-CBA28208E5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4035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Zitat">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05A8777C-C66C-4551-98A5-CBCB53FA820E}"/>
              </a:ext>
            </a:extLst>
          </p:cNvPr>
          <p:cNvSpPr/>
          <p:nvPr userDrawn="1"/>
        </p:nvSpPr>
        <p:spPr>
          <a:xfrm>
            <a:off x="0" y="0"/>
            <a:ext cx="9144000" cy="6858000"/>
          </a:xfrm>
          <a:custGeom>
            <a:avLst/>
            <a:gdLst/>
            <a:ahLst/>
            <a:cxnLst/>
            <a:rect l="l" t="t" r="r" b="b"/>
            <a:pathLst>
              <a:path w="9144000" h="4788535">
                <a:moveTo>
                  <a:pt x="0" y="4787938"/>
                </a:moveTo>
                <a:lnTo>
                  <a:pt x="9144000" y="4787938"/>
                </a:lnTo>
                <a:lnTo>
                  <a:pt x="9144000" y="0"/>
                </a:lnTo>
                <a:lnTo>
                  <a:pt x="0" y="0"/>
                </a:lnTo>
                <a:lnTo>
                  <a:pt x="0" y="4787938"/>
                </a:lnTo>
                <a:close/>
              </a:path>
            </a:pathLst>
          </a:custGeom>
          <a:solidFill>
            <a:srgbClr val="2E2672"/>
          </a:solidFill>
        </p:spPr>
        <p:txBody>
          <a:bodyPr wrap="square" lIns="0" tIns="0" rIns="0" bIns="0" rtlCol="0"/>
          <a:lstStyle/>
          <a:p>
            <a:endParaRPr sz="1799"/>
          </a:p>
        </p:txBody>
      </p:sp>
      <p:sp>
        <p:nvSpPr>
          <p:cNvPr id="9" name="bk object 16">
            <a:extLst>
              <a:ext uri="{FF2B5EF4-FFF2-40B4-BE49-F238E27FC236}">
                <a16:creationId xmlns:a16="http://schemas.microsoft.com/office/drawing/2014/main" id="{E7967327-1C3E-4D88-975A-CAC3E56C407E}"/>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A9A65943-0FFC-47F5-A851-99E6C9076206}"/>
              </a:ext>
            </a:extLst>
          </p:cNvPr>
          <p:cNvSpPr>
            <a:spLocks noGrp="1"/>
          </p:cNvSpPr>
          <p:nvPr>
            <p:ph type="title" hasCustomPrompt="1"/>
          </p:nvPr>
        </p:nvSpPr>
        <p:spPr>
          <a:xfrm>
            <a:off x="277200" y="1090800"/>
            <a:ext cx="8622000" cy="2072363"/>
          </a:xfrm>
        </p:spPr>
        <p:txBody>
          <a:bodyPr anchor="t" anchorCtr="0">
            <a:spAutoFit/>
          </a:bodyPr>
          <a:lstStyle>
            <a:lvl1pPr>
              <a:lnSpc>
                <a:spcPts val="5100"/>
              </a:lnSpc>
              <a:defRPr sz="4800" b="1">
                <a:solidFill>
                  <a:srgbClr val="009BDC"/>
                </a:solidFill>
                <a:latin typeface="Arial" panose="020B0604020202020204" pitchFamily="34" charset="0"/>
                <a:cs typeface="Arial" panose="020B0604020202020204" pitchFamily="34" charset="0"/>
              </a:defRPr>
            </a:lvl1pPr>
          </a:lstStyle>
          <a:p>
            <a:r>
              <a:rPr lang="de-DE" dirty="0"/>
              <a:t>Statement </a:t>
            </a:r>
            <a:br>
              <a:rPr lang="de-DE" dirty="0"/>
            </a:br>
            <a:r>
              <a:rPr lang="de-DE" dirty="0"/>
              <a:t>oder Zitat</a:t>
            </a:r>
            <a:br>
              <a:rPr lang="de-DE" dirty="0"/>
            </a:br>
            <a:endParaRPr lang="de-DE" dirty="0"/>
          </a:p>
        </p:txBody>
      </p:sp>
      <p:sp>
        <p:nvSpPr>
          <p:cNvPr id="3" name="Datumsplatzhalter 2">
            <a:extLst>
              <a:ext uri="{FF2B5EF4-FFF2-40B4-BE49-F238E27FC236}">
                <a16:creationId xmlns:a16="http://schemas.microsoft.com/office/drawing/2014/main" id="{2D6D5A05-779C-4D56-BF1F-32AD62D96F54}"/>
              </a:ext>
            </a:extLst>
          </p:cNvPr>
          <p:cNvSpPr>
            <a:spLocks noGrp="1"/>
          </p:cNvSpPr>
          <p:nvPr>
            <p:ph type="dt" sz="half" idx="10"/>
          </p:nvPr>
        </p:nvSpPr>
        <p:spPr>
          <a:xfrm>
            <a:off x="2412000" y="6456000"/>
            <a:ext cx="572400" cy="244800"/>
          </a:xfrm>
        </p:spPr>
        <p:txBody>
          <a:bodyPr/>
          <a:lstStyle>
            <a:lvl1pPr algn="l">
              <a:defRPr sz="600">
                <a:solidFill>
                  <a:schemeClr val="bg1"/>
                </a:solidFill>
                <a:latin typeface="Arial" panose="020B0604020202020204" pitchFamily="34" charset="0"/>
                <a:cs typeface="Arial" panose="020B0604020202020204" pitchFamily="34" charset="0"/>
              </a:defRPr>
            </a:lvl1pPr>
          </a:lstStyle>
          <a:p>
            <a:fld id="{DE7CEF29-DD90-4286-A287-399D5A24F401}" type="datetime1">
              <a:rPr lang="de-DE" smtClean="0"/>
              <a:t>15.05.2024</a:t>
            </a:fld>
            <a:endParaRPr lang="de-DE" dirty="0"/>
          </a:p>
        </p:txBody>
      </p:sp>
      <p:sp>
        <p:nvSpPr>
          <p:cNvPr id="4" name="Fußzeilenplatzhalter 3">
            <a:extLst>
              <a:ext uri="{FF2B5EF4-FFF2-40B4-BE49-F238E27FC236}">
                <a16:creationId xmlns:a16="http://schemas.microsoft.com/office/drawing/2014/main" id="{AF6BAB0B-05CC-4122-8726-7EC0D42FE188}"/>
              </a:ext>
            </a:extLst>
          </p:cNvPr>
          <p:cNvSpPr>
            <a:spLocks noGrp="1"/>
          </p:cNvSpPr>
          <p:nvPr>
            <p:ph type="ftr" sz="quarter" idx="11"/>
          </p:nvPr>
        </p:nvSpPr>
        <p:spPr>
          <a:xfrm>
            <a:off x="5698800" y="6456000"/>
            <a:ext cx="3045600" cy="244800"/>
          </a:xfrm>
        </p:spPr>
        <p:txBody>
          <a:bodyPr anchor="b" anchorCtr="0"/>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5" name="Foliennummernplatzhalter 4">
            <a:extLst>
              <a:ext uri="{FF2B5EF4-FFF2-40B4-BE49-F238E27FC236}">
                <a16:creationId xmlns:a16="http://schemas.microsoft.com/office/drawing/2014/main" id="{1907EAE0-57B5-4F86-B2D8-735A32959298}"/>
              </a:ext>
            </a:extLst>
          </p:cNvPr>
          <p:cNvSpPr>
            <a:spLocks noGrp="1"/>
          </p:cNvSpPr>
          <p:nvPr>
            <p:ph type="sldNum" sz="quarter" idx="12"/>
          </p:nvPr>
        </p:nvSpPr>
        <p:spPr>
          <a:xfrm>
            <a:off x="8600400" y="6456000"/>
            <a:ext cx="385200" cy="244800"/>
          </a:xfrm>
        </p:spPr>
        <p:txBody>
          <a:bodyPr anchor="b" anchorCtr="0"/>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11" name="Grafik 10">
            <a:extLst>
              <a:ext uri="{FF2B5EF4-FFF2-40B4-BE49-F238E27FC236}">
                <a16:creationId xmlns:a16="http://schemas.microsoft.com/office/drawing/2014/main" id="{7045BC38-E300-4A75-8D65-BB211D1484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202765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apiteltrenn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05A8777C-C66C-4551-98A5-CBCB53FA820E}"/>
              </a:ext>
            </a:extLst>
          </p:cNvPr>
          <p:cNvSpPr/>
          <p:nvPr userDrawn="1"/>
        </p:nvSpPr>
        <p:spPr>
          <a:xfrm>
            <a:off x="0" y="0"/>
            <a:ext cx="9144000" cy="6858000"/>
          </a:xfrm>
          <a:custGeom>
            <a:avLst/>
            <a:gdLst/>
            <a:ahLst/>
            <a:cxnLst/>
            <a:rect l="l" t="t" r="r" b="b"/>
            <a:pathLst>
              <a:path w="9144000" h="4788535">
                <a:moveTo>
                  <a:pt x="0" y="4787938"/>
                </a:moveTo>
                <a:lnTo>
                  <a:pt x="9144000" y="4787938"/>
                </a:lnTo>
                <a:lnTo>
                  <a:pt x="9144000" y="0"/>
                </a:lnTo>
                <a:lnTo>
                  <a:pt x="0" y="0"/>
                </a:lnTo>
                <a:lnTo>
                  <a:pt x="0" y="4787938"/>
                </a:lnTo>
                <a:close/>
              </a:path>
            </a:pathLst>
          </a:custGeom>
          <a:solidFill>
            <a:srgbClr val="2E2672"/>
          </a:solidFill>
        </p:spPr>
        <p:txBody>
          <a:bodyPr wrap="square" lIns="0" tIns="0" rIns="0" bIns="0" rtlCol="0"/>
          <a:lstStyle/>
          <a:p>
            <a:endParaRPr sz="1799"/>
          </a:p>
        </p:txBody>
      </p:sp>
      <p:sp>
        <p:nvSpPr>
          <p:cNvPr id="9" name="bk object 16">
            <a:extLst>
              <a:ext uri="{FF2B5EF4-FFF2-40B4-BE49-F238E27FC236}">
                <a16:creationId xmlns:a16="http://schemas.microsoft.com/office/drawing/2014/main" id="{E7967327-1C3E-4D88-975A-CAC3E56C407E}"/>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2" name="Titel 1">
            <a:extLst>
              <a:ext uri="{FF2B5EF4-FFF2-40B4-BE49-F238E27FC236}">
                <a16:creationId xmlns:a16="http://schemas.microsoft.com/office/drawing/2014/main" id="{A9A65943-0FFC-47F5-A851-99E6C9076206}"/>
              </a:ext>
            </a:extLst>
          </p:cNvPr>
          <p:cNvSpPr>
            <a:spLocks noGrp="1"/>
          </p:cNvSpPr>
          <p:nvPr>
            <p:ph type="title" hasCustomPrompt="1"/>
          </p:nvPr>
        </p:nvSpPr>
        <p:spPr>
          <a:xfrm>
            <a:off x="277200" y="1090800"/>
            <a:ext cx="8622000" cy="2072363"/>
          </a:xfrm>
        </p:spPr>
        <p:txBody>
          <a:bodyPr anchor="t" anchorCtr="0">
            <a:spAutoFit/>
          </a:bodyPr>
          <a:lstStyle>
            <a:lvl1pPr>
              <a:lnSpc>
                <a:spcPts val="5100"/>
              </a:lnSpc>
              <a:defRPr sz="4800" b="1">
                <a:solidFill>
                  <a:srgbClr val="009BDC"/>
                </a:solidFill>
                <a:latin typeface="Arial" panose="020B0604020202020204" pitchFamily="34" charset="0"/>
                <a:cs typeface="Arial" panose="020B0604020202020204" pitchFamily="34" charset="0"/>
              </a:defRPr>
            </a:lvl1pPr>
          </a:lstStyle>
          <a:p>
            <a:r>
              <a:rPr lang="de-DE" dirty="0"/>
              <a:t>01</a:t>
            </a:r>
            <a:br>
              <a:rPr lang="de-DE" dirty="0"/>
            </a:br>
            <a:r>
              <a:rPr lang="de-DE" dirty="0" err="1"/>
              <a:t>Kapiteltrenner</a:t>
            </a:r>
            <a:r>
              <a:rPr lang="de-DE" dirty="0"/>
              <a:t/>
            </a:r>
            <a:br>
              <a:rPr lang="de-DE" dirty="0"/>
            </a:br>
            <a:r>
              <a:rPr lang="de-DE" dirty="0"/>
              <a:t>weitere Zeile</a:t>
            </a:r>
          </a:p>
        </p:txBody>
      </p:sp>
      <p:sp>
        <p:nvSpPr>
          <p:cNvPr id="3" name="Datumsplatzhalter 2">
            <a:extLst>
              <a:ext uri="{FF2B5EF4-FFF2-40B4-BE49-F238E27FC236}">
                <a16:creationId xmlns:a16="http://schemas.microsoft.com/office/drawing/2014/main" id="{2D6D5A05-779C-4D56-BF1F-32AD62D96F54}"/>
              </a:ext>
            </a:extLst>
          </p:cNvPr>
          <p:cNvSpPr>
            <a:spLocks noGrp="1"/>
          </p:cNvSpPr>
          <p:nvPr>
            <p:ph type="dt" sz="half" idx="10"/>
          </p:nvPr>
        </p:nvSpPr>
        <p:spPr>
          <a:xfrm>
            <a:off x="2412000" y="6456000"/>
            <a:ext cx="572400" cy="244800"/>
          </a:xfrm>
        </p:spPr>
        <p:txBody>
          <a:bodyPr/>
          <a:lstStyle>
            <a:lvl1pPr algn="l">
              <a:defRPr sz="600">
                <a:solidFill>
                  <a:schemeClr val="bg1"/>
                </a:solidFill>
                <a:latin typeface="Arial" panose="020B0604020202020204" pitchFamily="34" charset="0"/>
                <a:cs typeface="Arial" panose="020B0604020202020204" pitchFamily="34" charset="0"/>
              </a:defRPr>
            </a:lvl1pPr>
          </a:lstStyle>
          <a:p>
            <a:fld id="{15219235-F25E-4CE3-AC32-FD944F3829DC}" type="datetime1">
              <a:rPr lang="de-DE" smtClean="0"/>
              <a:t>15.05.2024</a:t>
            </a:fld>
            <a:endParaRPr lang="de-DE" dirty="0"/>
          </a:p>
        </p:txBody>
      </p:sp>
      <p:sp>
        <p:nvSpPr>
          <p:cNvPr id="4" name="Fußzeilenplatzhalter 3">
            <a:extLst>
              <a:ext uri="{FF2B5EF4-FFF2-40B4-BE49-F238E27FC236}">
                <a16:creationId xmlns:a16="http://schemas.microsoft.com/office/drawing/2014/main" id="{AF6BAB0B-05CC-4122-8726-7EC0D42FE188}"/>
              </a:ext>
            </a:extLst>
          </p:cNvPr>
          <p:cNvSpPr>
            <a:spLocks noGrp="1"/>
          </p:cNvSpPr>
          <p:nvPr>
            <p:ph type="ftr" sz="quarter" idx="11"/>
          </p:nvPr>
        </p:nvSpPr>
        <p:spPr>
          <a:xfrm>
            <a:off x="5698800" y="6456000"/>
            <a:ext cx="3045600" cy="244800"/>
          </a:xfrm>
        </p:spPr>
        <p:txBody>
          <a:bodyPr anchor="b" anchorCtr="0"/>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5" name="Foliennummernplatzhalter 4">
            <a:extLst>
              <a:ext uri="{FF2B5EF4-FFF2-40B4-BE49-F238E27FC236}">
                <a16:creationId xmlns:a16="http://schemas.microsoft.com/office/drawing/2014/main" id="{1907EAE0-57B5-4F86-B2D8-735A32959298}"/>
              </a:ext>
            </a:extLst>
          </p:cNvPr>
          <p:cNvSpPr>
            <a:spLocks noGrp="1"/>
          </p:cNvSpPr>
          <p:nvPr>
            <p:ph type="sldNum" sz="quarter" idx="12"/>
          </p:nvPr>
        </p:nvSpPr>
        <p:spPr>
          <a:xfrm>
            <a:off x="8600400" y="6456000"/>
            <a:ext cx="385200" cy="244800"/>
          </a:xfrm>
        </p:spPr>
        <p:txBody>
          <a:bodyPr anchor="b" anchorCtr="0"/>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11" name="Grafik 10">
            <a:extLst>
              <a:ext uri="{FF2B5EF4-FFF2-40B4-BE49-F238E27FC236}">
                <a16:creationId xmlns:a16="http://schemas.microsoft.com/office/drawing/2014/main" id="{E595C3F7-605D-4672-B019-03BD0A35D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31769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Vollfläche">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843FF87-1961-4471-A101-B84D26290604}"/>
              </a:ext>
            </a:extLst>
          </p:cNvPr>
          <p:cNvSpPr>
            <a:spLocks noGrp="1"/>
          </p:cNvSpPr>
          <p:nvPr>
            <p:ph type="pic" sz="quarter" idx="13" hasCustomPrompt="1"/>
          </p:nvPr>
        </p:nvSpPr>
        <p:spPr>
          <a:xfrm>
            <a:off x="0" y="1"/>
            <a:ext cx="9144000" cy="6347459"/>
          </a:xfrm>
        </p:spPr>
        <p:txBody>
          <a:bodyPr/>
          <a:lstStyle>
            <a:lvl1pPr>
              <a:defRPr/>
            </a:lvl1pPr>
          </a:lstStyle>
          <a:p>
            <a:r>
              <a:rPr lang="de-DE" dirty="0"/>
              <a:t>Bild Vollfläche</a:t>
            </a:r>
          </a:p>
        </p:txBody>
      </p:sp>
      <p:sp>
        <p:nvSpPr>
          <p:cNvPr id="9" name="bk object 16">
            <a:extLst>
              <a:ext uri="{FF2B5EF4-FFF2-40B4-BE49-F238E27FC236}">
                <a16:creationId xmlns:a16="http://schemas.microsoft.com/office/drawing/2014/main" id="{E7967327-1C3E-4D88-975A-CAC3E56C407E}"/>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3" name="Datumsplatzhalter 2">
            <a:extLst>
              <a:ext uri="{FF2B5EF4-FFF2-40B4-BE49-F238E27FC236}">
                <a16:creationId xmlns:a16="http://schemas.microsoft.com/office/drawing/2014/main" id="{2D6D5A05-779C-4D56-BF1F-32AD62D96F54}"/>
              </a:ext>
            </a:extLst>
          </p:cNvPr>
          <p:cNvSpPr>
            <a:spLocks noGrp="1"/>
          </p:cNvSpPr>
          <p:nvPr>
            <p:ph type="dt" sz="half" idx="10"/>
          </p:nvPr>
        </p:nvSpPr>
        <p:spPr>
          <a:xfrm>
            <a:off x="2412000" y="6456000"/>
            <a:ext cx="572400" cy="244800"/>
          </a:xfrm>
        </p:spPr>
        <p:txBody>
          <a:bodyPr/>
          <a:lstStyle>
            <a:lvl1pPr algn="l">
              <a:defRPr sz="600">
                <a:solidFill>
                  <a:schemeClr val="bg1"/>
                </a:solidFill>
                <a:latin typeface="Arial" panose="020B0604020202020204" pitchFamily="34" charset="0"/>
                <a:cs typeface="Arial" panose="020B0604020202020204" pitchFamily="34" charset="0"/>
              </a:defRPr>
            </a:lvl1pPr>
          </a:lstStyle>
          <a:p>
            <a:fld id="{6F59041E-C608-4237-90E4-ED016CE28D27}" type="datetime1">
              <a:rPr lang="de-DE" smtClean="0"/>
              <a:t>15.05.2024</a:t>
            </a:fld>
            <a:endParaRPr lang="de-DE" dirty="0"/>
          </a:p>
        </p:txBody>
      </p:sp>
      <p:sp>
        <p:nvSpPr>
          <p:cNvPr id="4" name="Fußzeilenplatzhalter 3">
            <a:extLst>
              <a:ext uri="{FF2B5EF4-FFF2-40B4-BE49-F238E27FC236}">
                <a16:creationId xmlns:a16="http://schemas.microsoft.com/office/drawing/2014/main" id="{AF6BAB0B-05CC-4122-8726-7EC0D42FE188}"/>
              </a:ext>
            </a:extLst>
          </p:cNvPr>
          <p:cNvSpPr>
            <a:spLocks noGrp="1"/>
          </p:cNvSpPr>
          <p:nvPr>
            <p:ph type="ftr" sz="quarter" idx="11"/>
          </p:nvPr>
        </p:nvSpPr>
        <p:spPr>
          <a:xfrm>
            <a:off x="5698800" y="6456000"/>
            <a:ext cx="3045600" cy="244800"/>
          </a:xfrm>
        </p:spPr>
        <p:txBody>
          <a:bodyPr anchor="b" anchorCtr="0"/>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5" name="Foliennummernplatzhalter 4">
            <a:extLst>
              <a:ext uri="{FF2B5EF4-FFF2-40B4-BE49-F238E27FC236}">
                <a16:creationId xmlns:a16="http://schemas.microsoft.com/office/drawing/2014/main" id="{1907EAE0-57B5-4F86-B2D8-735A32959298}"/>
              </a:ext>
            </a:extLst>
          </p:cNvPr>
          <p:cNvSpPr>
            <a:spLocks noGrp="1"/>
          </p:cNvSpPr>
          <p:nvPr>
            <p:ph type="sldNum" sz="quarter" idx="12"/>
          </p:nvPr>
        </p:nvSpPr>
        <p:spPr>
          <a:xfrm>
            <a:off x="8600400" y="6456000"/>
            <a:ext cx="385200" cy="244800"/>
          </a:xfrm>
        </p:spPr>
        <p:txBody>
          <a:bodyPr anchor="b" anchorCtr="0"/>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8" name="Grafik 7">
            <a:extLst>
              <a:ext uri="{FF2B5EF4-FFF2-40B4-BE49-F238E27FC236}">
                <a16:creationId xmlns:a16="http://schemas.microsoft.com/office/drawing/2014/main" id="{8A9D62EA-4127-4D69-9096-FC9F80556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
        <p:nvSpPr>
          <p:cNvPr id="6" name="Textplatzhalter 5">
            <a:extLst>
              <a:ext uri="{FF2B5EF4-FFF2-40B4-BE49-F238E27FC236}">
                <a16:creationId xmlns:a16="http://schemas.microsoft.com/office/drawing/2014/main" id="{D7F1C223-46D3-4D2A-83A5-AD64AEF8752C}"/>
              </a:ext>
            </a:extLst>
          </p:cNvPr>
          <p:cNvSpPr>
            <a:spLocks noGrp="1"/>
          </p:cNvSpPr>
          <p:nvPr>
            <p:ph type="body" sz="quarter" idx="14" hasCustomPrompt="1"/>
          </p:nvPr>
        </p:nvSpPr>
        <p:spPr>
          <a:xfrm>
            <a:off x="277200" y="320400"/>
            <a:ext cx="8622000" cy="694800"/>
          </a:xfrm>
        </p:spPr>
        <p:txBody>
          <a:bodyPr>
            <a:normAutofit/>
          </a:bodyPr>
          <a:lstStyle>
            <a:lvl1pPr marL="0" indent="0">
              <a:lnSpc>
                <a:spcPts val="2200"/>
              </a:lnSpc>
              <a:spcBef>
                <a:spcPts val="0"/>
              </a:spcBef>
              <a:buFontTx/>
              <a:buNone/>
              <a:defRPr sz="2000" b="1">
                <a:solidFill>
                  <a:srgbClr val="009BDC"/>
                </a:solidFill>
                <a:latin typeface="Arial" panose="020B0604020202020204" pitchFamily="34" charset="0"/>
                <a:cs typeface="Arial" panose="020B0604020202020204" pitchFamily="34" charset="0"/>
              </a:defRPr>
            </a:lvl1pPr>
          </a:lstStyle>
          <a:p>
            <a:pPr lvl="0"/>
            <a:r>
              <a:rPr lang="de-DE" dirty="0"/>
              <a:t>Headline</a:t>
            </a:r>
          </a:p>
        </p:txBody>
      </p:sp>
    </p:spTree>
    <p:extLst>
      <p:ext uri="{BB962C8B-B14F-4D97-AF65-F5344CB8AC3E}">
        <p14:creationId xmlns:p14="http://schemas.microsoft.com/office/powerpoint/2010/main" val="362011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amp; Text">
    <p:spTree>
      <p:nvGrpSpPr>
        <p:cNvPr id="1" name=""/>
        <p:cNvGrpSpPr/>
        <p:nvPr/>
      </p:nvGrpSpPr>
      <p:grpSpPr>
        <a:xfrm>
          <a:off x="0" y="0"/>
          <a:ext cx="0" cy="0"/>
          <a:chOff x="0" y="0"/>
          <a:chExt cx="0" cy="0"/>
        </a:xfrm>
      </p:grpSpPr>
      <p:sp>
        <p:nvSpPr>
          <p:cNvPr id="9" name="bk object 16">
            <a:extLst>
              <a:ext uri="{FF2B5EF4-FFF2-40B4-BE49-F238E27FC236}">
                <a16:creationId xmlns:a16="http://schemas.microsoft.com/office/drawing/2014/main" id="{E7967327-1C3E-4D88-975A-CAC3E56C407E}"/>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3" name="Datumsplatzhalter 2">
            <a:extLst>
              <a:ext uri="{FF2B5EF4-FFF2-40B4-BE49-F238E27FC236}">
                <a16:creationId xmlns:a16="http://schemas.microsoft.com/office/drawing/2014/main" id="{2D6D5A05-779C-4D56-BF1F-32AD62D96F54}"/>
              </a:ext>
            </a:extLst>
          </p:cNvPr>
          <p:cNvSpPr>
            <a:spLocks noGrp="1"/>
          </p:cNvSpPr>
          <p:nvPr>
            <p:ph type="dt" sz="half" idx="10"/>
          </p:nvPr>
        </p:nvSpPr>
        <p:spPr>
          <a:xfrm>
            <a:off x="2412000" y="6456000"/>
            <a:ext cx="572400" cy="244800"/>
          </a:xfrm>
        </p:spPr>
        <p:txBody>
          <a:bodyPr/>
          <a:lstStyle>
            <a:lvl1pPr algn="l">
              <a:defRPr sz="600">
                <a:solidFill>
                  <a:schemeClr val="bg1"/>
                </a:solidFill>
                <a:latin typeface="Arial" panose="020B0604020202020204" pitchFamily="34" charset="0"/>
                <a:cs typeface="Arial" panose="020B0604020202020204" pitchFamily="34" charset="0"/>
              </a:defRPr>
            </a:lvl1pPr>
          </a:lstStyle>
          <a:p>
            <a:fld id="{E4C0DF94-4D1F-4F2C-B1AD-C9E3F53D341A}" type="datetime1">
              <a:rPr lang="de-DE" smtClean="0"/>
              <a:t>15.05.2024</a:t>
            </a:fld>
            <a:endParaRPr lang="de-DE" dirty="0"/>
          </a:p>
        </p:txBody>
      </p:sp>
      <p:sp>
        <p:nvSpPr>
          <p:cNvPr id="4" name="Fußzeilenplatzhalter 3">
            <a:extLst>
              <a:ext uri="{FF2B5EF4-FFF2-40B4-BE49-F238E27FC236}">
                <a16:creationId xmlns:a16="http://schemas.microsoft.com/office/drawing/2014/main" id="{AF6BAB0B-05CC-4122-8726-7EC0D42FE188}"/>
              </a:ext>
            </a:extLst>
          </p:cNvPr>
          <p:cNvSpPr>
            <a:spLocks noGrp="1"/>
          </p:cNvSpPr>
          <p:nvPr>
            <p:ph type="ftr" sz="quarter" idx="11"/>
          </p:nvPr>
        </p:nvSpPr>
        <p:spPr>
          <a:xfrm>
            <a:off x="5698800" y="6456000"/>
            <a:ext cx="3045600" cy="244800"/>
          </a:xfrm>
        </p:spPr>
        <p:txBody>
          <a:bodyPr anchor="b" anchorCtr="0"/>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5" name="Foliennummernplatzhalter 4">
            <a:extLst>
              <a:ext uri="{FF2B5EF4-FFF2-40B4-BE49-F238E27FC236}">
                <a16:creationId xmlns:a16="http://schemas.microsoft.com/office/drawing/2014/main" id="{1907EAE0-57B5-4F86-B2D8-735A32959298}"/>
              </a:ext>
            </a:extLst>
          </p:cNvPr>
          <p:cNvSpPr>
            <a:spLocks noGrp="1"/>
          </p:cNvSpPr>
          <p:nvPr>
            <p:ph type="sldNum" sz="quarter" idx="12"/>
          </p:nvPr>
        </p:nvSpPr>
        <p:spPr>
          <a:xfrm>
            <a:off x="8600400" y="6456000"/>
            <a:ext cx="385200" cy="244800"/>
          </a:xfrm>
        </p:spPr>
        <p:txBody>
          <a:bodyPr anchor="b" anchorCtr="0"/>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sp>
        <p:nvSpPr>
          <p:cNvPr id="14" name="Textplatzhalter 13">
            <a:extLst>
              <a:ext uri="{FF2B5EF4-FFF2-40B4-BE49-F238E27FC236}">
                <a16:creationId xmlns:a16="http://schemas.microsoft.com/office/drawing/2014/main" id="{38F596CD-7AB6-41C4-BEEE-ECC810A0C4EB}"/>
              </a:ext>
            </a:extLst>
          </p:cNvPr>
          <p:cNvSpPr>
            <a:spLocks noGrp="1"/>
          </p:cNvSpPr>
          <p:nvPr>
            <p:ph type="body" sz="quarter" idx="14" hasCustomPrompt="1"/>
          </p:nvPr>
        </p:nvSpPr>
        <p:spPr>
          <a:xfrm>
            <a:off x="5200653" y="320400"/>
            <a:ext cx="3666511" cy="694800"/>
          </a:xfrm>
        </p:spPr>
        <p:txBody>
          <a:bodyPr/>
          <a:lstStyle>
            <a:lvl1pPr marL="0" indent="0">
              <a:lnSpc>
                <a:spcPts val="2200"/>
              </a:lnSpc>
              <a:spcBef>
                <a:spcPts val="0"/>
              </a:spcBef>
              <a:buFontTx/>
              <a:buNone/>
              <a:defRPr sz="2000" b="1">
                <a:solidFill>
                  <a:srgbClr val="009BDC"/>
                </a:solidFill>
                <a:latin typeface="Arial" panose="020B0604020202020204" pitchFamily="34" charset="0"/>
                <a:cs typeface="Arial" panose="020B0604020202020204" pitchFamily="34" charset="0"/>
              </a:defRPr>
            </a:lvl1pPr>
          </a:lstStyle>
          <a:p>
            <a:pPr lvl="0"/>
            <a:r>
              <a:rPr lang="de-DE" dirty="0"/>
              <a:t>Headline</a:t>
            </a:r>
          </a:p>
          <a:p>
            <a:pPr lvl="0"/>
            <a:r>
              <a:rPr lang="de-DE" dirty="0"/>
              <a:t>Zweite Zeile</a:t>
            </a:r>
          </a:p>
        </p:txBody>
      </p:sp>
      <p:sp>
        <p:nvSpPr>
          <p:cNvPr id="18" name="Bildplatzhalter 17">
            <a:extLst>
              <a:ext uri="{FF2B5EF4-FFF2-40B4-BE49-F238E27FC236}">
                <a16:creationId xmlns:a16="http://schemas.microsoft.com/office/drawing/2014/main" id="{4A091F16-2043-483D-9B8D-3EA3ED6CB499}"/>
              </a:ext>
            </a:extLst>
          </p:cNvPr>
          <p:cNvSpPr>
            <a:spLocks noGrp="1"/>
          </p:cNvSpPr>
          <p:nvPr>
            <p:ph type="pic" sz="quarter" idx="15"/>
          </p:nvPr>
        </p:nvSpPr>
        <p:spPr>
          <a:xfrm>
            <a:off x="4" y="0"/>
            <a:ext cx="4906297" cy="6335184"/>
          </a:xfrm>
        </p:spPr>
        <p:txBody>
          <a:bodyPr/>
          <a:lstStyle/>
          <a:p>
            <a:endParaRPr lang="de-DE"/>
          </a:p>
        </p:txBody>
      </p:sp>
      <p:sp>
        <p:nvSpPr>
          <p:cNvPr id="6" name="Textplatzhalter 5">
            <a:extLst>
              <a:ext uri="{FF2B5EF4-FFF2-40B4-BE49-F238E27FC236}">
                <a16:creationId xmlns:a16="http://schemas.microsoft.com/office/drawing/2014/main" id="{500CBC89-7DE7-40D4-8D6A-221209EF79A1}"/>
              </a:ext>
            </a:extLst>
          </p:cNvPr>
          <p:cNvSpPr>
            <a:spLocks noGrp="1"/>
          </p:cNvSpPr>
          <p:nvPr>
            <p:ph type="body" sz="quarter" idx="16"/>
          </p:nvPr>
        </p:nvSpPr>
        <p:spPr>
          <a:xfrm>
            <a:off x="5200652" y="1090799"/>
            <a:ext cx="3667125" cy="4914000"/>
          </a:xfrm>
        </p:spPr>
        <p:txBody>
          <a:bodyPr>
            <a:normAutofit/>
          </a:bodyPr>
          <a:lstStyle>
            <a:lvl1pPr marL="0" indent="0">
              <a:lnSpc>
                <a:spcPts val="1900"/>
              </a:lnSpc>
              <a:spcBef>
                <a:spcPts val="0"/>
              </a:spcBef>
              <a:buFontTx/>
              <a:buNone/>
              <a:defRPr sz="1600" b="0">
                <a:latin typeface="Arial" panose="020B0604020202020204" pitchFamily="34" charset="0"/>
                <a:cs typeface="Arial" panose="020B0604020202020204" pitchFamily="34" charset="0"/>
              </a:defRPr>
            </a:lvl1pPr>
          </a:lstStyle>
          <a:p>
            <a:pPr lvl="0"/>
            <a:r>
              <a:rPr lang="de-DE" dirty="0"/>
              <a:t>Formatvorlagen</a:t>
            </a:r>
          </a:p>
        </p:txBody>
      </p:sp>
      <p:pic>
        <p:nvPicPr>
          <p:cNvPr id="11" name="Grafik 10">
            <a:extLst>
              <a:ext uri="{FF2B5EF4-FFF2-40B4-BE49-F238E27FC236}">
                <a16:creationId xmlns:a16="http://schemas.microsoft.com/office/drawing/2014/main" id="{F9B4F8A5-B6C5-4CDE-81ED-7E36EC019E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107269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r Tableau">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99128153-CC09-44A2-BA84-7BC5D42B1C51}"/>
              </a:ext>
            </a:extLst>
          </p:cNvPr>
          <p:cNvSpPr>
            <a:spLocks noGrp="1"/>
          </p:cNvSpPr>
          <p:nvPr>
            <p:ph type="pic" sz="quarter" idx="16"/>
          </p:nvPr>
        </p:nvSpPr>
        <p:spPr>
          <a:xfrm>
            <a:off x="0" y="3166539"/>
            <a:ext cx="3048000" cy="3174943"/>
          </a:xfrm>
          <a:ln w="3175">
            <a:noFill/>
          </a:ln>
        </p:spPr>
        <p:txBody>
          <a:bodyPr/>
          <a:lstStyle/>
          <a:p>
            <a:endParaRPr lang="de-DE"/>
          </a:p>
        </p:txBody>
      </p:sp>
      <p:sp>
        <p:nvSpPr>
          <p:cNvPr id="18" name="Bildplatzhalter 17">
            <a:extLst>
              <a:ext uri="{FF2B5EF4-FFF2-40B4-BE49-F238E27FC236}">
                <a16:creationId xmlns:a16="http://schemas.microsoft.com/office/drawing/2014/main" id="{4A091F16-2043-483D-9B8D-3EA3ED6CB499}"/>
              </a:ext>
            </a:extLst>
          </p:cNvPr>
          <p:cNvSpPr>
            <a:spLocks noGrp="1"/>
          </p:cNvSpPr>
          <p:nvPr>
            <p:ph type="pic" sz="quarter" idx="15"/>
          </p:nvPr>
        </p:nvSpPr>
        <p:spPr>
          <a:xfrm>
            <a:off x="1" y="-4937"/>
            <a:ext cx="3047987" cy="3172316"/>
          </a:xfrm>
          <a:ln w="3175">
            <a:noFill/>
          </a:ln>
        </p:spPr>
        <p:txBody>
          <a:bodyPr/>
          <a:lstStyle/>
          <a:p>
            <a:endParaRPr lang="de-DE" dirty="0"/>
          </a:p>
        </p:txBody>
      </p:sp>
      <p:sp>
        <p:nvSpPr>
          <p:cNvPr id="15" name="Bildplatzhalter 5">
            <a:extLst>
              <a:ext uri="{FF2B5EF4-FFF2-40B4-BE49-F238E27FC236}">
                <a16:creationId xmlns:a16="http://schemas.microsoft.com/office/drawing/2014/main" id="{90F905BE-5299-476E-9062-288F43A07F8C}"/>
              </a:ext>
            </a:extLst>
          </p:cNvPr>
          <p:cNvSpPr>
            <a:spLocks noGrp="1"/>
          </p:cNvSpPr>
          <p:nvPr>
            <p:ph type="pic" sz="quarter" idx="17"/>
          </p:nvPr>
        </p:nvSpPr>
        <p:spPr>
          <a:xfrm>
            <a:off x="3048000" y="3166533"/>
            <a:ext cx="3048000" cy="3172800"/>
          </a:xfrm>
          <a:ln w="3175">
            <a:noFill/>
          </a:ln>
        </p:spPr>
        <p:txBody>
          <a:bodyPr/>
          <a:lstStyle/>
          <a:p>
            <a:endParaRPr lang="de-DE"/>
          </a:p>
        </p:txBody>
      </p:sp>
      <p:sp>
        <p:nvSpPr>
          <p:cNvPr id="16" name="Bildplatzhalter 17">
            <a:extLst>
              <a:ext uri="{FF2B5EF4-FFF2-40B4-BE49-F238E27FC236}">
                <a16:creationId xmlns:a16="http://schemas.microsoft.com/office/drawing/2014/main" id="{9092E013-EDD9-4C60-8491-8EE5DDC0CE30}"/>
              </a:ext>
            </a:extLst>
          </p:cNvPr>
          <p:cNvSpPr>
            <a:spLocks noGrp="1"/>
          </p:cNvSpPr>
          <p:nvPr>
            <p:ph type="pic" sz="quarter" idx="18"/>
          </p:nvPr>
        </p:nvSpPr>
        <p:spPr>
          <a:xfrm>
            <a:off x="3048001" y="-4935"/>
            <a:ext cx="3047987" cy="3172316"/>
          </a:xfrm>
          <a:ln w="3175">
            <a:noFill/>
          </a:ln>
        </p:spPr>
        <p:txBody>
          <a:bodyPr/>
          <a:lstStyle/>
          <a:p>
            <a:endParaRPr lang="de-DE" dirty="0"/>
          </a:p>
        </p:txBody>
      </p:sp>
      <p:sp>
        <p:nvSpPr>
          <p:cNvPr id="17" name="Bildplatzhalter 5">
            <a:extLst>
              <a:ext uri="{FF2B5EF4-FFF2-40B4-BE49-F238E27FC236}">
                <a16:creationId xmlns:a16="http://schemas.microsoft.com/office/drawing/2014/main" id="{7A863EE0-DBDE-49C3-9791-F6E694152511}"/>
              </a:ext>
            </a:extLst>
          </p:cNvPr>
          <p:cNvSpPr>
            <a:spLocks noGrp="1"/>
          </p:cNvSpPr>
          <p:nvPr>
            <p:ph type="pic" sz="quarter" idx="19"/>
          </p:nvPr>
        </p:nvSpPr>
        <p:spPr>
          <a:xfrm>
            <a:off x="6096000" y="3166533"/>
            <a:ext cx="3048000" cy="3172800"/>
          </a:xfrm>
          <a:ln w="3175">
            <a:noFill/>
          </a:ln>
        </p:spPr>
        <p:txBody>
          <a:bodyPr/>
          <a:lstStyle/>
          <a:p>
            <a:endParaRPr lang="de-DE"/>
          </a:p>
        </p:txBody>
      </p:sp>
      <p:sp>
        <p:nvSpPr>
          <p:cNvPr id="19" name="Bildplatzhalter 17">
            <a:extLst>
              <a:ext uri="{FF2B5EF4-FFF2-40B4-BE49-F238E27FC236}">
                <a16:creationId xmlns:a16="http://schemas.microsoft.com/office/drawing/2014/main" id="{BF97E689-8644-42AC-A7DD-55922195876A}"/>
              </a:ext>
            </a:extLst>
          </p:cNvPr>
          <p:cNvSpPr>
            <a:spLocks noGrp="1"/>
          </p:cNvSpPr>
          <p:nvPr>
            <p:ph type="pic" sz="quarter" idx="20"/>
          </p:nvPr>
        </p:nvSpPr>
        <p:spPr>
          <a:xfrm>
            <a:off x="6096001" y="-4937"/>
            <a:ext cx="3047987" cy="3172316"/>
          </a:xfrm>
          <a:ln w="3175">
            <a:noFill/>
          </a:ln>
        </p:spPr>
        <p:txBody>
          <a:bodyPr/>
          <a:lstStyle/>
          <a:p>
            <a:endParaRPr lang="de-DE" dirty="0"/>
          </a:p>
        </p:txBody>
      </p:sp>
      <p:sp>
        <p:nvSpPr>
          <p:cNvPr id="9" name="bk object 16">
            <a:extLst>
              <a:ext uri="{FF2B5EF4-FFF2-40B4-BE49-F238E27FC236}">
                <a16:creationId xmlns:a16="http://schemas.microsoft.com/office/drawing/2014/main" id="{E7967327-1C3E-4D88-975A-CAC3E56C407E}"/>
              </a:ext>
            </a:extLst>
          </p:cNvPr>
          <p:cNvSpPr/>
          <p:nvPr userDrawn="1"/>
        </p:nvSpPr>
        <p:spPr>
          <a:xfrm>
            <a:off x="0" y="6335996"/>
            <a:ext cx="9144000" cy="528320"/>
          </a:xfrm>
          <a:custGeom>
            <a:avLst/>
            <a:gdLst/>
            <a:ahLst/>
            <a:cxnLst/>
            <a:rect l="l" t="t" r="r" b="b"/>
            <a:pathLst>
              <a:path w="9144000" h="396239">
                <a:moveTo>
                  <a:pt x="0" y="395935"/>
                </a:moveTo>
                <a:lnTo>
                  <a:pt x="9144000" y="395935"/>
                </a:lnTo>
                <a:lnTo>
                  <a:pt x="9144000" y="0"/>
                </a:lnTo>
                <a:lnTo>
                  <a:pt x="0" y="0"/>
                </a:lnTo>
                <a:lnTo>
                  <a:pt x="0" y="395935"/>
                </a:lnTo>
                <a:close/>
              </a:path>
            </a:pathLst>
          </a:custGeom>
          <a:solidFill>
            <a:srgbClr val="5A2572"/>
          </a:solidFill>
        </p:spPr>
        <p:txBody>
          <a:bodyPr wrap="square" lIns="0" tIns="0" rIns="0" bIns="0" rtlCol="0"/>
          <a:lstStyle/>
          <a:p>
            <a:endParaRPr sz="1351"/>
          </a:p>
        </p:txBody>
      </p:sp>
      <p:sp>
        <p:nvSpPr>
          <p:cNvPr id="3" name="Datumsplatzhalter 2">
            <a:extLst>
              <a:ext uri="{FF2B5EF4-FFF2-40B4-BE49-F238E27FC236}">
                <a16:creationId xmlns:a16="http://schemas.microsoft.com/office/drawing/2014/main" id="{2D6D5A05-779C-4D56-BF1F-32AD62D96F54}"/>
              </a:ext>
            </a:extLst>
          </p:cNvPr>
          <p:cNvSpPr>
            <a:spLocks noGrp="1"/>
          </p:cNvSpPr>
          <p:nvPr>
            <p:ph type="dt" sz="half" idx="10"/>
          </p:nvPr>
        </p:nvSpPr>
        <p:spPr>
          <a:xfrm>
            <a:off x="2412000" y="6456000"/>
            <a:ext cx="572400" cy="244800"/>
          </a:xfrm>
        </p:spPr>
        <p:txBody>
          <a:bodyPr/>
          <a:lstStyle>
            <a:lvl1pPr algn="l">
              <a:defRPr sz="600">
                <a:solidFill>
                  <a:schemeClr val="bg1"/>
                </a:solidFill>
                <a:latin typeface="Arial" panose="020B0604020202020204" pitchFamily="34" charset="0"/>
                <a:cs typeface="Arial" panose="020B0604020202020204" pitchFamily="34" charset="0"/>
              </a:defRPr>
            </a:lvl1pPr>
          </a:lstStyle>
          <a:p>
            <a:fld id="{3CD0EE0E-C9B5-4CD9-BC5F-9F4A0EBDF7BC}" type="datetime1">
              <a:rPr lang="de-DE" smtClean="0"/>
              <a:t>15.05.2024</a:t>
            </a:fld>
            <a:endParaRPr lang="de-DE" dirty="0"/>
          </a:p>
        </p:txBody>
      </p:sp>
      <p:sp>
        <p:nvSpPr>
          <p:cNvPr id="4" name="Fußzeilenplatzhalter 3">
            <a:extLst>
              <a:ext uri="{FF2B5EF4-FFF2-40B4-BE49-F238E27FC236}">
                <a16:creationId xmlns:a16="http://schemas.microsoft.com/office/drawing/2014/main" id="{AF6BAB0B-05CC-4122-8726-7EC0D42FE188}"/>
              </a:ext>
            </a:extLst>
          </p:cNvPr>
          <p:cNvSpPr>
            <a:spLocks noGrp="1"/>
          </p:cNvSpPr>
          <p:nvPr>
            <p:ph type="ftr" sz="quarter" idx="11"/>
          </p:nvPr>
        </p:nvSpPr>
        <p:spPr>
          <a:xfrm>
            <a:off x="5698800" y="6516136"/>
            <a:ext cx="3045600" cy="184666"/>
          </a:xfrm>
        </p:spPr>
        <p:txBody>
          <a:bodyPr anchor="b" anchorCtr="0">
            <a:spAutoFit/>
          </a:bodyPr>
          <a:lstStyle>
            <a:lvl1pPr algn="r">
              <a:defRPr sz="600">
                <a:solidFill>
                  <a:schemeClr val="bg1"/>
                </a:solidFill>
                <a:latin typeface="Arial" panose="020B0604020202020204" pitchFamily="34" charset="0"/>
                <a:cs typeface="Arial" panose="020B0604020202020204" pitchFamily="34" charset="0"/>
              </a:defRPr>
            </a:lvl1pPr>
          </a:lstStyle>
          <a:p>
            <a:r>
              <a:rPr lang="de-DE" dirty="0"/>
              <a:t>Präsentationstitel, Datum oder Navigation © Diakonie</a:t>
            </a:r>
          </a:p>
        </p:txBody>
      </p:sp>
      <p:sp>
        <p:nvSpPr>
          <p:cNvPr id="5" name="Foliennummernplatzhalter 4">
            <a:extLst>
              <a:ext uri="{FF2B5EF4-FFF2-40B4-BE49-F238E27FC236}">
                <a16:creationId xmlns:a16="http://schemas.microsoft.com/office/drawing/2014/main" id="{1907EAE0-57B5-4F86-B2D8-735A32959298}"/>
              </a:ext>
            </a:extLst>
          </p:cNvPr>
          <p:cNvSpPr>
            <a:spLocks noGrp="1"/>
          </p:cNvSpPr>
          <p:nvPr>
            <p:ph type="sldNum" sz="quarter" idx="12"/>
          </p:nvPr>
        </p:nvSpPr>
        <p:spPr>
          <a:xfrm>
            <a:off x="8600400" y="6456000"/>
            <a:ext cx="385200" cy="244800"/>
          </a:xfrm>
        </p:spPr>
        <p:txBody>
          <a:bodyPr anchor="b" anchorCtr="0"/>
          <a:lstStyle>
            <a:lvl1pPr>
              <a:defRPr sz="600" b="1">
                <a:solidFill>
                  <a:schemeClr val="bg1"/>
                </a:solidFill>
                <a:latin typeface="Arial" panose="020B0604020202020204" pitchFamily="34" charset="0"/>
                <a:cs typeface="Arial" panose="020B0604020202020204" pitchFamily="34" charset="0"/>
              </a:defRPr>
            </a:lvl1pPr>
          </a:lstStyle>
          <a:p>
            <a:fld id="{DBA625E4-C354-4A2B-949C-FF469D43AAC9}" type="slidenum">
              <a:rPr lang="de-DE" smtClean="0"/>
              <a:pPr/>
              <a:t>‹Nr.›</a:t>
            </a:fld>
            <a:endParaRPr lang="de-DE" dirty="0"/>
          </a:p>
        </p:txBody>
      </p:sp>
      <p:pic>
        <p:nvPicPr>
          <p:cNvPr id="13" name="Grafik 12">
            <a:extLst>
              <a:ext uri="{FF2B5EF4-FFF2-40B4-BE49-F238E27FC236}">
                <a16:creationId xmlns:a16="http://schemas.microsoft.com/office/drawing/2014/main" id="{2E056F7D-26C3-481E-A5D3-A2F933D3E2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1" y="6550267"/>
            <a:ext cx="648000" cy="90061"/>
          </a:xfrm>
          <a:prstGeom prst="rect">
            <a:avLst/>
          </a:prstGeom>
        </p:spPr>
      </p:pic>
    </p:spTree>
    <p:extLst>
      <p:ext uri="{BB962C8B-B14F-4D97-AF65-F5344CB8AC3E}">
        <p14:creationId xmlns:p14="http://schemas.microsoft.com/office/powerpoint/2010/main" val="18724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2.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955FB2-2E88-4D90-A20C-0BE79D2A6634}"/>
              </a:ext>
            </a:extLst>
          </p:cNvPr>
          <p:cNvSpPr>
            <a:spLocks noGrp="1"/>
          </p:cNvSpPr>
          <p:nvPr>
            <p:ph type="title"/>
          </p:nvPr>
        </p:nvSpPr>
        <p:spPr>
          <a:xfrm>
            <a:off x="628651"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a:extLst>
              <a:ext uri="{FF2B5EF4-FFF2-40B4-BE49-F238E27FC236}">
                <a16:creationId xmlns:a16="http://schemas.microsoft.com/office/drawing/2014/main" id="{EFFF92D9-925F-4EA2-A367-9D1CB84D1CAA}"/>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846C056-EED9-41FB-9F54-7E598ECB12B2}"/>
              </a:ext>
            </a:extLst>
          </p:cNvPr>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4A84B0-1A15-4001-B709-FB9061B4ADE2}" type="datetime1">
              <a:rPr lang="de-DE" smtClean="0"/>
              <a:t>15.05.2024</a:t>
            </a:fld>
            <a:endParaRPr lang="de-DE"/>
          </a:p>
        </p:txBody>
      </p:sp>
      <p:sp>
        <p:nvSpPr>
          <p:cNvPr id="5" name="Fußzeilenplatzhalter 4">
            <a:extLst>
              <a:ext uri="{FF2B5EF4-FFF2-40B4-BE49-F238E27FC236}">
                <a16:creationId xmlns:a16="http://schemas.microsoft.com/office/drawing/2014/main" id="{A41F6C46-CCFC-4B02-A084-153A52A5BFB7}"/>
              </a:ext>
            </a:extLst>
          </p:cNvPr>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Präsentationstitel, Datum oder Navigation © Diakonie</a:t>
            </a:r>
          </a:p>
        </p:txBody>
      </p:sp>
      <p:sp>
        <p:nvSpPr>
          <p:cNvPr id="6" name="Foliennummernplatzhalter 5">
            <a:extLst>
              <a:ext uri="{FF2B5EF4-FFF2-40B4-BE49-F238E27FC236}">
                <a16:creationId xmlns:a16="http://schemas.microsoft.com/office/drawing/2014/main" id="{D555B2EB-BFC5-4960-B6D6-9BAFD38E6594}"/>
              </a:ext>
            </a:extLst>
          </p:cNvPr>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A625E4-C354-4A2B-949C-FF469D43AAC9}" type="slidenum">
              <a:rPr lang="de-DE" smtClean="0"/>
              <a:t>‹Nr.›</a:t>
            </a:fld>
            <a:endParaRPr lang="de-DE"/>
          </a:p>
        </p:txBody>
      </p:sp>
    </p:spTree>
    <p:extLst>
      <p:ext uri="{BB962C8B-B14F-4D97-AF65-F5344CB8AC3E}">
        <p14:creationId xmlns:p14="http://schemas.microsoft.com/office/powerpoint/2010/main" val="335538043"/>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3" r:id="rId4"/>
    <p:sldLayoutId id="2147483654" r:id="rId5"/>
    <p:sldLayoutId id="2147483674" r:id="rId6"/>
    <p:sldLayoutId id="2147483679" r:id="rId7"/>
    <p:sldLayoutId id="2147483680" r:id="rId8"/>
    <p:sldLayoutId id="2147483681" r:id="rId9"/>
    <p:sldLayoutId id="2147483682" r:id="rId10"/>
    <p:sldLayoutId id="2147483676" r:id="rId11"/>
    <p:sldLayoutId id="2147483677" r:id="rId12"/>
    <p:sldLayoutId id="2147483678" r:id="rId13"/>
    <p:sldLayoutId id="2147483683" r:id="rId14"/>
    <p:sldLayoutId id="2147483651" r:id="rId15"/>
    <p:sldLayoutId id="2147483652" r:id="rId16"/>
    <p:sldLayoutId id="2147483653" r:id="rId17"/>
    <p:sldLayoutId id="2147483655" r:id="rId18"/>
    <p:sldLayoutId id="2147483656" r:id="rId19"/>
    <p:sldLayoutId id="2147483657" r:id="rId20"/>
    <p:sldLayoutId id="2147483658" r:id="rId21"/>
    <p:sldLayoutId id="2147483659" r:id="rId22"/>
  </p:sldLayoutIdLst>
  <p:hf hd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e-D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0CFF59C-02CF-419F-84B6-F7C4B5A1B468}"/>
              </a:ext>
            </a:extLst>
          </p:cNvPr>
          <p:cNvSpPr>
            <a:spLocks noGrp="1"/>
          </p:cNvSpPr>
          <p:nvPr>
            <p:ph type="title"/>
          </p:nvPr>
        </p:nvSpPr>
        <p:spPr>
          <a:xfrm>
            <a:off x="628651"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a:extLst>
              <a:ext uri="{FF2B5EF4-FFF2-40B4-BE49-F238E27FC236}">
                <a16:creationId xmlns:a16="http://schemas.microsoft.com/office/drawing/2014/main" id="{E6BE0042-5CD0-4EE2-8E47-0384F549A6EF}"/>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367E6B-6561-4384-BBD2-0EA42BAE5120}"/>
              </a:ext>
            </a:extLst>
          </p:cNvPr>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30BBE5-4D1A-436F-A396-60F4E81E9100}" type="datetime1">
              <a:rPr lang="de-DE" smtClean="0"/>
              <a:t>15.05.2024</a:t>
            </a:fld>
            <a:endParaRPr lang="de-DE"/>
          </a:p>
        </p:txBody>
      </p:sp>
      <p:sp>
        <p:nvSpPr>
          <p:cNvPr id="5" name="Fußzeilenplatzhalter 4">
            <a:extLst>
              <a:ext uri="{FF2B5EF4-FFF2-40B4-BE49-F238E27FC236}">
                <a16:creationId xmlns:a16="http://schemas.microsoft.com/office/drawing/2014/main" id="{F1E9569C-142F-4D11-B318-BD24C1F1FD16}"/>
              </a:ext>
            </a:extLst>
          </p:cNvPr>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Präsentationstitel, Datum oder Navigation © Diakonie</a:t>
            </a:r>
          </a:p>
        </p:txBody>
      </p:sp>
      <p:sp>
        <p:nvSpPr>
          <p:cNvPr id="6" name="Foliennummernplatzhalter 5">
            <a:extLst>
              <a:ext uri="{FF2B5EF4-FFF2-40B4-BE49-F238E27FC236}">
                <a16:creationId xmlns:a16="http://schemas.microsoft.com/office/drawing/2014/main" id="{F79EC582-BD91-4535-BCBC-AA95EEB63FCC}"/>
              </a:ext>
            </a:extLst>
          </p:cNvPr>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4D95CB-3D52-40C7-BAC7-9E011F78C4B2}" type="slidenum">
              <a:rPr lang="de-DE" smtClean="0"/>
              <a:t>‹Nr.›</a:t>
            </a:fld>
            <a:endParaRPr lang="de-DE"/>
          </a:p>
        </p:txBody>
      </p:sp>
    </p:spTree>
    <p:extLst>
      <p:ext uri="{BB962C8B-B14F-4D97-AF65-F5344CB8AC3E}">
        <p14:creationId xmlns:p14="http://schemas.microsoft.com/office/powerpoint/2010/main" val="39911882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e-D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B294D-30B3-4B29-B64A-943231EF8531}"/>
              </a:ext>
            </a:extLst>
          </p:cNvPr>
          <p:cNvSpPr>
            <a:spLocks noGrp="1"/>
          </p:cNvSpPr>
          <p:nvPr>
            <p:ph type="ctrTitle"/>
          </p:nvPr>
        </p:nvSpPr>
        <p:spPr>
          <a:xfrm>
            <a:off x="2267853" y="1120211"/>
            <a:ext cx="6456343" cy="1919415"/>
          </a:xfrm>
        </p:spPr>
        <p:txBody>
          <a:bodyPr/>
          <a:lstStyle/>
          <a:p>
            <a:r>
              <a:rPr lang="en-US" dirty="0"/>
              <a:t>What does the Green Transition mean for social services?</a:t>
            </a:r>
            <a:r>
              <a:rPr lang="de-DE" dirty="0"/>
              <a:t/>
            </a:r>
            <a:br>
              <a:rPr lang="de-DE" dirty="0"/>
            </a:br>
            <a:r>
              <a:rPr lang="de-DE" dirty="0"/>
              <a:t/>
            </a:r>
            <a:br>
              <a:rPr lang="de-DE" dirty="0"/>
            </a:br>
            <a:endParaRPr lang="de-DE" dirty="0"/>
          </a:p>
        </p:txBody>
      </p:sp>
      <p:sp>
        <p:nvSpPr>
          <p:cNvPr id="3" name="Untertitel 2">
            <a:extLst>
              <a:ext uri="{FF2B5EF4-FFF2-40B4-BE49-F238E27FC236}">
                <a16:creationId xmlns:a16="http://schemas.microsoft.com/office/drawing/2014/main" id="{869ECCBE-C0D7-4F43-B4A2-60DCACE9A6E2}"/>
              </a:ext>
            </a:extLst>
          </p:cNvPr>
          <p:cNvSpPr>
            <a:spLocks noGrp="1"/>
          </p:cNvSpPr>
          <p:nvPr>
            <p:ph type="subTitle" idx="1"/>
          </p:nvPr>
        </p:nvSpPr>
        <p:spPr>
          <a:xfrm>
            <a:off x="2422693" y="4227254"/>
            <a:ext cx="6456343" cy="661843"/>
          </a:xfrm>
        </p:spPr>
        <p:txBody>
          <a:bodyPr/>
          <a:lstStyle/>
          <a:p>
            <a:r>
              <a:rPr lang="de-DE" dirty="0" smtClean="0"/>
              <a:t>16. May 2024</a:t>
            </a:r>
            <a:endParaRPr lang="de-DE" dirty="0"/>
          </a:p>
        </p:txBody>
      </p:sp>
      <p:sp>
        <p:nvSpPr>
          <p:cNvPr id="4" name="Textplatzhalter 13">
            <a:extLst>
              <a:ext uri="{FF2B5EF4-FFF2-40B4-BE49-F238E27FC236}">
                <a16:creationId xmlns:a16="http://schemas.microsoft.com/office/drawing/2014/main" id="{10E21E1F-8F21-4681-A9C0-6227BADEC72E}"/>
              </a:ext>
            </a:extLst>
          </p:cNvPr>
          <p:cNvSpPr txBox="1">
            <a:spLocks/>
          </p:cNvSpPr>
          <p:nvPr/>
        </p:nvSpPr>
        <p:spPr>
          <a:xfrm>
            <a:off x="2422693" y="4683096"/>
            <a:ext cx="6456343" cy="1837244"/>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05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200"/>
              </a:lnSpc>
            </a:pPr>
            <a:r>
              <a:rPr lang="de-DE" sz="1000" dirty="0" smtClean="0"/>
              <a:t>Anna-Lena Guske</a:t>
            </a:r>
          </a:p>
          <a:p>
            <a:pPr>
              <a:lnSpc>
                <a:spcPts val="1200"/>
              </a:lnSpc>
            </a:pPr>
            <a:r>
              <a:rPr lang="de-DE" sz="1000" dirty="0" smtClean="0"/>
              <a:t>Projektleitung Sozialökologische Transformation</a:t>
            </a:r>
          </a:p>
          <a:p>
            <a:pPr>
              <a:lnSpc>
                <a:spcPts val="1200"/>
              </a:lnSpc>
            </a:pPr>
            <a:endParaRPr lang="de-DE" sz="1000" dirty="0"/>
          </a:p>
          <a:p>
            <a:pPr>
              <a:lnSpc>
                <a:spcPts val="1200"/>
              </a:lnSpc>
            </a:pPr>
            <a:endParaRPr lang="de-DE" sz="1000" dirty="0" smtClean="0"/>
          </a:p>
          <a:p>
            <a:pPr>
              <a:lnSpc>
                <a:spcPts val="1200"/>
              </a:lnSpc>
            </a:pPr>
            <a:endParaRPr lang="de-DE" sz="1000" dirty="0"/>
          </a:p>
          <a:p>
            <a:pPr>
              <a:lnSpc>
                <a:spcPts val="1200"/>
              </a:lnSpc>
            </a:pPr>
            <a:r>
              <a:rPr lang="de-DE" sz="1000" dirty="0" smtClean="0"/>
              <a:t>Zentrum Soziales und Beteiligung</a:t>
            </a:r>
          </a:p>
          <a:p>
            <a:pPr>
              <a:lnSpc>
                <a:spcPts val="1200"/>
              </a:lnSpc>
            </a:pPr>
            <a:r>
              <a:rPr lang="de-DE" sz="1000" dirty="0" smtClean="0"/>
              <a:t>Diakonie Deutschland</a:t>
            </a:r>
          </a:p>
        </p:txBody>
      </p:sp>
      <p:sp>
        <p:nvSpPr>
          <p:cNvPr id="5" name="Textfeld 4"/>
          <p:cNvSpPr txBox="1"/>
          <p:nvPr/>
        </p:nvSpPr>
        <p:spPr>
          <a:xfrm>
            <a:off x="2319688" y="3003082"/>
            <a:ext cx="6352674" cy="461665"/>
          </a:xfrm>
          <a:prstGeom prst="rect">
            <a:avLst/>
          </a:prstGeom>
          <a:noFill/>
        </p:spPr>
        <p:txBody>
          <a:bodyPr wrap="square" rtlCol="0">
            <a:spAutoFit/>
          </a:bodyPr>
          <a:lstStyle/>
          <a:p>
            <a:r>
              <a:rPr lang="de-DE" sz="2400" b="1" dirty="0" err="1" smtClean="0">
                <a:solidFill>
                  <a:srgbClr val="009BDC"/>
                </a:solidFill>
                <a:latin typeface="Arial" panose="020B0604020202020204" pitchFamily="34" charset="0"/>
                <a:ea typeface="+mj-ea"/>
                <a:cs typeface="Arial" panose="020B0604020202020204" pitchFamily="34" charset="0"/>
              </a:rPr>
              <a:t>Designing</a:t>
            </a:r>
            <a:r>
              <a:rPr lang="de-DE" sz="2400" b="1" dirty="0" smtClean="0">
                <a:solidFill>
                  <a:srgbClr val="009BDC"/>
                </a:solidFill>
                <a:latin typeface="Arial" panose="020B0604020202020204" pitchFamily="34" charset="0"/>
                <a:ea typeface="+mj-ea"/>
                <a:cs typeface="Arial" panose="020B0604020202020204" pitchFamily="34" charset="0"/>
              </a:rPr>
              <a:t> </a:t>
            </a:r>
            <a:r>
              <a:rPr lang="de-DE" sz="2400" b="1" dirty="0" err="1" smtClean="0">
                <a:solidFill>
                  <a:srgbClr val="009BDC"/>
                </a:solidFill>
                <a:latin typeface="Arial" panose="020B0604020202020204" pitchFamily="34" charset="0"/>
                <a:ea typeface="+mj-ea"/>
                <a:cs typeface="Arial" panose="020B0604020202020204" pitchFamily="34" charset="0"/>
              </a:rPr>
              <a:t>socially</a:t>
            </a:r>
            <a:r>
              <a:rPr lang="de-DE" sz="2400" b="1" dirty="0" smtClean="0">
                <a:solidFill>
                  <a:srgbClr val="009BDC"/>
                </a:solidFill>
                <a:latin typeface="Arial" panose="020B0604020202020204" pitchFamily="34" charset="0"/>
                <a:ea typeface="+mj-ea"/>
                <a:cs typeface="Arial" panose="020B0604020202020204" pitchFamily="34" charset="0"/>
              </a:rPr>
              <a:t> just </a:t>
            </a:r>
            <a:r>
              <a:rPr lang="de-DE" sz="2400" b="1" dirty="0" err="1" smtClean="0">
                <a:solidFill>
                  <a:srgbClr val="009BDC"/>
                </a:solidFill>
                <a:latin typeface="Arial" panose="020B0604020202020204" pitchFamily="34" charset="0"/>
                <a:ea typeface="+mj-ea"/>
                <a:cs typeface="Arial" panose="020B0604020202020204" pitchFamily="34" charset="0"/>
              </a:rPr>
              <a:t>climate</a:t>
            </a:r>
            <a:r>
              <a:rPr lang="de-DE" sz="2400" b="1" dirty="0" smtClean="0">
                <a:solidFill>
                  <a:srgbClr val="009BDC"/>
                </a:solidFill>
                <a:latin typeface="Arial" panose="020B0604020202020204" pitchFamily="34" charset="0"/>
                <a:ea typeface="+mj-ea"/>
                <a:cs typeface="Arial" panose="020B0604020202020204" pitchFamily="34" charset="0"/>
              </a:rPr>
              <a:t> </a:t>
            </a:r>
            <a:r>
              <a:rPr lang="de-DE" sz="2400" b="1" dirty="0" err="1" smtClean="0">
                <a:solidFill>
                  <a:srgbClr val="009BDC"/>
                </a:solidFill>
                <a:latin typeface="Arial" panose="020B0604020202020204" pitchFamily="34" charset="0"/>
                <a:ea typeface="+mj-ea"/>
                <a:cs typeface="Arial" panose="020B0604020202020204" pitchFamily="34" charset="0"/>
              </a:rPr>
              <a:t>policies</a:t>
            </a:r>
            <a:endParaRPr lang="de-DE" sz="2400" b="1" dirty="0">
              <a:solidFill>
                <a:srgbClr val="009BDC"/>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98380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Designing</a:t>
            </a:r>
            <a:r>
              <a:rPr lang="de-DE" dirty="0" smtClean="0"/>
              <a:t> just </a:t>
            </a:r>
            <a:r>
              <a:rPr lang="de-DE" dirty="0" err="1" smtClean="0"/>
              <a:t>funding</a:t>
            </a:r>
            <a:r>
              <a:rPr lang="de-DE" dirty="0" smtClean="0"/>
              <a:t> </a:t>
            </a:r>
            <a:r>
              <a:rPr lang="de-DE" dirty="0" err="1" smtClean="0"/>
              <a:t>programms</a:t>
            </a:r>
            <a:endParaRPr lang="de-DE" dirty="0"/>
          </a:p>
        </p:txBody>
      </p:sp>
      <p:sp>
        <p:nvSpPr>
          <p:cNvPr id="3" name="Inhaltsplatzhalter 2"/>
          <p:cNvSpPr>
            <a:spLocks noGrp="1"/>
          </p:cNvSpPr>
          <p:nvPr>
            <p:ph idx="1"/>
          </p:nvPr>
        </p:nvSpPr>
        <p:spPr>
          <a:xfrm>
            <a:off x="277199" y="810761"/>
            <a:ext cx="8622000" cy="641747"/>
          </a:xfrm>
        </p:spPr>
        <p:txBody>
          <a:bodyPr/>
          <a:lstStyle/>
          <a:p>
            <a:pPr marL="285750" indent="-285750">
              <a:buFont typeface="Arial" panose="020B0604020202020204" pitchFamily="34" charset="0"/>
              <a:buChar char="•"/>
            </a:pPr>
            <a:r>
              <a:rPr lang="en-US" dirty="0"/>
              <a:t>Funding programs are largely designed to benefit people with higher incomes</a:t>
            </a:r>
          </a:p>
          <a:p>
            <a:pPr marL="285750" indent="-285750">
              <a:buFont typeface="Arial" panose="020B0604020202020204" pitchFamily="34" charset="0"/>
              <a:buChar char="•"/>
            </a:pPr>
            <a:r>
              <a:rPr lang="en-US" dirty="0"/>
              <a:t>Targeted support is needed that thinks social and ecological aspects together</a:t>
            </a:r>
          </a:p>
          <a:p>
            <a:pPr marL="285750" indent="-285750">
              <a:buFont typeface="Arial" panose="020B0604020202020204" pitchFamily="34" charset="0"/>
              <a:buChar char="•"/>
            </a:pPr>
            <a:r>
              <a:rPr lang="en-US" dirty="0"/>
              <a:t>A social component in existing funding programs alone will not be enough</a:t>
            </a:r>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10</a:t>
            </a:fld>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1274554583"/>
              </p:ext>
            </p:extLst>
          </p:nvPr>
        </p:nvGraphicFramePr>
        <p:xfrm>
          <a:off x="616017" y="1778167"/>
          <a:ext cx="6978583" cy="3883032"/>
        </p:xfrm>
        <a:graphic>
          <a:graphicData uri="http://schemas.openxmlformats.org/drawingml/2006/table">
            <a:tbl>
              <a:tblPr>
                <a:tableStyleId>{5C22544A-7EE6-4342-B048-85BDC9FD1C3A}</a:tableStyleId>
              </a:tblPr>
              <a:tblGrid>
                <a:gridCol w="1656680">
                  <a:extLst>
                    <a:ext uri="{9D8B030D-6E8A-4147-A177-3AD203B41FA5}">
                      <a16:colId xmlns:a16="http://schemas.microsoft.com/office/drawing/2014/main" val="3710032278"/>
                    </a:ext>
                  </a:extLst>
                </a:gridCol>
                <a:gridCol w="1055584">
                  <a:extLst>
                    <a:ext uri="{9D8B030D-6E8A-4147-A177-3AD203B41FA5}">
                      <a16:colId xmlns:a16="http://schemas.microsoft.com/office/drawing/2014/main" val="2273244617"/>
                    </a:ext>
                  </a:extLst>
                </a:gridCol>
                <a:gridCol w="908975">
                  <a:extLst>
                    <a:ext uri="{9D8B030D-6E8A-4147-A177-3AD203B41FA5}">
                      <a16:colId xmlns:a16="http://schemas.microsoft.com/office/drawing/2014/main" val="3082843738"/>
                    </a:ext>
                  </a:extLst>
                </a:gridCol>
                <a:gridCol w="850332">
                  <a:extLst>
                    <a:ext uri="{9D8B030D-6E8A-4147-A177-3AD203B41FA5}">
                      <a16:colId xmlns:a16="http://schemas.microsoft.com/office/drawing/2014/main" val="129386855"/>
                    </a:ext>
                  </a:extLst>
                </a:gridCol>
                <a:gridCol w="1040923">
                  <a:extLst>
                    <a:ext uri="{9D8B030D-6E8A-4147-A177-3AD203B41FA5}">
                      <a16:colId xmlns:a16="http://schemas.microsoft.com/office/drawing/2014/main" val="262669848"/>
                    </a:ext>
                  </a:extLst>
                </a:gridCol>
                <a:gridCol w="1466089">
                  <a:extLst>
                    <a:ext uri="{9D8B030D-6E8A-4147-A177-3AD203B41FA5}">
                      <a16:colId xmlns:a16="http://schemas.microsoft.com/office/drawing/2014/main" val="2290175481"/>
                    </a:ext>
                  </a:extLst>
                </a:gridCol>
              </a:tblGrid>
              <a:tr h="1005630">
                <a:tc>
                  <a:txBody>
                    <a:bodyPr/>
                    <a:lstStyle/>
                    <a:p>
                      <a:pPr algn="ctr" fontAlgn="t"/>
                      <a:r>
                        <a:rPr lang="de-DE" sz="1400" b="1" u="none" strike="noStrike" dirty="0" err="1" smtClean="0">
                          <a:effectLst/>
                        </a:rPr>
                        <a:t>Subject</a:t>
                      </a:r>
                      <a:r>
                        <a:rPr lang="de-DE" sz="1400" b="1" u="none" strike="noStrike" dirty="0" smtClean="0">
                          <a:effectLst/>
                        </a:rPr>
                        <a:t> </a:t>
                      </a:r>
                      <a:r>
                        <a:rPr lang="de-DE" sz="1400" b="1" u="none" strike="noStrike" dirty="0" err="1" smtClean="0">
                          <a:effectLst/>
                        </a:rPr>
                        <a:t>of</a:t>
                      </a:r>
                      <a:r>
                        <a:rPr lang="de-DE" sz="1400" b="1" u="none" strike="noStrike" dirty="0" smtClean="0">
                          <a:effectLst/>
                        </a:rPr>
                        <a:t> </a:t>
                      </a:r>
                      <a:r>
                        <a:rPr lang="de-DE" sz="1400" b="1" u="none" strike="noStrike" dirty="0" err="1" smtClean="0">
                          <a:effectLst/>
                        </a:rPr>
                        <a:t>funding</a:t>
                      </a:r>
                      <a:endParaRPr lang="de-DE" sz="14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de-DE" sz="1400" b="1" dirty="0" err="1" smtClean="0"/>
                        <a:t>Applications</a:t>
                      </a:r>
                      <a:r>
                        <a:rPr lang="de-DE" sz="1400" b="1" dirty="0" smtClean="0"/>
                        <a:t> </a:t>
                      </a:r>
                      <a:r>
                        <a:rPr lang="de-DE" sz="1400" b="1" dirty="0" err="1" smtClean="0"/>
                        <a:t>with</a:t>
                      </a:r>
                      <a:r>
                        <a:rPr lang="de-DE" sz="1400" b="1" dirty="0" smtClean="0"/>
                        <a:t> </a:t>
                      </a:r>
                      <a:r>
                        <a:rPr lang="de-DE" sz="1400" b="1" dirty="0" err="1" smtClean="0"/>
                        <a:t>social</a:t>
                      </a:r>
                      <a:r>
                        <a:rPr lang="de-DE" sz="1400" b="1" dirty="0" smtClean="0"/>
                        <a:t> </a:t>
                      </a:r>
                      <a:r>
                        <a:rPr lang="de-DE" sz="1400" b="1" dirty="0" err="1" smtClean="0"/>
                        <a:t>support</a:t>
                      </a:r>
                      <a:r>
                        <a:rPr lang="de-DE" sz="1400" b="1" dirty="0" smtClean="0"/>
                        <a:t> rate</a:t>
                      </a:r>
                      <a:endParaRPr lang="de-DE" sz="14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de-DE" sz="1400" b="1" i="0" u="none" strike="noStrike" dirty="0" err="1" smtClean="0">
                          <a:solidFill>
                            <a:schemeClr val="dk1"/>
                          </a:solidFill>
                          <a:effectLst/>
                          <a:latin typeface="+mn-lt"/>
                        </a:rPr>
                        <a:t>Approvals</a:t>
                      </a:r>
                      <a:r>
                        <a:rPr lang="de-DE" sz="1400" b="1" i="0" u="none" strike="noStrike" baseline="0" dirty="0" smtClean="0">
                          <a:solidFill>
                            <a:schemeClr val="dk1"/>
                          </a:solidFill>
                          <a:effectLst/>
                          <a:latin typeface="+mn-lt"/>
                        </a:rPr>
                        <a:t> (so </a:t>
                      </a:r>
                      <a:r>
                        <a:rPr lang="de-DE" sz="1400" b="1" i="0" u="none" strike="noStrike" baseline="0" dirty="0" err="1" smtClean="0">
                          <a:solidFill>
                            <a:schemeClr val="dk1"/>
                          </a:solidFill>
                          <a:effectLst/>
                          <a:latin typeface="+mn-lt"/>
                        </a:rPr>
                        <a:t>far</a:t>
                      </a:r>
                      <a:r>
                        <a:rPr lang="de-DE" sz="1400" b="1" i="0" u="none" strike="noStrike" baseline="0" dirty="0" smtClean="0">
                          <a:solidFill>
                            <a:schemeClr val="dk1"/>
                          </a:solidFill>
                          <a:effectLst/>
                          <a:latin typeface="+mn-lt"/>
                        </a:rPr>
                        <a:t>)</a:t>
                      </a:r>
                      <a:endParaRPr lang="de-DE" sz="14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de-DE" sz="1400" b="1" i="0" u="none" strike="noStrike" dirty="0" err="1" smtClean="0">
                          <a:solidFill>
                            <a:schemeClr val="dk1"/>
                          </a:solidFill>
                          <a:effectLst/>
                          <a:latin typeface="+mn-lt"/>
                        </a:rPr>
                        <a:t>Rejections</a:t>
                      </a:r>
                      <a:r>
                        <a:rPr lang="de-DE" sz="1400" b="1" i="0" u="none" strike="noStrike" baseline="0" dirty="0" smtClean="0">
                          <a:solidFill>
                            <a:schemeClr val="dk1"/>
                          </a:solidFill>
                          <a:effectLst/>
                          <a:latin typeface="+mn-lt"/>
                        </a:rPr>
                        <a:t> (so </a:t>
                      </a:r>
                      <a:r>
                        <a:rPr lang="de-DE" sz="1400" b="1" i="0" u="none" strike="noStrike" baseline="0" dirty="0" err="1" smtClean="0">
                          <a:solidFill>
                            <a:schemeClr val="dk1"/>
                          </a:solidFill>
                          <a:effectLst/>
                          <a:latin typeface="+mn-lt"/>
                        </a:rPr>
                        <a:t>far</a:t>
                      </a:r>
                      <a:r>
                        <a:rPr lang="de-DE" sz="1400" b="1" i="0" u="none" strike="noStrike" baseline="0" dirty="0" smtClean="0">
                          <a:solidFill>
                            <a:schemeClr val="dk1"/>
                          </a:solidFill>
                          <a:effectLst/>
                          <a:latin typeface="+mn-lt"/>
                        </a:rPr>
                        <a:t>)</a:t>
                      </a:r>
                      <a:endParaRPr lang="de-DE" sz="1400" b="1" i="0" u="none" strike="noStrike" dirty="0">
                        <a:solidFill>
                          <a:srgbClr val="000000"/>
                        </a:solidFill>
                        <a:effectLst/>
                        <a:latin typeface="Calibri" panose="020F0502020204030204" pitchFamily="34" charset="0"/>
                      </a:endParaRPr>
                    </a:p>
                  </a:txBody>
                  <a:tcPr marL="6350" marR="6350" marT="6350" marB="0"/>
                </a:tc>
                <a:tc>
                  <a:txBody>
                    <a:bodyPr/>
                    <a:lstStyle/>
                    <a:p>
                      <a:pPr algn="ctr" fontAlgn="t"/>
                      <a:r>
                        <a:rPr lang="de-DE" sz="1400" b="1" i="0" u="none" strike="noStrike" dirty="0" err="1" smtClean="0">
                          <a:solidFill>
                            <a:schemeClr val="dk1"/>
                          </a:solidFill>
                          <a:effectLst/>
                          <a:latin typeface="+mn-lt"/>
                        </a:rPr>
                        <a:t>Funding</a:t>
                      </a:r>
                      <a:r>
                        <a:rPr lang="de-DE" sz="1400" b="1" i="0" u="none" strike="noStrike" baseline="0" dirty="0" smtClean="0">
                          <a:solidFill>
                            <a:schemeClr val="dk1"/>
                          </a:solidFill>
                          <a:effectLst/>
                          <a:latin typeface="+mn-lt"/>
                        </a:rPr>
                        <a:t> </a:t>
                      </a:r>
                      <a:r>
                        <a:rPr lang="de-DE" sz="1400" b="1" i="0" u="none" strike="noStrike" baseline="0" dirty="0" err="1" smtClean="0">
                          <a:solidFill>
                            <a:schemeClr val="dk1"/>
                          </a:solidFill>
                          <a:effectLst/>
                          <a:latin typeface="+mn-lt"/>
                        </a:rPr>
                        <a:t>amount</a:t>
                      </a:r>
                      <a:r>
                        <a:rPr lang="de-DE" sz="1400" b="1" i="0" u="none" strike="noStrike" baseline="0" dirty="0" smtClean="0">
                          <a:solidFill>
                            <a:schemeClr val="dk1"/>
                          </a:solidFill>
                          <a:effectLst/>
                          <a:latin typeface="+mn-lt"/>
                        </a:rPr>
                        <a:t> (</a:t>
                      </a:r>
                      <a:r>
                        <a:rPr lang="de-DE" sz="1400" b="1" i="0" u="none" strike="noStrike" baseline="0" dirty="0" err="1" smtClean="0">
                          <a:solidFill>
                            <a:schemeClr val="dk1"/>
                          </a:solidFill>
                          <a:effectLst/>
                          <a:latin typeface="+mn-lt"/>
                        </a:rPr>
                        <a:t>social</a:t>
                      </a:r>
                      <a:r>
                        <a:rPr lang="de-DE" sz="1400" b="1" i="0" u="none" strike="noStrike" baseline="0" dirty="0" smtClean="0">
                          <a:solidFill>
                            <a:schemeClr val="dk1"/>
                          </a:solidFill>
                          <a:effectLst/>
                          <a:latin typeface="+mn-lt"/>
                        </a:rPr>
                        <a:t> </a:t>
                      </a:r>
                      <a:r>
                        <a:rPr lang="de-DE" sz="1400" b="1" i="0" u="none" strike="noStrike" baseline="0" dirty="0" err="1" smtClean="0">
                          <a:solidFill>
                            <a:schemeClr val="dk1"/>
                          </a:solidFill>
                          <a:effectLst/>
                          <a:latin typeface="+mn-lt"/>
                        </a:rPr>
                        <a:t>support</a:t>
                      </a:r>
                      <a:r>
                        <a:rPr lang="de-DE" sz="1400" b="1" i="0" u="none" strike="noStrike" baseline="0" dirty="0" smtClean="0">
                          <a:solidFill>
                            <a:schemeClr val="dk1"/>
                          </a:solidFill>
                          <a:effectLst/>
                          <a:latin typeface="+mn-lt"/>
                        </a:rPr>
                        <a:t> rate)</a:t>
                      </a:r>
                      <a:endParaRPr lang="de-DE" sz="1400" b="1" i="0" u="none" strike="noStrike" dirty="0">
                        <a:solidFill>
                          <a:srgbClr val="000000"/>
                        </a:solidFill>
                        <a:effectLst/>
                        <a:latin typeface="Calibri" panose="020F0502020204030204" pitchFamily="34" charset="0"/>
                      </a:endParaRPr>
                    </a:p>
                  </a:txBody>
                  <a:tcPr marL="6350" marR="6350" marT="6350" marB="0"/>
                </a:tc>
                <a:tc>
                  <a:txBody>
                    <a:bodyPr/>
                    <a:lstStyle/>
                    <a:p>
                      <a:pPr marL="0" marR="0" lvl="0" indent="0" algn="ctr" defTabSz="685766" rtl="0" eaLnBrk="1" fontAlgn="t" latinLnBrk="0" hangingPunct="1">
                        <a:lnSpc>
                          <a:spcPct val="100000"/>
                        </a:lnSpc>
                        <a:spcBef>
                          <a:spcPts val="0"/>
                        </a:spcBef>
                        <a:spcAft>
                          <a:spcPts val="0"/>
                        </a:spcAft>
                        <a:buClrTx/>
                        <a:buSzTx/>
                        <a:buFontTx/>
                        <a:buNone/>
                        <a:tabLst/>
                        <a:defRPr/>
                      </a:pPr>
                      <a:r>
                        <a:rPr lang="de-DE" sz="1400" b="1" u="none" strike="noStrike" dirty="0" smtClean="0">
                          <a:effectLst/>
                        </a:rPr>
                        <a:t>Share </a:t>
                      </a:r>
                      <a:r>
                        <a:rPr lang="de-DE" sz="1400" b="1" u="none" strike="noStrike" dirty="0" err="1" smtClean="0">
                          <a:effectLst/>
                        </a:rPr>
                        <a:t>of</a:t>
                      </a:r>
                      <a:r>
                        <a:rPr lang="de-DE" sz="1400" b="1" u="none" strike="noStrike" dirty="0" smtClean="0">
                          <a:effectLst/>
                        </a:rPr>
                        <a:t> total </a:t>
                      </a:r>
                      <a:r>
                        <a:rPr lang="de-DE" sz="1400" b="1" u="none" strike="noStrike" dirty="0" err="1" smtClean="0">
                          <a:effectLst/>
                        </a:rPr>
                        <a:t>funding</a:t>
                      </a:r>
                      <a:r>
                        <a:rPr lang="de-DE" sz="1400" b="1" u="none" strike="noStrike" dirty="0" smtClean="0">
                          <a:effectLst/>
                        </a:rPr>
                        <a:t> </a:t>
                      </a:r>
                      <a:r>
                        <a:rPr lang="de-DE" sz="1400" b="1" u="none" strike="noStrike" dirty="0" err="1" smtClean="0">
                          <a:effectLst/>
                        </a:rPr>
                        <a:t>amount</a:t>
                      </a:r>
                      <a:endParaRPr lang="de-DE" sz="1400" b="1" i="0" u="none" strike="noStrike" dirty="0" smtClean="0">
                        <a:solidFill>
                          <a:srgbClr val="000000"/>
                        </a:solidFill>
                        <a:effectLst/>
                        <a:latin typeface="Calibri" panose="020F0502020204030204" pitchFamily="34" charset="0"/>
                      </a:endParaRPr>
                    </a:p>
                    <a:p>
                      <a:pPr algn="ctr" fontAlgn="t"/>
                      <a:endParaRPr lang="de-DE" sz="1400" b="1"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996601364"/>
                  </a:ext>
                </a:extLst>
              </a:tr>
              <a:tr h="251408">
                <a:tc>
                  <a:txBody>
                    <a:bodyPr/>
                    <a:lstStyle/>
                    <a:p>
                      <a:pPr algn="l" fontAlgn="b"/>
                      <a:r>
                        <a:rPr lang="de-DE" sz="1400" b="1" i="0" u="none" strike="noStrike" dirty="0" err="1" smtClean="0">
                          <a:solidFill>
                            <a:srgbClr val="000000"/>
                          </a:solidFill>
                          <a:effectLst/>
                          <a:latin typeface="+mn-lt"/>
                        </a:rPr>
                        <a:t>Biomass</a:t>
                      </a:r>
                      <a:r>
                        <a:rPr lang="de-DE" sz="1400" b="1" i="0" u="none" strike="noStrike" dirty="0" smtClean="0">
                          <a:solidFill>
                            <a:srgbClr val="000000"/>
                          </a:solidFill>
                          <a:effectLst/>
                          <a:latin typeface="+mn-lt"/>
                        </a:rPr>
                        <a:t> plant</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b="0" i="0" u="none" strike="noStrike" dirty="0" smtClean="0">
                          <a:solidFill>
                            <a:srgbClr val="000000"/>
                          </a:solidFill>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0,00%</a:t>
                      </a:r>
                      <a:endParaRPr lang="de-DE" sz="14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347044164"/>
                  </a:ext>
                </a:extLst>
              </a:tr>
              <a:tr h="251408">
                <a:tc>
                  <a:txBody>
                    <a:bodyPr/>
                    <a:lstStyle/>
                    <a:p>
                      <a:pPr algn="l" fontAlgn="b"/>
                      <a:r>
                        <a:rPr lang="de-DE" sz="1400" b="1" i="0" u="none" strike="noStrike" dirty="0" err="1" smtClean="0">
                          <a:solidFill>
                            <a:srgbClr val="000000"/>
                          </a:solidFill>
                          <a:effectLst/>
                          <a:latin typeface="+mn-lt"/>
                        </a:rPr>
                        <a:t>District</a:t>
                      </a:r>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heating</a:t>
                      </a:r>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connection</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b="0" i="0" u="none" strike="noStrike" dirty="0" smtClean="0">
                          <a:solidFill>
                            <a:srgbClr val="000000"/>
                          </a:solidFill>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0,00%</a:t>
                      </a:r>
                      <a:endParaRPr lang="de-DE" sz="14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2755838003"/>
                  </a:ext>
                </a:extLst>
              </a:tr>
              <a:tr h="251408">
                <a:tc>
                  <a:txBody>
                    <a:bodyPr/>
                    <a:lstStyle/>
                    <a:p>
                      <a:pPr algn="l" fontAlgn="b"/>
                      <a:r>
                        <a:rPr lang="de-DE" sz="1400" b="1" i="0" u="none" strike="noStrike" dirty="0" smtClean="0">
                          <a:solidFill>
                            <a:srgbClr val="000000"/>
                          </a:solidFill>
                          <a:effectLst/>
                          <a:latin typeface="+mn-lt"/>
                        </a:rPr>
                        <a:t>Solar thermal </a:t>
                      </a:r>
                      <a:r>
                        <a:rPr lang="de-DE" sz="1400" b="1" i="0" u="none" strike="noStrike" dirty="0" err="1" smtClean="0">
                          <a:solidFill>
                            <a:srgbClr val="000000"/>
                          </a:solidFill>
                          <a:effectLst/>
                          <a:latin typeface="+mn-lt"/>
                        </a:rPr>
                        <a:t>system</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3</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0,00%</a:t>
                      </a:r>
                      <a:endParaRPr lang="de-DE" sz="1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05104998"/>
                  </a:ext>
                </a:extLst>
              </a:tr>
              <a:tr h="251408">
                <a:tc>
                  <a:txBody>
                    <a:bodyPr/>
                    <a:lstStyle/>
                    <a:p>
                      <a:pPr algn="l" fontAlgn="b"/>
                      <a:r>
                        <a:rPr lang="de-DE" sz="1400" b="1" u="none" strike="noStrike" smtClean="0">
                          <a:effectLst/>
                          <a:latin typeface="+mn-lt"/>
                        </a:rPr>
                        <a:t>Heat pump</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5</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a:t>
                      </a:r>
                      <a:endParaRPr lang="de-DE" sz="1400" b="0" i="0" u="none" strike="noStrike" dirty="0">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0,00%</a:t>
                      </a:r>
                      <a:endParaRPr lang="de-DE" sz="1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14393375"/>
                  </a:ext>
                </a:extLst>
              </a:tr>
              <a:tr h="754223">
                <a:tc>
                  <a:txBody>
                    <a:bodyPr/>
                    <a:lstStyle/>
                    <a:p>
                      <a:pPr algn="l" fontAlgn="b"/>
                      <a:r>
                        <a:rPr lang="en-US" sz="1400" b="1" i="0" u="none" strike="noStrike" dirty="0" smtClean="0">
                          <a:solidFill>
                            <a:srgbClr val="000000"/>
                          </a:solidFill>
                          <a:effectLst/>
                          <a:latin typeface="+mn-lt"/>
                        </a:rPr>
                        <a:t>Stationary, non-publicly accessible charging stations</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7</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1</a:t>
                      </a:r>
                      <a:endParaRPr lang="de-DE" sz="1400" b="0" i="0" u="none" strike="noStrike" dirty="0">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1.500,00 €</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0,46%</a:t>
                      </a:r>
                      <a:endParaRPr lang="de-DE" sz="1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817074703"/>
                  </a:ext>
                </a:extLst>
              </a:tr>
              <a:tr h="251408">
                <a:tc>
                  <a:txBody>
                    <a:bodyPr/>
                    <a:lstStyle/>
                    <a:p>
                      <a:pPr algn="l" fontAlgn="b"/>
                      <a:r>
                        <a:rPr lang="de-DE" sz="1400" b="1" u="none" strike="noStrike" dirty="0" err="1" smtClean="0">
                          <a:effectLst/>
                          <a:latin typeface="+mn-lt"/>
                        </a:rPr>
                        <a:t>Battery</a:t>
                      </a:r>
                      <a:r>
                        <a:rPr lang="de-DE" sz="1400" b="1" u="none" strike="noStrike" dirty="0" smtClean="0">
                          <a:effectLst/>
                          <a:latin typeface="+mn-lt"/>
                        </a:rPr>
                        <a:t> </a:t>
                      </a:r>
                      <a:r>
                        <a:rPr lang="de-DE" sz="1400" b="1" u="none" strike="noStrike" dirty="0" err="1" smtClean="0">
                          <a:effectLst/>
                          <a:latin typeface="+mn-lt"/>
                        </a:rPr>
                        <a:t>storage</a:t>
                      </a:r>
                      <a:r>
                        <a:rPr lang="de-DE" sz="1400" b="1" u="none" strike="noStrike" dirty="0" smtClean="0">
                          <a:effectLst/>
                          <a:latin typeface="+mn-lt"/>
                        </a:rPr>
                        <a:t> </a:t>
                      </a:r>
                      <a:r>
                        <a:rPr lang="de-DE" sz="1400" b="1" u="none" strike="noStrike" dirty="0" err="1" smtClean="0">
                          <a:effectLst/>
                          <a:latin typeface="+mn-lt"/>
                        </a:rPr>
                        <a:t>system</a:t>
                      </a:r>
                      <a:endParaRPr lang="de-DE" sz="1400" b="1" i="0" u="none" strike="noStrike" dirty="0">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1</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0</a:t>
                      </a:r>
                      <a:endParaRPr lang="de-DE" sz="1400" b="0" i="0" u="none" strike="noStrike">
                        <a:solidFill>
                          <a:srgbClr val="000000"/>
                        </a:solidFill>
                        <a:effectLst/>
                        <a:latin typeface="+mn-lt"/>
                      </a:endParaRPr>
                    </a:p>
                  </a:txBody>
                  <a:tcPr marL="6350" marR="6350" marT="6350" marB="0" anchor="b"/>
                </a:tc>
                <a:tc>
                  <a:txBody>
                    <a:bodyPr/>
                    <a:lstStyle/>
                    <a:p>
                      <a:pPr algn="ctr" fontAlgn="b"/>
                      <a:endParaRPr lang="de-DE" sz="1400" b="0" i="0" u="none" strike="noStrike">
                        <a:solidFill>
                          <a:srgbClr val="000000"/>
                        </a:solidFill>
                        <a:effectLst/>
                        <a:latin typeface="+mn-lt"/>
                      </a:endParaRPr>
                    </a:p>
                  </a:txBody>
                  <a:tcPr marL="6350" marR="6350" marT="6350" marB="0" anchor="b"/>
                </a:tc>
                <a:tc>
                  <a:txBody>
                    <a:bodyPr/>
                    <a:lstStyle/>
                    <a:p>
                      <a:pPr algn="ctr" fontAlgn="b"/>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0,00%</a:t>
                      </a:r>
                      <a:endParaRPr lang="de-DE" sz="1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93874723"/>
                  </a:ext>
                </a:extLst>
              </a:tr>
              <a:tr h="502815">
                <a:tc>
                  <a:txBody>
                    <a:bodyPr/>
                    <a:lstStyle/>
                    <a:p>
                      <a:pPr marL="0" marR="0" lvl="0" indent="0" algn="l" defTabSz="685766" rtl="0" eaLnBrk="1" fontAlgn="b" latinLnBrk="0" hangingPunct="1">
                        <a:lnSpc>
                          <a:spcPct val="100000"/>
                        </a:lnSpc>
                        <a:spcBef>
                          <a:spcPts val="0"/>
                        </a:spcBef>
                        <a:spcAft>
                          <a:spcPts val="0"/>
                        </a:spcAft>
                        <a:buClrTx/>
                        <a:buSzTx/>
                        <a:buFontTx/>
                        <a:buNone/>
                        <a:tabLst/>
                        <a:defRPr/>
                      </a:pPr>
                      <a:r>
                        <a:rPr lang="de-DE" sz="1400" b="1" u="none" strike="noStrike" dirty="0" smtClean="0">
                          <a:effectLst/>
                          <a:latin typeface="+mn-lt"/>
                        </a:rPr>
                        <a:t>Photovoltaik</a:t>
                      </a:r>
                      <a:r>
                        <a:rPr lang="de-DE" sz="1400" b="1" u="none" strike="noStrike" baseline="0" dirty="0" smtClean="0">
                          <a:effectLst/>
                          <a:latin typeface="+mn-lt"/>
                        </a:rPr>
                        <a:t> </a:t>
                      </a:r>
                      <a:r>
                        <a:rPr lang="de-DE" sz="1400" b="1" u="none" strike="noStrike" baseline="0" dirty="0" err="1" smtClean="0">
                          <a:effectLst/>
                          <a:latin typeface="+mn-lt"/>
                        </a:rPr>
                        <a:t>balcony</a:t>
                      </a:r>
                      <a:r>
                        <a:rPr lang="de-DE" sz="1400" b="1" u="none" strike="noStrike" baseline="0" dirty="0" smtClean="0">
                          <a:effectLst/>
                          <a:latin typeface="+mn-lt"/>
                        </a:rPr>
                        <a:t> </a:t>
                      </a:r>
                      <a:r>
                        <a:rPr lang="de-DE" sz="1400" b="1" u="none" strike="noStrike" baseline="0" dirty="0" err="1" smtClean="0">
                          <a:effectLst/>
                          <a:latin typeface="+mn-lt"/>
                        </a:rPr>
                        <a:t>systems</a:t>
                      </a:r>
                      <a:endParaRPr lang="de-DE" sz="1400" b="1" i="0" u="none" strike="noStrike" dirty="0" smtClean="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50</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21</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u="none" strike="noStrike">
                          <a:effectLst/>
                          <a:latin typeface="+mn-lt"/>
                        </a:rPr>
                        <a:t>2</a:t>
                      </a:r>
                      <a:endParaRPr lang="de-DE" sz="1400" b="0" i="0" u="none" strike="noStrike">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6.300,36 €</a:t>
                      </a:r>
                      <a:endParaRPr lang="de-DE" sz="1400" b="0" i="0" u="none" strike="noStrike" dirty="0">
                        <a:solidFill>
                          <a:srgbClr val="000000"/>
                        </a:solidFill>
                        <a:effectLst/>
                        <a:latin typeface="+mn-lt"/>
                      </a:endParaRPr>
                    </a:p>
                  </a:txBody>
                  <a:tcPr marL="6350" marR="6350" marT="6350" marB="0" anchor="b"/>
                </a:tc>
                <a:tc>
                  <a:txBody>
                    <a:bodyPr/>
                    <a:lstStyle/>
                    <a:p>
                      <a:pPr algn="ctr" fontAlgn="b"/>
                      <a:r>
                        <a:rPr lang="de-DE" sz="1400" u="none" strike="noStrike" dirty="0">
                          <a:effectLst/>
                          <a:latin typeface="+mn-lt"/>
                        </a:rPr>
                        <a:t>0,70%</a:t>
                      </a:r>
                      <a:endParaRPr lang="de-DE" sz="1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850532948"/>
                  </a:ext>
                </a:extLst>
              </a:tr>
            </a:tbl>
          </a:graphicData>
        </a:graphic>
      </p:graphicFrame>
      <p:sp>
        <p:nvSpPr>
          <p:cNvPr id="11" name="Textfeld 10"/>
          <p:cNvSpPr txBox="1"/>
          <p:nvPr/>
        </p:nvSpPr>
        <p:spPr>
          <a:xfrm>
            <a:off x="529389" y="5661199"/>
            <a:ext cx="7859671" cy="523220"/>
          </a:xfrm>
          <a:prstGeom prst="rect">
            <a:avLst/>
          </a:prstGeom>
          <a:noFill/>
        </p:spPr>
        <p:txBody>
          <a:bodyPr wrap="square" rtlCol="0">
            <a:spAutoFit/>
          </a:bodyPr>
          <a:lstStyle/>
          <a:p>
            <a:r>
              <a:rPr lang="en-US" sz="1400" dirty="0"/>
              <a:t>Example Schleswig-Holstein: social component for those receiving basic security and housing benefit in various funding programs has hardly been used since July 3, 2023; As of November </a:t>
            </a:r>
            <a:r>
              <a:rPr lang="en-US" sz="1400" dirty="0" smtClean="0"/>
              <a:t>2023</a:t>
            </a:r>
            <a:endParaRPr lang="de-DE" sz="1400" dirty="0"/>
          </a:p>
        </p:txBody>
      </p:sp>
      <p:sp>
        <p:nvSpPr>
          <p:cNvPr id="8"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387817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9-Euro-Ticket </a:t>
            </a:r>
            <a:r>
              <a:rPr lang="de-DE" dirty="0" err="1" smtClean="0"/>
              <a:t>as</a:t>
            </a:r>
            <a:r>
              <a:rPr lang="de-DE" dirty="0" smtClean="0"/>
              <a:t> an </a:t>
            </a:r>
            <a:r>
              <a:rPr lang="de-DE" dirty="0" err="1" smtClean="0"/>
              <a:t>instrument</a:t>
            </a:r>
            <a:r>
              <a:rPr lang="de-DE" dirty="0" smtClean="0"/>
              <a:t> </a:t>
            </a:r>
            <a:r>
              <a:rPr lang="de-DE" dirty="0" err="1" smtClean="0"/>
              <a:t>to</a:t>
            </a:r>
            <a:r>
              <a:rPr lang="de-DE" dirty="0" smtClean="0"/>
              <a:t> </a:t>
            </a:r>
            <a:r>
              <a:rPr lang="de-DE" dirty="0" err="1" smtClean="0"/>
              <a:t>strenghten</a:t>
            </a:r>
            <a:r>
              <a:rPr lang="de-DE" dirty="0" smtClean="0"/>
              <a:t> </a:t>
            </a:r>
            <a:r>
              <a:rPr lang="de-DE" dirty="0" err="1" smtClean="0"/>
              <a:t>social</a:t>
            </a:r>
            <a:r>
              <a:rPr lang="de-DE" dirty="0" smtClean="0"/>
              <a:t> </a:t>
            </a:r>
            <a:r>
              <a:rPr lang="de-DE" dirty="0" err="1" smtClean="0"/>
              <a:t>participation</a:t>
            </a:r>
            <a:endParaRPr lang="de-DE" dirty="0"/>
          </a:p>
        </p:txBody>
      </p:sp>
      <p:sp>
        <p:nvSpPr>
          <p:cNvPr id="3" name="Inhaltsplatzhalter 2"/>
          <p:cNvSpPr>
            <a:spLocks noGrp="1"/>
          </p:cNvSpPr>
          <p:nvPr>
            <p:ph idx="1"/>
          </p:nvPr>
        </p:nvSpPr>
        <p:spPr>
          <a:xfrm>
            <a:off x="277199" y="2866073"/>
            <a:ext cx="8622000" cy="3615560"/>
          </a:xfrm>
        </p:spPr>
        <p:txBody>
          <a:bodyPr/>
          <a:lstStyle/>
          <a:p>
            <a:pPr marL="285750" indent="-285750">
              <a:buFont typeface="Arial" panose="020B0604020202020204" pitchFamily="34" charset="0"/>
              <a:buChar char="•"/>
            </a:pPr>
            <a:endParaRPr lang="de-DE" dirty="0"/>
          </a:p>
          <a:p>
            <a:r>
              <a:rPr lang="en-US" u="sng" dirty="0"/>
              <a:t>Effects</a:t>
            </a:r>
          </a:p>
          <a:p>
            <a:pPr marL="285750" indent="-285750">
              <a:buFont typeface="Arial" panose="020B0604020202020204" pitchFamily="34" charset="0"/>
              <a:buChar char="•"/>
            </a:pPr>
            <a:r>
              <a:rPr lang="en-US" dirty="0"/>
              <a:t>Particularly attractive for: young people, low-income earners, urban residents</a:t>
            </a:r>
          </a:p>
          <a:p>
            <a:pPr marL="285750" indent="-285750">
              <a:buFont typeface="Arial" panose="020B0604020202020204" pitchFamily="34" charset="0"/>
              <a:buChar char="•"/>
            </a:pPr>
            <a:r>
              <a:rPr lang="en-US" dirty="0"/>
              <a:t>Significantly strengthened social participation of people with low incomes</a:t>
            </a:r>
          </a:p>
          <a:p>
            <a:pPr marL="285750" indent="-285750">
              <a:buFont typeface="Arial" panose="020B0604020202020204" pitchFamily="34" charset="0"/>
              <a:buChar char="•"/>
            </a:pPr>
            <a:r>
              <a:rPr lang="en-US" dirty="0"/>
              <a:t>Estimated CO2 emissions saved: 205,000t CO2 to 671,840t CO2</a:t>
            </a:r>
          </a:p>
          <a:p>
            <a:pPr marL="285750" indent="-285750">
              <a:buFont typeface="Arial" panose="020B0604020202020204" pitchFamily="34" charset="0"/>
              <a:buChar char="•"/>
            </a:pPr>
            <a:r>
              <a:rPr lang="en-US" dirty="0"/>
              <a:t>But no lasting effect on public transport use</a:t>
            </a:r>
          </a:p>
          <a:p>
            <a:pPr marL="285750" indent="-285750">
              <a:buFont typeface="Arial" panose="020B0604020202020204" pitchFamily="34" charset="0"/>
              <a:buChar char="•"/>
            </a:pPr>
            <a:r>
              <a:rPr lang="en-US" dirty="0"/>
              <a:t>Too short a period of time for a sustainable change in behavior</a:t>
            </a:r>
          </a:p>
          <a:p>
            <a:pPr marL="285750" indent="-285750">
              <a:buFont typeface="Arial" panose="020B0604020202020204" pitchFamily="34" charset="0"/>
              <a:buChar char="•"/>
            </a:pPr>
            <a:r>
              <a:rPr lang="en-US" dirty="0"/>
              <a:t>Lack of public transport options, especially in rural areas</a:t>
            </a:r>
          </a:p>
          <a:p>
            <a:endParaRPr lang="en-US" u="sng" dirty="0"/>
          </a:p>
          <a:p>
            <a:r>
              <a:rPr lang="en-US" u="sng" dirty="0"/>
              <a:t>Current status</a:t>
            </a:r>
          </a:p>
          <a:p>
            <a:pPr marL="285750" indent="-285750">
              <a:buFont typeface="Arial" panose="020B0604020202020204" pitchFamily="34" charset="0"/>
              <a:buChar char="•"/>
            </a:pPr>
            <a:r>
              <a:rPr lang="en-US" dirty="0"/>
              <a:t>Germany ticket for 49 EUR; discounted social tickets in some regions</a:t>
            </a:r>
          </a:p>
          <a:p>
            <a:pPr marL="285750" indent="-285750">
              <a:buFont typeface="Arial" panose="020B0604020202020204" pitchFamily="34" charset="0"/>
              <a:buChar char="•"/>
            </a:pPr>
            <a:r>
              <a:rPr lang="en-US" dirty="0"/>
              <a:t>Expansion of public transport necessary</a:t>
            </a:r>
          </a:p>
          <a:p>
            <a:pPr marL="285750" indent="-285750">
              <a:buFont typeface="Arial" panose="020B0604020202020204" pitchFamily="34" charset="0"/>
              <a:buChar char="•"/>
            </a:pPr>
            <a:r>
              <a:rPr lang="en-US" dirty="0"/>
              <a:t>Financing of the Germany Ticket open from 2024</a:t>
            </a:r>
          </a:p>
          <a:p>
            <a:endParaRPr lang="en-US" u="sng" dirty="0"/>
          </a:p>
          <a:p>
            <a:endParaRPr lang="de-DE" dirty="0"/>
          </a:p>
        </p:txBody>
      </p:sp>
      <p:sp>
        <p:nvSpPr>
          <p:cNvPr id="5" name="Foliennummernplatzhalt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BA625E4-C354-4A2B-949C-FF469D43AAC9}" type="slidenum">
              <a:rPr kumimoji="0" lang="de-DE" sz="6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de-DE" sz="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Grafik 5"/>
          <p:cNvPicPr>
            <a:picLocks noChangeAspect="1"/>
          </p:cNvPicPr>
          <p:nvPr/>
        </p:nvPicPr>
        <p:blipFill>
          <a:blip r:embed="rId3"/>
          <a:stretch>
            <a:fillRect/>
          </a:stretch>
        </p:blipFill>
        <p:spPr>
          <a:xfrm>
            <a:off x="347260" y="1015200"/>
            <a:ext cx="2159128" cy="1799273"/>
          </a:xfrm>
          <a:prstGeom prst="rect">
            <a:avLst/>
          </a:prstGeom>
        </p:spPr>
      </p:pic>
      <p:sp>
        <p:nvSpPr>
          <p:cNvPr id="7" name="Textfeld 6"/>
          <p:cNvSpPr txBox="1"/>
          <p:nvPr/>
        </p:nvSpPr>
        <p:spPr>
          <a:xfrm>
            <a:off x="2764221" y="1066800"/>
            <a:ext cx="5738648" cy="1754326"/>
          </a:xfrm>
          <a:prstGeom prst="rect">
            <a:avLst/>
          </a:prstGeom>
          <a:noFill/>
        </p:spPr>
        <p:txBody>
          <a:bodyPr wrap="square" rtlCol="0">
            <a:spAutoFit/>
          </a:bodyPr>
          <a:lstStyle/>
          <a:p>
            <a:pPr lvl="0">
              <a:defRPr/>
            </a:pPr>
            <a:r>
              <a:rPr lang="en-US" u="sng" dirty="0">
                <a:solidFill>
                  <a:srgbClr val="000000"/>
                </a:solidFill>
              </a:rPr>
              <a:t>Initial situation</a:t>
            </a:r>
          </a:p>
          <a:p>
            <a:pPr marL="285750" lvl="0" indent="-285750">
              <a:buFont typeface="Arial" panose="020B0604020202020204" pitchFamily="34" charset="0"/>
              <a:buChar char="•"/>
              <a:defRPr/>
            </a:pPr>
            <a:r>
              <a:rPr lang="en-US" dirty="0">
                <a:solidFill>
                  <a:srgbClr val="000000"/>
                </a:solidFill>
              </a:rPr>
              <a:t>Reason for introduction: Relief for private households from increased energy prices/damping inflation</a:t>
            </a:r>
          </a:p>
          <a:p>
            <a:pPr marL="285750" lvl="0" indent="-285750">
              <a:buFont typeface="Arial" panose="020B0604020202020204" pitchFamily="34" charset="0"/>
              <a:buChar char="•"/>
              <a:defRPr/>
            </a:pPr>
            <a:r>
              <a:rPr lang="en-US" dirty="0">
                <a:solidFill>
                  <a:srgbClr val="000000"/>
                </a:solidFill>
              </a:rPr>
              <a:t>Was available throughout Germany from June 2022 - August 2022 at a price of 9 </a:t>
            </a:r>
            <a:r>
              <a:rPr lang="en-US" dirty="0" smtClean="0">
                <a:solidFill>
                  <a:srgbClr val="000000"/>
                </a:solidFill>
              </a:rPr>
              <a:t>Euros </a:t>
            </a:r>
            <a:r>
              <a:rPr lang="en-US" dirty="0">
                <a:solidFill>
                  <a:srgbClr val="000000"/>
                </a:solidFill>
              </a:rPr>
              <a:t>for all </a:t>
            </a:r>
            <a:r>
              <a:rPr lang="en-US" dirty="0" smtClean="0">
                <a:solidFill>
                  <a:srgbClr val="000000"/>
                </a:solidFill>
              </a:rPr>
              <a:t>local public transport </a:t>
            </a:r>
            <a:r>
              <a:rPr lang="en-US" dirty="0">
                <a:solidFill>
                  <a:srgbClr val="000000"/>
                </a:solidFill>
              </a:rPr>
              <a:t>and regional trains</a:t>
            </a:r>
            <a:endParaRPr kumimoji="0" lang="de-DE" sz="1800" b="0" i="0" strike="noStrike" kern="1200" cap="none" spc="0" normalizeH="0" baseline="0" noProof="0" dirty="0">
              <a:ln>
                <a:noFill/>
              </a:ln>
              <a:solidFill>
                <a:srgbClr val="000000"/>
              </a:solidFill>
              <a:effectLst/>
              <a:uLnTx/>
              <a:uFillTx/>
              <a:latin typeface="Calibri" panose="020F0502020204030204"/>
            </a:endParaRPr>
          </a:p>
        </p:txBody>
      </p:sp>
      <p:sp>
        <p:nvSpPr>
          <p:cNvPr id="8"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284221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Infrastructure </a:t>
            </a:r>
            <a:r>
              <a:rPr lang="de-DE" dirty="0" err="1"/>
              <a:t>expansion</a:t>
            </a:r>
            <a:r>
              <a:rPr lang="de-DE" dirty="0"/>
              <a:t> </a:t>
            </a:r>
            <a:r>
              <a:rPr lang="de-DE" dirty="0" err="1"/>
              <a:t>as</a:t>
            </a:r>
            <a:r>
              <a:rPr lang="de-DE" dirty="0"/>
              <a:t> </a:t>
            </a:r>
            <a:r>
              <a:rPr lang="de-DE" dirty="0" err="1"/>
              <a:t>part</a:t>
            </a:r>
            <a:r>
              <a:rPr lang="de-DE" dirty="0"/>
              <a:t> </a:t>
            </a:r>
            <a:r>
              <a:rPr lang="de-DE" dirty="0" err="1"/>
              <a:t>of</a:t>
            </a:r>
            <a:r>
              <a:rPr lang="de-DE" dirty="0"/>
              <a:t> </a:t>
            </a:r>
            <a:r>
              <a:rPr lang="de-DE" dirty="0" err="1"/>
              <a:t>public</a:t>
            </a:r>
            <a:r>
              <a:rPr lang="de-DE" dirty="0"/>
              <a:t> </a:t>
            </a:r>
            <a:r>
              <a:rPr lang="de-DE" dirty="0" err="1"/>
              <a:t>services</a:t>
            </a:r>
            <a:endParaRPr lang="de-DE" dirty="0"/>
          </a:p>
        </p:txBody>
      </p:sp>
      <p:sp>
        <p:nvSpPr>
          <p:cNvPr id="3" name="Inhaltsplatzhalter 2"/>
          <p:cNvSpPr>
            <a:spLocks noGrp="1"/>
          </p:cNvSpPr>
          <p:nvPr>
            <p:ph idx="1"/>
          </p:nvPr>
        </p:nvSpPr>
        <p:spPr>
          <a:xfrm>
            <a:off x="277199" y="1090800"/>
            <a:ext cx="8622000" cy="2624552"/>
          </a:xfrm>
        </p:spPr>
        <p:txBody>
          <a:bodyPr/>
          <a:lstStyle/>
          <a:p>
            <a:pPr marL="285750" indent="-285750">
              <a:buFont typeface="Arial" panose="020B0604020202020204" pitchFamily="34" charset="0"/>
              <a:buChar char="•"/>
            </a:pPr>
            <a:r>
              <a:rPr lang="en-US" dirty="0"/>
              <a:t>Promoting energy-efficient social housing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Expansion of public transport infrastructure, especially in rural areas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Municipal heat supply/expansion of district heating networks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Shaping neighborhood development in a social and sustainable manner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Broad-based participation processes to ensure needs-based planning</a:t>
            </a:r>
          </a:p>
          <a:p>
            <a:endParaRPr lang="en-US"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12</a:t>
            </a:fld>
            <a:endParaRPr lang="de-DE" dirty="0"/>
          </a:p>
        </p:txBody>
      </p:sp>
      <p:sp>
        <p:nvSpPr>
          <p:cNvPr id="8"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160947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can</a:t>
            </a:r>
            <a:r>
              <a:rPr lang="de-DE" dirty="0" smtClean="0"/>
              <a:t> </a:t>
            </a:r>
            <a:r>
              <a:rPr lang="de-DE" dirty="0" err="1" smtClean="0"/>
              <a:t>we</a:t>
            </a:r>
            <a:r>
              <a:rPr lang="de-DE" dirty="0" smtClean="0"/>
              <a:t> do?</a:t>
            </a:r>
            <a:endParaRPr lang="de-DE" dirty="0"/>
          </a:p>
        </p:txBody>
      </p:sp>
      <p:sp>
        <p:nvSpPr>
          <p:cNvPr id="3" name="Inhaltsplatzhalter 2"/>
          <p:cNvSpPr>
            <a:spLocks noGrp="1"/>
          </p:cNvSpPr>
          <p:nvPr>
            <p:ph idx="1"/>
          </p:nvPr>
        </p:nvSpPr>
        <p:spPr/>
        <p:txBody>
          <a:bodyPr/>
          <a:lstStyle/>
          <a:p>
            <a:r>
              <a:rPr lang="de-DE" b="1" u="sng" dirty="0" smtClean="0"/>
              <a:t>Political </a:t>
            </a:r>
            <a:r>
              <a:rPr lang="de-DE" b="1" u="sng" dirty="0" err="1" smtClean="0"/>
              <a:t>Advocacy</a:t>
            </a:r>
            <a:r>
              <a:rPr lang="de-DE" b="1" u="sng" dirty="0" smtClean="0"/>
              <a:t> Work</a:t>
            </a:r>
          </a:p>
          <a:p>
            <a:endParaRPr lang="de-DE" dirty="0" smtClean="0"/>
          </a:p>
          <a:p>
            <a:pPr marL="285750" indent="-285750">
              <a:buFont typeface="Arial" panose="020B0604020202020204" pitchFamily="34" charset="0"/>
              <a:buChar char="•"/>
            </a:pPr>
            <a:r>
              <a:rPr lang="de-DE" dirty="0" err="1" smtClean="0"/>
              <a:t>Affordable</a:t>
            </a:r>
            <a:r>
              <a:rPr lang="de-DE" dirty="0" smtClean="0"/>
              <a:t> </a:t>
            </a:r>
            <a:r>
              <a:rPr lang="de-DE" dirty="0" err="1" smtClean="0"/>
              <a:t>public</a:t>
            </a:r>
            <a:r>
              <a:rPr lang="de-DE" dirty="0" smtClean="0"/>
              <a:t> </a:t>
            </a:r>
            <a:r>
              <a:rPr lang="de-DE" dirty="0" err="1" smtClean="0"/>
              <a:t>transportation</a:t>
            </a:r>
            <a:endParaRPr lang="de-DE" dirty="0" smtClean="0"/>
          </a:p>
          <a:p>
            <a:pPr marL="646096" lvl="1" indent="-285750">
              <a:buFont typeface="Arial" panose="020B0604020202020204" pitchFamily="34" charset="0"/>
              <a:buChar char="•"/>
            </a:pPr>
            <a:r>
              <a:rPr lang="de-DE" dirty="0" err="1" smtClean="0"/>
              <a:t>Does</a:t>
            </a:r>
            <a:r>
              <a:rPr lang="de-DE" dirty="0" smtClean="0"/>
              <a:t> not just </a:t>
            </a:r>
            <a:r>
              <a:rPr lang="de-DE" dirty="0" err="1" smtClean="0"/>
              <a:t>support</a:t>
            </a:r>
            <a:r>
              <a:rPr lang="de-DE" dirty="0" smtClean="0"/>
              <a:t> </a:t>
            </a:r>
            <a:r>
              <a:rPr lang="de-DE" dirty="0" err="1" smtClean="0"/>
              <a:t>lower</a:t>
            </a:r>
            <a:r>
              <a:rPr lang="de-DE" dirty="0" smtClean="0"/>
              <a:t> CO2-emissions in </a:t>
            </a:r>
            <a:r>
              <a:rPr lang="de-DE" dirty="0" err="1" smtClean="0"/>
              <a:t>the</a:t>
            </a:r>
            <a:r>
              <a:rPr lang="de-DE" dirty="0" smtClean="0"/>
              <a:t> </a:t>
            </a:r>
            <a:r>
              <a:rPr lang="de-DE" dirty="0" err="1" smtClean="0"/>
              <a:t>transport</a:t>
            </a:r>
            <a:r>
              <a:rPr lang="de-DE" dirty="0" smtClean="0"/>
              <a:t> </a:t>
            </a:r>
            <a:r>
              <a:rPr lang="de-DE" dirty="0" err="1" smtClean="0"/>
              <a:t>sector</a:t>
            </a:r>
            <a:r>
              <a:rPr lang="de-DE" dirty="0" smtClean="0"/>
              <a:t>, </a:t>
            </a:r>
            <a:r>
              <a:rPr lang="de-DE" dirty="0" err="1" smtClean="0"/>
              <a:t>it</a:t>
            </a:r>
            <a:r>
              <a:rPr lang="de-DE" dirty="0" smtClean="0"/>
              <a:t> also </a:t>
            </a:r>
            <a:r>
              <a:rPr lang="de-DE" dirty="0" err="1" smtClean="0"/>
              <a:t>increases</a:t>
            </a:r>
            <a:r>
              <a:rPr lang="de-DE" dirty="0" smtClean="0"/>
              <a:t> </a:t>
            </a:r>
            <a:r>
              <a:rPr lang="de-DE" dirty="0" err="1" smtClean="0"/>
              <a:t>the</a:t>
            </a:r>
            <a:r>
              <a:rPr lang="de-DE" dirty="0" smtClean="0"/>
              <a:t> </a:t>
            </a:r>
            <a:r>
              <a:rPr lang="de-DE" dirty="0" err="1" smtClean="0"/>
              <a:t>options</a:t>
            </a:r>
            <a:r>
              <a:rPr lang="de-DE" dirty="0" smtClean="0"/>
              <a:t> </a:t>
            </a:r>
            <a:r>
              <a:rPr lang="de-DE" dirty="0" err="1" smtClean="0"/>
              <a:t>for</a:t>
            </a:r>
            <a:r>
              <a:rPr lang="de-DE" dirty="0" smtClean="0"/>
              <a:t> </a:t>
            </a:r>
            <a:r>
              <a:rPr lang="de-DE" dirty="0" err="1" smtClean="0"/>
              <a:t>particiation</a:t>
            </a:r>
            <a:r>
              <a:rPr lang="de-DE" dirty="0" smtClean="0"/>
              <a:t> </a:t>
            </a:r>
            <a:r>
              <a:rPr lang="de-DE" dirty="0" err="1" smtClean="0"/>
              <a:t>and</a:t>
            </a:r>
            <a:r>
              <a:rPr lang="de-DE" dirty="0" smtClean="0"/>
              <a:t> </a:t>
            </a:r>
            <a:r>
              <a:rPr lang="de-DE" dirty="0" err="1" smtClean="0"/>
              <a:t>mobility</a:t>
            </a:r>
            <a:r>
              <a:rPr lang="de-DE" dirty="0" smtClean="0"/>
              <a:t> </a:t>
            </a:r>
            <a:r>
              <a:rPr lang="de-DE" dirty="0" err="1" smtClean="0"/>
              <a:t>for</a:t>
            </a:r>
            <a:r>
              <a:rPr lang="de-DE" dirty="0" smtClean="0"/>
              <a:t> </a:t>
            </a:r>
            <a:r>
              <a:rPr lang="de-DE" dirty="0" err="1" smtClean="0"/>
              <a:t>groups</a:t>
            </a:r>
            <a:r>
              <a:rPr lang="de-DE" dirty="0" smtClean="0"/>
              <a:t> </a:t>
            </a:r>
            <a:r>
              <a:rPr lang="de-DE" dirty="0" err="1" smtClean="0"/>
              <a:t>that</a:t>
            </a:r>
            <a:r>
              <a:rPr lang="de-DE" dirty="0" smtClean="0"/>
              <a:t> do not </a:t>
            </a:r>
            <a:r>
              <a:rPr lang="de-DE" dirty="0" err="1" smtClean="0"/>
              <a:t>own</a:t>
            </a:r>
            <a:r>
              <a:rPr lang="de-DE" dirty="0" smtClean="0"/>
              <a:t> a </a:t>
            </a:r>
            <a:r>
              <a:rPr lang="de-DE" dirty="0" err="1" smtClean="0"/>
              <a:t>car</a:t>
            </a:r>
            <a:r>
              <a:rPr lang="de-DE" dirty="0" smtClean="0"/>
              <a:t>/ </a:t>
            </a:r>
            <a:r>
              <a:rPr lang="de-DE" dirty="0" err="1" smtClean="0"/>
              <a:t>cannot</a:t>
            </a:r>
            <a:r>
              <a:rPr lang="de-DE" dirty="0" smtClean="0"/>
              <a:t> </a:t>
            </a:r>
            <a:r>
              <a:rPr lang="de-DE" dirty="0" err="1" smtClean="0"/>
              <a:t>drive</a:t>
            </a:r>
            <a:endParaRPr lang="de-DE" dirty="0" smtClean="0"/>
          </a:p>
          <a:p>
            <a:pPr lvl="1" indent="0">
              <a:buNone/>
            </a:pPr>
            <a:endParaRPr lang="de-DE" dirty="0" smtClean="0"/>
          </a:p>
          <a:p>
            <a:pPr marL="285750" indent="-285750">
              <a:buFont typeface="Arial" panose="020B0604020202020204" pitchFamily="34" charset="0"/>
              <a:buChar char="•"/>
            </a:pPr>
            <a:r>
              <a:rPr lang="de-DE" dirty="0" err="1" smtClean="0"/>
              <a:t>Increasing</a:t>
            </a:r>
            <a:r>
              <a:rPr lang="de-DE" dirty="0" smtClean="0"/>
              <a:t> </a:t>
            </a:r>
            <a:r>
              <a:rPr lang="de-DE" dirty="0" err="1" smtClean="0"/>
              <a:t>the</a:t>
            </a:r>
            <a:r>
              <a:rPr lang="de-DE" dirty="0" smtClean="0"/>
              <a:t> </a:t>
            </a:r>
            <a:r>
              <a:rPr lang="de-DE" dirty="0" err="1" smtClean="0"/>
              <a:t>energy</a:t>
            </a:r>
            <a:r>
              <a:rPr lang="de-DE" dirty="0" smtClean="0"/>
              <a:t> </a:t>
            </a:r>
            <a:r>
              <a:rPr lang="de-DE" dirty="0" err="1" smtClean="0"/>
              <a:t>efficincy</a:t>
            </a:r>
            <a:r>
              <a:rPr lang="de-DE" dirty="0" smtClean="0"/>
              <a:t> </a:t>
            </a:r>
            <a:r>
              <a:rPr lang="de-DE" dirty="0" err="1" smtClean="0"/>
              <a:t>of</a:t>
            </a:r>
            <a:r>
              <a:rPr lang="de-DE" dirty="0" smtClean="0"/>
              <a:t> </a:t>
            </a:r>
            <a:r>
              <a:rPr lang="de-DE" dirty="0" err="1" smtClean="0"/>
              <a:t>housing</a:t>
            </a:r>
            <a:r>
              <a:rPr lang="de-DE" dirty="0" smtClean="0"/>
              <a:t> </a:t>
            </a:r>
            <a:r>
              <a:rPr lang="de-DE" dirty="0" err="1" smtClean="0"/>
              <a:t>especially</a:t>
            </a:r>
            <a:r>
              <a:rPr lang="de-DE" dirty="0" smtClean="0"/>
              <a:t> </a:t>
            </a:r>
            <a:r>
              <a:rPr lang="de-DE" dirty="0" err="1" smtClean="0"/>
              <a:t>of</a:t>
            </a:r>
            <a:r>
              <a:rPr lang="de-DE" dirty="0" smtClean="0"/>
              <a:t> </a:t>
            </a:r>
            <a:r>
              <a:rPr lang="de-DE" dirty="0" err="1" smtClean="0"/>
              <a:t>low-income</a:t>
            </a:r>
            <a:r>
              <a:rPr lang="de-DE" dirty="0" smtClean="0"/>
              <a:t> </a:t>
            </a:r>
            <a:r>
              <a:rPr lang="de-DE" dirty="0" err="1" smtClean="0"/>
              <a:t>groups</a:t>
            </a:r>
            <a:endParaRPr lang="de-DE" dirty="0" smtClean="0"/>
          </a:p>
          <a:p>
            <a:pPr marL="646096" lvl="1" indent="-285750">
              <a:buFont typeface="Arial" panose="020B0604020202020204" pitchFamily="34" charset="0"/>
              <a:buChar char="•"/>
            </a:pPr>
            <a:r>
              <a:rPr lang="de-DE" dirty="0" err="1" smtClean="0"/>
              <a:t>Does</a:t>
            </a:r>
            <a:r>
              <a:rPr lang="de-DE" dirty="0" smtClean="0"/>
              <a:t> not </a:t>
            </a:r>
            <a:r>
              <a:rPr lang="de-DE" dirty="0" err="1" smtClean="0"/>
              <a:t>only</a:t>
            </a:r>
            <a:r>
              <a:rPr lang="de-DE" dirty="0" smtClean="0"/>
              <a:t> </a:t>
            </a:r>
            <a:r>
              <a:rPr lang="de-DE" dirty="0" err="1" smtClean="0"/>
              <a:t>benefit</a:t>
            </a:r>
            <a:r>
              <a:rPr lang="de-DE" dirty="0" smtClean="0"/>
              <a:t> </a:t>
            </a:r>
            <a:r>
              <a:rPr lang="de-DE" dirty="0" err="1" smtClean="0"/>
              <a:t>climate</a:t>
            </a:r>
            <a:r>
              <a:rPr lang="de-DE" dirty="0" smtClean="0"/>
              <a:t> </a:t>
            </a:r>
            <a:r>
              <a:rPr lang="de-DE" dirty="0" err="1" smtClean="0"/>
              <a:t>protection</a:t>
            </a:r>
            <a:r>
              <a:rPr lang="de-DE" dirty="0" smtClean="0"/>
              <a:t>, but also </a:t>
            </a:r>
            <a:r>
              <a:rPr lang="de-DE" dirty="0" err="1" smtClean="0"/>
              <a:t>helps</a:t>
            </a:r>
            <a:r>
              <a:rPr lang="de-DE" dirty="0" smtClean="0"/>
              <a:t> </a:t>
            </a:r>
            <a:r>
              <a:rPr lang="de-DE" dirty="0" err="1" smtClean="0"/>
              <a:t>fight</a:t>
            </a:r>
            <a:r>
              <a:rPr lang="de-DE" dirty="0" smtClean="0"/>
              <a:t> </a:t>
            </a:r>
            <a:r>
              <a:rPr lang="de-DE" dirty="0" err="1" smtClean="0"/>
              <a:t>energy</a:t>
            </a:r>
            <a:r>
              <a:rPr lang="de-DE" dirty="0" smtClean="0"/>
              <a:t> </a:t>
            </a:r>
            <a:r>
              <a:rPr lang="de-DE" dirty="0" err="1" smtClean="0"/>
              <a:t>poverty</a:t>
            </a:r>
            <a:endParaRPr lang="de-DE" dirty="0" smtClean="0"/>
          </a:p>
          <a:p>
            <a:pPr lvl="1" indent="0">
              <a:buNone/>
            </a:pPr>
            <a:endParaRPr lang="de-DE" dirty="0"/>
          </a:p>
          <a:p>
            <a:pPr marL="285750" indent="-285750">
              <a:buFont typeface="Arial" panose="020B0604020202020204" pitchFamily="34" charset="0"/>
              <a:buChar char="•"/>
            </a:pPr>
            <a:r>
              <a:rPr lang="de-DE" dirty="0" err="1" smtClean="0"/>
              <a:t>Energy</a:t>
            </a:r>
            <a:r>
              <a:rPr lang="de-DE" dirty="0" smtClean="0"/>
              <a:t> </a:t>
            </a:r>
            <a:r>
              <a:rPr lang="de-DE" dirty="0" err="1" smtClean="0"/>
              <a:t>efficiency</a:t>
            </a:r>
            <a:r>
              <a:rPr lang="de-DE" dirty="0" smtClean="0"/>
              <a:t> </a:t>
            </a:r>
            <a:r>
              <a:rPr lang="de-DE" dirty="0" err="1" smtClean="0"/>
              <a:t>programs</a:t>
            </a:r>
            <a:r>
              <a:rPr lang="de-DE" dirty="0" smtClean="0"/>
              <a:t>/ </a:t>
            </a:r>
            <a:r>
              <a:rPr lang="de-DE" dirty="0" err="1" smtClean="0"/>
              <a:t>funding</a:t>
            </a:r>
            <a:r>
              <a:rPr lang="de-DE" dirty="0" smtClean="0"/>
              <a:t> </a:t>
            </a:r>
            <a:r>
              <a:rPr lang="de-DE" dirty="0" err="1" smtClean="0"/>
              <a:t>programs</a:t>
            </a:r>
            <a:r>
              <a:rPr lang="de-DE" dirty="0" smtClean="0"/>
              <a:t> </a:t>
            </a:r>
            <a:r>
              <a:rPr lang="de-DE" dirty="0" err="1" smtClean="0"/>
              <a:t>for</a:t>
            </a:r>
            <a:r>
              <a:rPr lang="de-DE" dirty="0" smtClean="0"/>
              <a:t> </a:t>
            </a:r>
            <a:r>
              <a:rPr lang="de-DE" dirty="0" err="1" smtClean="0"/>
              <a:t>energy</a:t>
            </a:r>
            <a:r>
              <a:rPr lang="de-DE" dirty="0" smtClean="0"/>
              <a:t> </a:t>
            </a:r>
            <a:r>
              <a:rPr lang="de-DE" dirty="0" err="1" smtClean="0"/>
              <a:t>saving</a:t>
            </a:r>
            <a:r>
              <a:rPr lang="de-DE" dirty="0" smtClean="0"/>
              <a:t> </a:t>
            </a:r>
            <a:r>
              <a:rPr lang="de-DE" dirty="0" err="1" smtClean="0"/>
              <a:t>devices</a:t>
            </a:r>
            <a:endParaRPr lang="de-DE" dirty="0" smtClean="0"/>
          </a:p>
          <a:p>
            <a:endParaRPr lang="de-DE" dirty="0"/>
          </a:p>
          <a:p>
            <a:r>
              <a:rPr lang="de-DE" b="1" u="sng" dirty="0" smtClean="0"/>
              <a:t>Providing </a:t>
            </a:r>
            <a:r>
              <a:rPr lang="de-DE" b="1" u="sng" dirty="0" err="1" smtClean="0"/>
              <a:t>support</a:t>
            </a:r>
            <a:r>
              <a:rPr lang="de-DE" b="1" u="sng" dirty="0" smtClean="0"/>
              <a:t> </a:t>
            </a:r>
            <a:r>
              <a:rPr lang="de-DE" b="1" u="sng" dirty="0" err="1" smtClean="0"/>
              <a:t>locally</a:t>
            </a:r>
            <a:endParaRPr lang="de-DE" b="1" u="sng" dirty="0" smtClean="0"/>
          </a:p>
          <a:p>
            <a:endParaRPr lang="de-DE" dirty="0" smtClean="0"/>
          </a:p>
          <a:p>
            <a:pPr marL="285750" indent="-285750">
              <a:buFont typeface="Arial" panose="020B0604020202020204" pitchFamily="34" charset="0"/>
              <a:buChar char="•"/>
            </a:pPr>
            <a:r>
              <a:rPr lang="de-DE" dirty="0" err="1" smtClean="0"/>
              <a:t>Offering</a:t>
            </a:r>
            <a:r>
              <a:rPr lang="de-DE" dirty="0" smtClean="0"/>
              <a:t> </a:t>
            </a:r>
            <a:r>
              <a:rPr lang="de-DE" dirty="0" err="1" smtClean="0"/>
              <a:t>energy</a:t>
            </a:r>
            <a:r>
              <a:rPr lang="de-DE" dirty="0" smtClean="0"/>
              <a:t> </a:t>
            </a:r>
            <a:r>
              <a:rPr lang="de-DE" dirty="0" err="1" smtClean="0"/>
              <a:t>efficiency</a:t>
            </a:r>
            <a:r>
              <a:rPr lang="de-DE" dirty="0" smtClean="0"/>
              <a:t> </a:t>
            </a:r>
            <a:r>
              <a:rPr lang="de-DE" dirty="0" err="1" smtClean="0"/>
              <a:t>advice</a:t>
            </a: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smtClean="0"/>
              <a:t>Provide</a:t>
            </a:r>
            <a:r>
              <a:rPr lang="de-DE" dirty="0" smtClean="0"/>
              <a:t> </a:t>
            </a:r>
            <a:r>
              <a:rPr lang="de-DE" dirty="0" err="1" smtClean="0"/>
              <a:t>heat</a:t>
            </a:r>
            <a:r>
              <a:rPr lang="de-DE" dirty="0" smtClean="0"/>
              <a:t> </a:t>
            </a:r>
            <a:r>
              <a:rPr lang="de-DE" dirty="0" err="1" smtClean="0"/>
              <a:t>relief</a:t>
            </a:r>
            <a:r>
              <a:rPr lang="de-DE" dirty="0" smtClean="0"/>
              <a:t>/ </a:t>
            </a:r>
            <a:r>
              <a:rPr lang="de-DE" dirty="0" err="1" smtClean="0"/>
              <a:t>access</a:t>
            </a:r>
            <a:r>
              <a:rPr lang="de-DE" dirty="0" smtClean="0"/>
              <a:t> </a:t>
            </a:r>
            <a:r>
              <a:rPr lang="de-DE" dirty="0" err="1" smtClean="0"/>
              <a:t>to</a:t>
            </a:r>
            <a:r>
              <a:rPr lang="de-DE" dirty="0" smtClean="0"/>
              <a:t> </a:t>
            </a:r>
            <a:r>
              <a:rPr lang="de-DE" dirty="0" err="1" smtClean="0"/>
              <a:t>water</a:t>
            </a:r>
            <a:endParaRPr lang="de-DE" dirty="0" smtClean="0"/>
          </a:p>
          <a:p>
            <a:pPr marL="646096" lvl="1" indent="-285750">
              <a:buFont typeface="Arial" panose="020B0604020202020204" pitchFamily="34" charset="0"/>
              <a:buChar char="•"/>
            </a:pPr>
            <a:r>
              <a:rPr lang="de-DE" dirty="0" err="1" smtClean="0"/>
              <a:t>Increasingly</a:t>
            </a:r>
            <a:r>
              <a:rPr lang="de-DE" dirty="0" smtClean="0"/>
              <a:t>, not </a:t>
            </a:r>
            <a:r>
              <a:rPr lang="de-DE" dirty="0" err="1" smtClean="0"/>
              <a:t>only</a:t>
            </a:r>
            <a:r>
              <a:rPr lang="de-DE" dirty="0" smtClean="0"/>
              <a:t> </a:t>
            </a:r>
            <a:r>
              <a:rPr lang="de-DE" dirty="0" err="1" smtClean="0"/>
              <a:t>access</a:t>
            </a:r>
            <a:r>
              <a:rPr lang="de-DE" dirty="0" smtClean="0"/>
              <a:t> </a:t>
            </a:r>
            <a:r>
              <a:rPr lang="de-DE" dirty="0" err="1" smtClean="0"/>
              <a:t>to</a:t>
            </a:r>
            <a:r>
              <a:rPr lang="de-DE" dirty="0" smtClean="0"/>
              <a:t> warm </a:t>
            </a:r>
            <a:r>
              <a:rPr lang="de-DE" dirty="0" err="1" smtClean="0"/>
              <a:t>spaces</a:t>
            </a:r>
            <a:r>
              <a:rPr lang="de-DE" dirty="0" smtClean="0"/>
              <a:t> in </a:t>
            </a:r>
            <a:r>
              <a:rPr lang="de-DE" dirty="0" err="1" smtClean="0"/>
              <a:t>the</a:t>
            </a:r>
            <a:r>
              <a:rPr lang="de-DE" dirty="0" smtClean="0"/>
              <a:t> </a:t>
            </a:r>
            <a:r>
              <a:rPr lang="de-DE" dirty="0" err="1" smtClean="0"/>
              <a:t>winter</a:t>
            </a:r>
            <a:r>
              <a:rPr lang="de-DE" dirty="0" smtClean="0"/>
              <a:t> will </a:t>
            </a:r>
            <a:r>
              <a:rPr lang="de-DE" dirty="0" err="1" smtClean="0"/>
              <a:t>become</a:t>
            </a:r>
            <a:r>
              <a:rPr lang="de-DE" dirty="0" smtClean="0"/>
              <a:t> a </a:t>
            </a:r>
            <a:r>
              <a:rPr lang="de-DE" dirty="0" err="1" smtClean="0"/>
              <a:t>necessity</a:t>
            </a:r>
            <a:r>
              <a:rPr lang="de-DE" dirty="0" smtClean="0"/>
              <a:t> in northern Europe, but cool </a:t>
            </a:r>
            <a:r>
              <a:rPr lang="de-DE" dirty="0" err="1" smtClean="0"/>
              <a:t>spaces</a:t>
            </a:r>
            <a:r>
              <a:rPr lang="de-DE" dirty="0" smtClean="0"/>
              <a:t> </a:t>
            </a:r>
            <a:r>
              <a:rPr lang="de-DE" dirty="0" err="1" smtClean="0"/>
              <a:t>and</a:t>
            </a:r>
            <a:r>
              <a:rPr lang="de-DE" dirty="0" smtClean="0"/>
              <a:t> </a:t>
            </a:r>
            <a:r>
              <a:rPr lang="de-DE" dirty="0" err="1" smtClean="0"/>
              <a:t>water</a:t>
            </a:r>
            <a:r>
              <a:rPr lang="de-DE" dirty="0" smtClean="0"/>
              <a:t> </a:t>
            </a:r>
            <a:r>
              <a:rPr lang="de-DE" dirty="0" err="1" smtClean="0"/>
              <a:t>access</a:t>
            </a:r>
            <a:r>
              <a:rPr lang="de-DE" dirty="0" smtClean="0"/>
              <a:t> </a:t>
            </a:r>
            <a:r>
              <a:rPr lang="de-DE" dirty="0" err="1" smtClean="0"/>
              <a:t>during</a:t>
            </a:r>
            <a:r>
              <a:rPr lang="de-DE" dirty="0" smtClean="0"/>
              <a:t> </a:t>
            </a:r>
            <a:r>
              <a:rPr lang="de-DE" dirty="0" err="1" smtClean="0"/>
              <a:t>heat</a:t>
            </a:r>
            <a:r>
              <a:rPr lang="de-DE" dirty="0" smtClean="0"/>
              <a:t> </a:t>
            </a:r>
            <a:r>
              <a:rPr lang="de-DE" dirty="0" err="1" smtClean="0"/>
              <a:t>waves</a:t>
            </a:r>
            <a:r>
              <a:rPr lang="de-DE" dirty="0" smtClean="0"/>
              <a:t> in </a:t>
            </a:r>
            <a:r>
              <a:rPr lang="de-DE" dirty="0" err="1" smtClean="0"/>
              <a:t>the</a:t>
            </a:r>
            <a:r>
              <a:rPr lang="de-DE" dirty="0" smtClean="0"/>
              <a:t> </a:t>
            </a:r>
            <a:r>
              <a:rPr lang="de-DE" dirty="0" err="1" smtClean="0"/>
              <a:t>summer</a:t>
            </a:r>
            <a:r>
              <a:rPr lang="de-DE" dirty="0" smtClean="0"/>
              <a:t> </a:t>
            </a:r>
            <a:r>
              <a:rPr lang="de-DE" dirty="0" err="1" smtClean="0"/>
              <a:t>as</a:t>
            </a:r>
            <a:r>
              <a:rPr lang="de-DE" dirty="0" smtClean="0"/>
              <a:t> </a:t>
            </a:r>
            <a:r>
              <a:rPr lang="de-DE" dirty="0" err="1" smtClean="0"/>
              <a:t>well</a:t>
            </a:r>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13</a:t>
            </a:fld>
            <a:endParaRPr lang="de-DE" dirty="0"/>
          </a:p>
        </p:txBody>
      </p:sp>
      <p:sp>
        <p:nvSpPr>
          <p:cNvPr id="6"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222319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94C26C1-4B21-4EEF-ADC2-85C8B878C513}"/>
              </a:ext>
            </a:extLst>
          </p:cNvPr>
          <p:cNvSpPr>
            <a:spLocks noGrp="1"/>
          </p:cNvSpPr>
          <p:nvPr>
            <p:ph type="body" sz="quarter" idx="10"/>
          </p:nvPr>
        </p:nvSpPr>
        <p:spPr>
          <a:xfrm>
            <a:off x="2462405" y="1605600"/>
            <a:ext cx="4365625" cy="535531"/>
          </a:xfrm>
        </p:spPr>
        <p:txBody>
          <a:bodyPr>
            <a:spAutoFit/>
          </a:bodyPr>
          <a:lstStyle/>
          <a:p>
            <a:r>
              <a:rPr lang="de-DE" dirty="0" err="1" smtClean="0"/>
              <a:t>Thank</a:t>
            </a:r>
            <a:r>
              <a:rPr lang="de-DE" dirty="0" smtClean="0"/>
              <a:t> </a:t>
            </a:r>
            <a:r>
              <a:rPr lang="de-DE" dirty="0" err="1" smtClean="0"/>
              <a:t>you</a:t>
            </a:r>
            <a:r>
              <a:rPr lang="de-DE" smtClean="0"/>
              <a:t>!</a:t>
            </a:r>
            <a:endParaRPr lang="de-DE" dirty="0"/>
          </a:p>
        </p:txBody>
      </p:sp>
      <p:sp>
        <p:nvSpPr>
          <p:cNvPr id="9" name="object 7">
            <a:extLst>
              <a:ext uri="{FF2B5EF4-FFF2-40B4-BE49-F238E27FC236}">
                <a16:creationId xmlns:a16="http://schemas.microsoft.com/office/drawing/2014/main" id="{D2B2C3A6-14B3-438D-86E9-16A2D1807515}"/>
              </a:ext>
            </a:extLst>
          </p:cNvPr>
          <p:cNvSpPr txBox="1"/>
          <p:nvPr/>
        </p:nvSpPr>
        <p:spPr>
          <a:xfrm>
            <a:off x="2508649" y="4909558"/>
            <a:ext cx="4273135" cy="1077218"/>
          </a:xfrm>
          <a:prstGeom prst="rect">
            <a:avLst/>
          </a:prstGeom>
        </p:spPr>
        <p:txBody>
          <a:bodyPr vert="horz" wrap="square" lIns="0" tIns="0" rIns="0" bIns="0" rtlCol="0">
            <a:spAutoFit/>
          </a:bodyPr>
          <a:lstStyle/>
          <a:p>
            <a:pPr marL="12700" marR="5080">
              <a:lnSpc>
                <a:spcPts val="1200"/>
              </a:lnSpc>
            </a:pPr>
            <a:r>
              <a:rPr lang="de-DE" sz="1000" b="1" spc="-5" dirty="0" smtClean="0">
                <a:solidFill>
                  <a:srgbClr val="FFFFFF"/>
                </a:solidFill>
                <a:latin typeface="Arial"/>
                <a:cs typeface="Arial"/>
              </a:rPr>
              <a:t>Anna-Lena Guske</a:t>
            </a:r>
          </a:p>
          <a:p>
            <a:pPr marL="12700" marR="5080">
              <a:lnSpc>
                <a:spcPts val="1200"/>
              </a:lnSpc>
            </a:pPr>
            <a:r>
              <a:rPr lang="de-DE" sz="1000" b="1" spc="-5" dirty="0" smtClean="0">
                <a:solidFill>
                  <a:srgbClr val="FFFFFF"/>
                </a:solidFill>
                <a:latin typeface="Arial"/>
                <a:cs typeface="Arial"/>
              </a:rPr>
              <a:t>Sozial-ökologische Transformation</a:t>
            </a:r>
          </a:p>
          <a:p>
            <a:pPr marL="12700" marR="5080">
              <a:lnSpc>
                <a:spcPts val="1200"/>
              </a:lnSpc>
            </a:pPr>
            <a:r>
              <a:rPr lang="de-DE" sz="1000" b="1" spc="-5" dirty="0" smtClean="0">
                <a:solidFill>
                  <a:srgbClr val="FFFFFF"/>
                </a:solidFill>
                <a:latin typeface="Arial"/>
                <a:cs typeface="Arial"/>
              </a:rPr>
              <a:t>anna-lena.guske@diakonie.de</a:t>
            </a:r>
          </a:p>
          <a:p>
            <a:pPr marL="12700" marR="5080">
              <a:lnSpc>
                <a:spcPts val="1200"/>
              </a:lnSpc>
            </a:pPr>
            <a:endParaRPr lang="de-DE" sz="1000" b="1" spc="-5" dirty="0">
              <a:solidFill>
                <a:srgbClr val="FFFFFF"/>
              </a:solidFill>
              <a:latin typeface="Arial"/>
              <a:cs typeface="Arial"/>
            </a:endParaRPr>
          </a:p>
          <a:p>
            <a:pPr marL="12700" marR="5080">
              <a:lnSpc>
                <a:spcPts val="1200"/>
              </a:lnSpc>
            </a:pPr>
            <a:endParaRPr lang="de-DE" sz="1000" dirty="0">
              <a:latin typeface="Arial"/>
              <a:cs typeface="Arial"/>
            </a:endParaRPr>
          </a:p>
          <a:p>
            <a:pPr marL="12700" marR="5080">
              <a:lnSpc>
                <a:spcPts val="1200"/>
              </a:lnSpc>
            </a:pPr>
            <a:r>
              <a:rPr lang="de-DE" sz="1000" b="1" spc="-5" dirty="0" smtClean="0">
                <a:solidFill>
                  <a:srgbClr val="FFFFFF"/>
                </a:solidFill>
                <a:latin typeface="Arial"/>
                <a:cs typeface="Arial"/>
              </a:rPr>
              <a:t>Zentrum Soziales und </a:t>
            </a:r>
            <a:r>
              <a:rPr lang="de-DE" sz="1000" b="1" spc="-5" dirty="0">
                <a:solidFill>
                  <a:srgbClr val="FFFFFF"/>
                </a:solidFill>
                <a:latin typeface="Arial"/>
                <a:cs typeface="Arial"/>
              </a:rPr>
              <a:t>B</a:t>
            </a:r>
            <a:r>
              <a:rPr lang="de-DE" sz="1000" b="1" spc="-5" dirty="0" smtClean="0">
                <a:solidFill>
                  <a:srgbClr val="FFFFFF"/>
                </a:solidFill>
                <a:latin typeface="Arial"/>
                <a:cs typeface="Arial"/>
              </a:rPr>
              <a:t>eteiligung</a:t>
            </a:r>
          </a:p>
          <a:p>
            <a:pPr marL="12700" marR="5080">
              <a:lnSpc>
                <a:spcPts val="1200"/>
              </a:lnSpc>
            </a:pPr>
            <a:r>
              <a:rPr lang="de-DE" sz="1000" b="1" spc="-5" dirty="0" smtClean="0">
                <a:solidFill>
                  <a:srgbClr val="FFFFFF"/>
                </a:solidFill>
                <a:latin typeface="Arial"/>
                <a:cs typeface="Arial"/>
              </a:rPr>
              <a:t>Diakonie Deutschland</a:t>
            </a:r>
            <a:endParaRPr lang="de-DE" sz="1000" b="1" spc="-5" dirty="0">
              <a:solidFill>
                <a:srgbClr val="FFFFFF"/>
              </a:solidFill>
              <a:latin typeface="Arial"/>
              <a:cs typeface="Arial"/>
            </a:endParaRPr>
          </a:p>
        </p:txBody>
      </p:sp>
    </p:spTree>
    <p:extLst>
      <p:ext uri="{BB962C8B-B14F-4D97-AF65-F5344CB8AC3E}">
        <p14:creationId xmlns:p14="http://schemas.microsoft.com/office/powerpoint/2010/main" val="717052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Diakonie </a:t>
            </a:r>
            <a:r>
              <a:rPr lang="en-US" dirty="0" err="1" smtClean="0"/>
              <a:t>Deutschlands</a:t>
            </a:r>
            <a:r>
              <a:rPr lang="en-US" dirty="0" smtClean="0"/>
              <a:t>’ basic </a:t>
            </a:r>
            <a:r>
              <a:rPr lang="en-US" dirty="0"/>
              <a:t>assumptions </a:t>
            </a:r>
            <a:r>
              <a:rPr lang="en-US" dirty="0" smtClean="0"/>
              <a:t>re </a:t>
            </a:r>
            <a:r>
              <a:rPr lang="en-US" dirty="0"/>
              <a:t>climate protection</a:t>
            </a:r>
            <a:r>
              <a:rPr lang="en-US" dirty="0" smtClean="0"/>
              <a:t>/ social-ecological </a:t>
            </a:r>
            <a:r>
              <a:rPr lang="en-US" dirty="0"/>
              <a:t>transformation</a:t>
            </a:r>
            <a:endParaRPr lang="de-DE"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endParaRPr lang="de-DE" b="1" dirty="0" smtClean="0"/>
          </a:p>
          <a:p>
            <a:endParaRPr lang="de-DE" b="1" dirty="0"/>
          </a:p>
          <a:p>
            <a:pPr marL="285750" indent="-285750">
              <a:buFont typeface="Arial" panose="020B0604020202020204" pitchFamily="34" charset="0"/>
              <a:buChar char="•"/>
            </a:pPr>
            <a:r>
              <a:rPr lang="en-US" b="1" dirty="0"/>
              <a:t>Ecological and social goals must not be played off against each other.</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Climate protection is an investment in the future.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climate crisis does not affect everyone equally.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Not all people are equally responsible for the climate crisis.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costs of climate protection do not affect everyone equally.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Climate protection can and must be designed in a socially just </a:t>
            </a:r>
            <a:r>
              <a:rPr lang="en-US" b="1" dirty="0" smtClean="0"/>
              <a:t>manner.</a:t>
            </a:r>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2</a:t>
            </a:fld>
            <a:endParaRPr lang="de-DE" dirty="0"/>
          </a:p>
        </p:txBody>
      </p:sp>
      <p:sp>
        <p:nvSpPr>
          <p:cNvPr id="7"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389825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Climate </a:t>
            </a:r>
            <a:r>
              <a:rPr lang="de-DE" dirty="0" err="1" smtClean="0"/>
              <a:t>protection</a:t>
            </a:r>
            <a:r>
              <a:rPr lang="de-DE" dirty="0" smtClean="0"/>
              <a:t> </a:t>
            </a:r>
            <a:r>
              <a:rPr lang="de-DE" dirty="0" err="1" smtClean="0"/>
              <a:t>is</a:t>
            </a:r>
            <a:r>
              <a:rPr lang="de-DE" dirty="0" smtClean="0"/>
              <a:t> an </a:t>
            </a:r>
            <a:r>
              <a:rPr lang="de-DE" dirty="0" err="1" smtClean="0"/>
              <a:t>investment</a:t>
            </a:r>
            <a:r>
              <a:rPr lang="de-DE" dirty="0" smtClean="0"/>
              <a:t> in </a:t>
            </a:r>
            <a:r>
              <a:rPr lang="de-DE" dirty="0" err="1" smtClean="0"/>
              <a:t>the</a:t>
            </a:r>
            <a:r>
              <a:rPr lang="de-DE" dirty="0" smtClean="0"/>
              <a:t> </a:t>
            </a:r>
            <a:r>
              <a:rPr lang="de-DE" dirty="0" err="1" smtClean="0"/>
              <a:t>future</a:t>
            </a:r>
            <a:endParaRPr lang="de-DE" dirty="0"/>
          </a:p>
        </p:txBody>
      </p:sp>
      <p:sp>
        <p:nvSpPr>
          <p:cNvPr id="3" name="Inhaltsplatzhalter 2"/>
          <p:cNvSpPr>
            <a:spLocks noGrp="1"/>
          </p:cNvSpPr>
          <p:nvPr>
            <p:ph idx="1"/>
          </p:nvPr>
        </p:nvSpPr>
        <p:spPr>
          <a:xfrm>
            <a:off x="3597915" y="1146425"/>
            <a:ext cx="4881942" cy="4914000"/>
          </a:xfrm>
        </p:spPr>
        <p:txBody>
          <a:bodyPr/>
          <a:lstStyle/>
          <a:p>
            <a:pPr marL="285750" indent="-285750">
              <a:buFont typeface="Arial" panose="020B0604020202020204" pitchFamily="34" charset="0"/>
              <a:buChar char="•"/>
            </a:pPr>
            <a:endParaRPr lang="de-DE" dirty="0" smtClean="0"/>
          </a:p>
          <a:p>
            <a:pPr marL="285750" indent="-285750">
              <a:lnSpc>
                <a:spcPct val="100000"/>
              </a:lnSpc>
              <a:spcAft>
                <a:spcPts val="600"/>
              </a:spcAft>
              <a:buFont typeface="Arial" panose="020B0604020202020204" pitchFamily="34" charset="0"/>
              <a:buChar char="•"/>
            </a:pPr>
            <a:r>
              <a:rPr lang="en-US" dirty="0"/>
              <a:t>The earth's carrying capacity has limits</a:t>
            </a:r>
          </a:p>
          <a:p>
            <a:pPr marL="646096" lvl="1" indent="-285750">
              <a:lnSpc>
                <a:spcPct val="100000"/>
              </a:lnSpc>
              <a:spcAft>
                <a:spcPts val="600"/>
              </a:spcAft>
              <a:buFont typeface="Arial" panose="020B0604020202020204" pitchFamily="34" charset="0"/>
              <a:buChar char="•"/>
            </a:pPr>
            <a:r>
              <a:rPr lang="en-US" dirty="0"/>
              <a:t>Some of these limits have already been exceeded, others we are close to</a:t>
            </a:r>
          </a:p>
          <a:p>
            <a:pPr marL="285750" indent="-285750">
              <a:lnSpc>
                <a:spcPct val="100000"/>
              </a:lnSpc>
              <a:spcAft>
                <a:spcPts val="600"/>
              </a:spcAft>
              <a:buFont typeface="Arial" panose="020B0604020202020204" pitchFamily="34" charset="0"/>
              <a:buChar char="•"/>
            </a:pPr>
            <a:endParaRPr lang="en-US" dirty="0"/>
          </a:p>
          <a:p>
            <a:pPr marL="285750" indent="-285750">
              <a:lnSpc>
                <a:spcPct val="100000"/>
              </a:lnSpc>
              <a:spcAft>
                <a:spcPts val="600"/>
              </a:spcAft>
              <a:buFont typeface="Arial" panose="020B0604020202020204" pitchFamily="34" charset="0"/>
              <a:buChar char="•"/>
            </a:pPr>
            <a:r>
              <a:rPr lang="en-US" dirty="0"/>
              <a:t>The consequences of climate change are already noticeable today</a:t>
            </a:r>
          </a:p>
          <a:p>
            <a:pPr marL="285750" indent="-285750">
              <a:lnSpc>
                <a:spcPct val="100000"/>
              </a:lnSpc>
              <a:spcAft>
                <a:spcPts val="600"/>
              </a:spcAft>
              <a:buFont typeface="Arial" panose="020B0604020202020204" pitchFamily="34" charset="0"/>
              <a:buChar char="•"/>
            </a:pPr>
            <a:endParaRPr lang="en-US" dirty="0"/>
          </a:p>
          <a:p>
            <a:pPr marL="285750" indent="-285750">
              <a:lnSpc>
                <a:spcPct val="100000"/>
              </a:lnSpc>
              <a:spcAft>
                <a:spcPts val="600"/>
              </a:spcAft>
              <a:buFont typeface="Arial" panose="020B0604020202020204" pitchFamily="34" charset="0"/>
              <a:buChar char="•"/>
            </a:pPr>
            <a:r>
              <a:rPr lang="en-US" dirty="0"/>
              <a:t>Climate change is having a particularly drastic impact in the global south</a:t>
            </a:r>
          </a:p>
          <a:p>
            <a:pPr marL="646096" lvl="1" indent="-285750">
              <a:lnSpc>
                <a:spcPct val="100000"/>
              </a:lnSpc>
              <a:spcAft>
                <a:spcPts val="600"/>
              </a:spcAft>
              <a:buFont typeface="Arial" panose="020B0604020202020204" pitchFamily="34" charset="0"/>
              <a:buChar char="•"/>
            </a:pPr>
            <a:r>
              <a:rPr lang="en-US" dirty="0" smtClean="0"/>
              <a:t>But </a:t>
            </a:r>
            <a:r>
              <a:rPr lang="en-US" dirty="0"/>
              <a:t>it is becoming increasingly clear how climate change will affect </a:t>
            </a:r>
            <a:r>
              <a:rPr lang="en-US" dirty="0" smtClean="0"/>
              <a:t>us in Europe</a:t>
            </a:r>
            <a:endParaRPr lang="en-US" dirty="0"/>
          </a:p>
          <a:p>
            <a:pPr marL="285750" indent="-285750">
              <a:lnSpc>
                <a:spcPct val="100000"/>
              </a:lnSpc>
              <a:spcAft>
                <a:spcPts val="600"/>
              </a:spcAft>
              <a:buFont typeface="Arial" panose="020B0604020202020204" pitchFamily="34" charset="0"/>
              <a:buChar char="•"/>
            </a:pPr>
            <a:endParaRPr lang="en-US" dirty="0"/>
          </a:p>
          <a:p>
            <a:pPr marL="285750" indent="-285750">
              <a:lnSpc>
                <a:spcPct val="100000"/>
              </a:lnSpc>
              <a:spcAft>
                <a:spcPts val="600"/>
              </a:spcAft>
              <a:buFont typeface="Arial" panose="020B0604020202020204" pitchFamily="34" charset="0"/>
              <a:buChar char="•"/>
            </a:pPr>
            <a:r>
              <a:rPr lang="en-US" dirty="0"/>
              <a:t>Climate protection preserves the basis of life for future generations</a:t>
            </a:r>
            <a:endParaRPr lang="de-DE" b="1" dirty="0"/>
          </a:p>
          <a:p>
            <a:pPr marL="285750" indent="-285750">
              <a:buFont typeface="Arial" panose="020B0604020202020204" pitchFamily="34" charset="0"/>
              <a:buChar char="•"/>
            </a:pPr>
            <a:endParaRPr lang="de-DE" b="1" dirty="0" smtClean="0"/>
          </a:p>
        </p:txBody>
      </p:sp>
      <p:sp>
        <p:nvSpPr>
          <p:cNvPr id="5" name="Foliennummernplatzhalter 4"/>
          <p:cNvSpPr>
            <a:spLocks noGrp="1"/>
          </p:cNvSpPr>
          <p:nvPr>
            <p:ph type="sldNum" sz="quarter" idx="12"/>
          </p:nvPr>
        </p:nvSpPr>
        <p:spPr/>
        <p:txBody>
          <a:bodyPr/>
          <a:lstStyle/>
          <a:p>
            <a:fld id="{DBA625E4-C354-4A2B-949C-FF469D43AAC9}" type="slidenum">
              <a:rPr lang="de-DE" smtClean="0"/>
              <a:pPr/>
              <a:t>3</a:t>
            </a:fld>
            <a:endParaRPr lang="de-DE" dirty="0"/>
          </a:p>
        </p:txBody>
      </p:sp>
      <p:pic>
        <p:nvPicPr>
          <p:cNvPr id="16" name="Grafik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318" y="3747457"/>
            <a:ext cx="1658323" cy="2312968"/>
          </a:xfrm>
          <a:prstGeom prst="rect">
            <a:avLst/>
          </a:prstGeom>
        </p:spPr>
      </p:pic>
      <p:pic>
        <p:nvPicPr>
          <p:cNvPr id="17" name="Grafik 1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7199" y="811281"/>
            <a:ext cx="2954562" cy="2792144"/>
          </a:xfrm>
          <a:prstGeom prst="rect">
            <a:avLst/>
          </a:prstGeom>
        </p:spPr>
      </p:pic>
      <p:sp>
        <p:nvSpPr>
          <p:cNvPr id="18"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82973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climate</a:t>
            </a:r>
            <a:r>
              <a:rPr lang="de-DE" dirty="0" smtClean="0"/>
              <a:t> </a:t>
            </a:r>
            <a:r>
              <a:rPr lang="de-DE" dirty="0" err="1" smtClean="0"/>
              <a:t>crisis</a:t>
            </a:r>
            <a:r>
              <a:rPr lang="de-DE" dirty="0" smtClean="0"/>
              <a:t> </a:t>
            </a:r>
            <a:r>
              <a:rPr lang="de-DE" dirty="0" err="1" smtClean="0"/>
              <a:t>does</a:t>
            </a:r>
            <a:r>
              <a:rPr lang="de-DE" dirty="0" smtClean="0"/>
              <a:t> not </a:t>
            </a:r>
            <a:r>
              <a:rPr lang="de-DE" dirty="0" err="1" smtClean="0"/>
              <a:t>have</a:t>
            </a:r>
            <a:r>
              <a:rPr lang="de-DE" dirty="0" smtClean="0"/>
              <a:t> </a:t>
            </a:r>
            <a:r>
              <a:rPr lang="de-DE" dirty="0" err="1" smtClean="0"/>
              <a:t>equal</a:t>
            </a:r>
            <a:r>
              <a:rPr lang="de-DE" dirty="0" smtClean="0"/>
              <a:t> </a:t>
            </a:r>
            <a:r>
              <a:rPr lang="de-DE" dirty="0" err="1" smtClean="0"/>
              <a:t>effects</a:t>
            </a:r>
            <a:r>
              <a:rPr lang="de-DE" dirty="0" smtClean="0"/>
              <a:t> on all</a:t>
            </a:r>
            <a:endParaRPr lang="de-DE" dirty="0"/>
          </a:p>
        </p:txBody>
      </p:sp>
      <p:sp>
        <p:nvSpPr>
          <p:cNvPr id="3" name="Inhaltsplatzhalter 2"/>
          <p:cNvSpPr>
            <a:spLocks noGrp="1"/>
          </p:cNvSpPr>
          <p:nvPr>
            <p:ph idx="1"/>
          </p:nvPr>
        </p:nvSpPr>
        <p:spPr>
          <a:xfrm>
            <a:off x="341968" y="687857"/>
            <a:ext cx="5067311" cy="4172901"/>
          </a:xfrm>
        </p:spPr>
        <p:txBody>
          <a:bodyPr/>
          <a:lstStyle/>
          <a:p>
            <a:r>
              <a:rPr lang="en-US" dirty="0"/>
              <a:t>No climate protection can increase social inequality because:</a:t>
            </a:r>
          </a:p>
          <a:p>
            <a:pPr marL="285750" indent="-285750">
              <a:buFont typeface="Arial" panose="020B0604020202020204" pitchFamily="34" charset="0"/>
              <a:buChar char="•"/>
            </a:pPr>
            <a:r>
              <a:rPr lang="en-US" dirty="0" smtClean="0"/>
              <a:t>Health </a:t>
            </a:r>
            <a:r>
              <a:rPr lang="en-US" dirty="0"/>
              <a:t>risks increase:</a:t>
            </a:r>
          </a:p>
          <a:p>
            <a:pPr marL="646096" lvl="1" indent="-285750">
              <a:buFont typeface="Arial" panose="020B0604020202020204" pitchFamily="34" charset="0"/>
              <a:buChar char="•"/>
            </a:pPr>
            <a:r>
              <a:rPr lang="en-US" dirty="0"/>
              <a:t>Heat-related health risks are increasing (e.g. cardiovascular diseases, allergies</a:t>
            </a:r>
            <a:r>
              <a:rPr lang="en-US" dirty="0" smtClean="0"/>
              <a:t>)</a:t>
            </a:r>
            <a:endParaRPr lang="en-US" dirty="0"/>
          </a:p>
          <a:p>
            <a:pPr marL="285750" indent="-285750">
              <a:buFont typeface="Arial" panose="020B0604020202020204" pitchFamily="34" charset="0"/>
              <a:buChar char="•"/>
            </a:pPr>
            <a:endParaRPr lang="en-US" dirty="0"/>
          </a:p>
          <a:p>
            <a:pPr marL="285750" indent="-285750">
              <a:buFont typeface="Wingdings" panose="05000000000000000000" pitchFamily="2" charset="2"/>
              <a:buChar char="Ø"/>
            </a:pPr>
            <a:r>
              <a:rPr lang="en-US" dirty="0"/>
              <a:t>The increasing health risks particularly affect older people, </a:t>
            </a:r>
            <a:r>
              <a:rPr lang="en-US" dirty="0" smtClean="0"/>
              <a:t>children </a:t>
            </a:r>
            <a:r>
              <a:rPr lang="en-US" dirty="0"/>
              <a:t>and people with previous </a:t>
            </a:r>
            <a:r>
              <a:rPr lang="en-US" dirty="0" smtClean="0"/>
              <a:t>illnesses, and low-income 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Costs rise even without climate protection, for example:</a:t>
            </a:r>
          </a:p>
          <a:p>
            <a:pPr marL="646096" lvl="1" indent="-285750">
              <a:buFont typeface="Arial" panose="020B0604020202020204" pitchFamily="34" charset="0"/>
              <a:buChar char="•"/>
            </a:pPr>
            <a:r>
              <a:rPr lang="en-US" dirty="0"/>
              <a:t>Damage caused by extreme weather </a:t>
            </a:r>
            <a:r>
              <a:rPr lang="en-US" dirty="0" smtClean="0"/>
              <a:t>events</a:t>
            </a:r>
          </a:p>
          <a:p>
            <a:pPr marL="646096" lvl="1" indent="-285750">
              <a:buFont typeface="Arial" panose="020B0604020202020204" pitchFamily="34" charset="0"/>
              <a:buChar char="•"/>
            </a:pPr>
            <a:r>
              <a:rPr lang="en-US" dirty="0" smtClean="0"/>
              <a:t>Investments </a:t>
            </a:r>
            <a:r>
              <a:rPr lang="en-US" dirty="0"/>
              <a:t>in infrastructure to adapt to climate change (e.g. better insulation/shading of living spaces to protect against </a:t>
            </a:r>
            <a:r>
              <a:rPr lang="en-US" dirty="0" smtClean="0"/>
              <a:t>heat)</a:t>
            </a:r>
          </a:p>
          <a:p>
            <a:pPr marL="646096" lvl="1" indent="-285750">
              <a:buFont typeface="Arial" panose="020B0604020202020204" pitchFamily="34" charset="0"/>
              <a:buChar char="•"/>
            </a:pPr>
            <a:r>
              <a:rPr lang="en-US" dirty="0" smtClean="0"/>
              <a:t>rising </a:t>
            </a:r>
            <a:r>
              <a:rPr lang="en-US" dirty="0"/>
              <a:t>food prices due to crop failures due to extreme weather events</a:t>
            </a:r>
          </a:p>
          <a:p>
            <a:endParaRPr lang="en-US"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4</a:t>
            </a:fld>
            <a:endParaRPr lang="de-DE" dirty="0"/>
          </a:p>
        </p:txBody>
      </p:sp>
      <p:sp>
        <p:nvSpPr>
          <p:cNvPr id="7" name="Textfeld 6"/>
          <p:cNvSpPr txBox="1"/>
          <p:nvPr/>
        </p:nvSpPr>
        <p:spPr>
          <a:xfrm>
            <a:off x="341968" y="5058119"/>
            <a:ext cx="836503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Rising </a:t>
            </a:r>
            <a:r>
              <a:rPr lang="en-US" dirty="0"/>
              <a:t>costs particularly affect households with low incomes more </a:t>
            </a:r>
            <a:r>
              <a:rPr lang="en-US" dirty="0" smtClean="0"/>
              <a:t>severely</a:t>
            </a:r>
            <a:endParaRPr lang="en-US" b="1" dirty="0" smtClean="0"/>
          </a:p>
          <a:p>
            <a:pPr marL="285750" indent="-285750">
              <a:buFont typeface="Wingdings" panose="05000000000000000000" pitchFamily="2" charset="2"/>
              <a:buChar char="Ø"/>
            </a:pPr>
            <a:r>
              <a:rPr lang="en-US" dirty="0"/>
              <a:t>As a result, ethnic minorities, indigenous populations, low-income communities, migrants and displaced persons, sexual and gender minorities, are the groups most likely to face more severe impacts from climate change in the future.</a:t>
            </a:r>
            <a:endParaRPr lang="de-DE" dirty="0"/>
          </a:p>
          <a:p>
            <a:endParaRPr lang="de-DE" dirty="0"/>
          </a:p>
        </p:txBody>
      </p:sp>
      <p:pic>
        <p:nvPicPr>
          <p:cNvPr id="8" name="Grafik 7"/>
          <p:cNvPicPr>
            <a:picLocks noChangeAspect="1"/>
          </p:cNvPicPr>
          <p:nvPr/>
        </p:nvPicPr>
        <p:blipFill>
          <a:blip r:embed="rId2"/>
          <a:stretch>
            <a:fillRect/>
          </a:stretch>
        </p:blipFill>
        <p:spPr>
          <a:xfrm>
            <a:off x="5306009" y="788017"/>
            <a:ext cx="2959100" cy="2895600"/>
          </a:xfrm>
          <a:prstGeom prst="rect">
            <a:avLst/>
          </a:prstGeom>
        </p:spPr>
      </p:pic>
      <p:pic>
        <p:nvPicPr>
          <p:cNvPr id="9" name="Grafik 8"/>
          <p:cNvPicPr>
            <a:picLocks noChangeAspect="1"/>
          </p:cNvPicPr>
          <p:nvPr/>
        </p:nvPicPr>
        <p:blipFill>
          <a:blip r:embed="rId3"/>
          <a:stretch>
            <a:fillRect/>
          </a:stretch>
        </p:blipFill>
        <p:spPr>
          <a:xfrm>
            <a:off x="6108700" y="1641835"/>
            <a:ext cx="3035300" cy="2908300"/>
          </a:xfrm>
          <a:prstGeom prst="rect">
            <a:avLst/>
          </a:prstGeom>
        </p:spPr>
      </p:pic>
      <p:pic>
        <p:nvPicPr>
          <p:cNvPr id="10" name="Grafik 9"/>
          <p:cNvPicPr>
            <a:picLocks noChangeAspect="1"/>
          </p:cNvPicPr>
          <p:nvPr/>
        </p:nvPicPr>
        <p:blipFill>
          <a:blip r:embed="rId4"/>
          <a:stretch>
            <a:fillRect/>
          </a:stretch>
        </p:blipFill>
        <p:spPr>
          <a:xfrm>
            <a:off x="6635750" y="2486900"/>
            <a:ext cx="2508250" cy="2578100"/>
          </a:xfrm>
          <a:prstGeom prst="rect">
            <a:avLst/>
          </a:prstGeom>
        </p:spPr>
      </p:pic>
      <p:sp>
        <p:nvSpPr>
          <p:cNvPr id="11"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67171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Not all people are equally responsible for the climate </a:t>
            </a:r>
            <a:r>
              <a:rPr lang="en-US" dirty="0" smtClean="0"/>
              <a:t>crisis</a:t>
            </a:r>
            <a:endParaRPr lang="en-US"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5</a:t>
            </a:fld>
            <a:endParaRPr lang="de-DE" dirty="0"/>
          </a:p>
        </p:txBody>
      </p:sp>
      <p:sp>
        <p:nvSpPr>
          <p:cNvPr id="7" name="Textfeld 6"/>
          <p:cNvSpPr txBox="1"/>
          <p:nvPr/>
        </p:nvSpPr>
        <p:spPr>
          <a:xfrm>
            <a:off x="4453650" y="5212384"/>
            <a:ext cx="4235884" cy="1015663"/>
          </a:xfrm>
          <a:prstGeom prst="rect">
            <a:avLst/>
          </a:prstGeom>
          <a:noFill/>
        </p:spPr>
        <p:txBody>
          <a:bodyPr wrap="square" rtlCol="0">
            <a:spAutoFit/>
          </a:bodyPr>
          <a:lstStyle/>
          <a:p>
            <a:r>
              <a:rPr lang="de-DE" sz="1000" dirty="0" smtClean="0"/>
              <a:t>Source: Held, B. (2023): Teilhabe an der sozial-ökologischen Transformation für alle Menschen Sicherstellen – Herausforderungen und neue Ansätze für den Sozial- und Wohlfahrtsstaat. </a:t>
            </a:r>
            <a:r>
              <a:rPr lang="de-DE" sz="1000" dirty="0" err="1" smtClean="0"/>
              <a:t>Keynote</a:t>
            </a:r>
            <a:r>
              <a:rPr lang="de-DE" sz="1000" dirty="0" smtClean="0"/>
              <a:t> </a:t>
            </a:r>
            <a:r>
              <a:rPr lang="de-DE" sz="1000" dirty="0" err="1" smtClean="0"/>
              <a:t>speech</a:t>
            </a:r>
            <a:r>
              <a:rPr lang="de-DE" sz="1000" dirty="0" smtClean="0"/>
              <a:t> at </a:t>
            </a:r>
            <a:r>
              <a:rPr lang="de-DE" sz="1000" dirty="0" err="1" smtClean="0"/>
              <a:t>the</a:t>
            </a:r>
            <a:r>
              <a:rPr lang="de-DE" sz="1000" dirty="0" smtClean="0"/>
              <a:t> </a:t>
            </a:r>
            <a:r>
              <a:rPr lang="de-DE" sz="1000" dirty="0" err="1" smtClean="0"/>
              <a:t>conference</a:t>
            </a:r>
            <a:r>
              <a:rPr lang="de-DE" sz="1000" dirty="0" smtClean="0"/>
              <a:t>: Ein Nachhaltiges Leben für Alle ermöglichen – Den Wohlfahrtsstaat in der sozial-ökologischen Transformation neu denken.“ at Diakonie Deutschland,  29. June 2023 in Berlin</a:t>
            </a:r>
            <a:endParaRPr lang="de-DE" sz="1000" dirty="0"/>
          </a:p>
        </p:txBody>
      </p:sp>
      <p:sp>
        <p:nvSpPr>
          <p:cNvPr id="8" name="Textfeld 7"/>
          <p:cNvSpPr txBox="1"/>
          <p:nvPr/>
        </p:nvSpPr>
        <p:spPr>
          <a:xfrm>
            <a:off x="382975" y="821423"/>
            <a:ext cx="4168004" cy="4385816"/>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applies in Germany and worldwide:</a:t>
            </a:r>
          </a:p>
          <a:p>
            <a:pPr marL="742939" lvl="1"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Those who have a high income have a larger carbon footprint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Wealthy </a:t>
            </a:r>
            <a:r>
              <a:rPr lang="en-US" dirty="0" smtClean="0"/>
              <a:t>households</a:t>
            </a:r>
          </a:p>
          <a:p>
            <a:pPr marL="742939" lvl="1"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are obliged to reduce CO2 emissions more</a:t>
            </a:r>
          </a:p>
          <a:p>
            <a:pPr marL="742939" lvl="1"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have more options to adopt more climate-friendly consumption and behavior patterns (e.g. installing PV systems in your own home, switching to electric cars,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BUT: in order to achieve the CO2 targets, lower-income </a:t>
            </a:r>
            <a:r>
              <a:rPr lang="en-US" dirty="0" smtClean="0"/>
              <a:t>households in Germany </a:t>
            </a:r>
            <a:r>
              <a:rPr lang="en-US" dirty="0"/>
              <a:t>also have to reduce CO2 emissions</a:t>
            </a:r>
            <a:endParaRPr lang="de-DE" dirty="0" smtClean="0"/>
          </a:p>
        </p:txBody>
      </p:sp>
      <p:pic>
        <p:nvPicPr>
          <p:cNvPr id="10" name="Inhaltsplatzhalter 9"/>
          <p:cNvPicPr>
            <a:picLocks noGrp="1" noChangeAspect="1"/>
          </p:cNvPicPr>
          <p:nvPr>
            <p:ph idx="1"/>
          </p:nvPr>
        </p:nvPicPr>
        <p:blipFill>
          <a:blip r:embed="rId3"/>
          <a:stretch>
            <a:fillRect/>
          </a:stretch>
        </p:blipFill>
        <p:spPr>
          <a:xfrm>
            <a:off x="5181600" y="698217"/>
            <a:ext cx="3017496" cy="2321150"/>
          </a:xfrm>
          <a:prstGeom prst="rect">
            <a:avLst/>
          </a:prstGeom>
        </p:spPr>
      </p:pic>
      <p:pic>
        <p:nvPicPr>
          <p:cNvPr id="11" name="Grafik 10"/>
          <p:cNvPicPr/>
          <p:nvPr/>
        </p:nvPicPr>
        <p:blipFill rotWithShape="1">
          <a:blip r:embed="rId4"/>
          <a:srcRect l="37588" t="38477" r="26918" b="13835"/>
          <a:stretch/>
        </p:blipFill>
        <p:spPr bwMode="auto">
          <a:xfrm>
            <a:off x="5091351" y="3019367"/>
            <a:ext cx="2985849" cy="2251571"/>
          </a:xfrm>
          <a:prstGeom prst="rect">
            <a:avLst/>
          </a:prstGeom>
          <a:ln>
            <a:noFill/>
          </a:ln>
          <a:extLst>
            <a:ext uri="{53640926-AAD7-44D8-BBD7-CCE9431645EC}">
              <a14:shadowObscured xmlns:a14="http://schemas.microsoft.com/office/drawing/2010/main"/>
            </a:ext>
          </a:extLst>
        </p:spPr>
      </p:pic>
      <p:sp>
        <p:nvSpPr>
          <p:cNvPr id="9"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373649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Climate </a:t>
            </a:r>
            <a:r>
              <a:rPr lang="de-DE" dirty="0" err="1" smtClean="0"/>
              <a:t>protection</a:t>
            </a:r>
            <a:r>
              <a:rPr lang="de-DE" dirty="0" smtClean="0"/>
              <a:t> </a:t>
            </a:r>
            <a:r>
              <a:rPr lang="de-DE" dirty="0" err="1" smtClean="0"/>
              <a:t>requires</a:t>
            </a:r>
            <a:r>
              <a:rPr lang="de-DE" dirty="0" smtClean="0"/>
              <a:t> </a:t>
            </a:r>
            <a:r>
              <a:rPr lang="de-DE" dirty="0" err="1" smtClean="0"/>
              <a:t>change</a:t>
            </a:r>
            <a:endParaRPr lang="de-DE" dirty="0"/>
          </a:p>
        </p:txBody>
      </p:sp>
      <p:sp>
        <p:nvSpPr>
          <p:cNvPr id="3" name="Inhaltsplatzhalter 2"/>
          <p:cNvSpPr>
            <a:spLocks noGrp="1"/>
          </p:cNvSpPr>
          <p:nvPr>
            <p:ph idx="1"/>
          </p:nvPr>
        </p:nvSpPr>
        <p:spPr>
          <a:xfrm>
            <a:off x="343822" y="2756350"/>
            <a:ext cx="4810675" cy="2777007"/>
          </a:xfrm>
        </p:spPr>
        <p:txBody>
          <a:bodyPr/>
          <a:lstStyle/>
          <a:p>
            <a:pPr marL="285750" indent="-285750">
              <a:buFont typeface="Arial" panose="020B0604020202020204" pitchFamily="34" charset="0"/>
              <a:buChar char="•"/>
            </a:pPr>
            <a:r>
              <a:rPr lang="en-US" dirty="0"/>
              <a:t>Climate protection means restructuring our economy</a:t>
            </a:r>
          </a:p>
          <a:p>
            <a:pPr marL="646096" lvl="1" indent="-285750">
              <a:buFont typeface="Arial" panose="020B0604020202020204" pitchFamily="34" charset="0"/>
              <a:buChar char="•"/>
            </a:pPr>
            <a:r>
              <a:rPr lang="en-US" dirty="0"/>
              <a:t>Investments are necessary in</a:t>
            </a:r>
          </a:p>
          <a:p>
            <a:pPr marL="823886" lvl="2" indent="-285750">
              <a:buFont typeface="Arial" panose="020B0604020202020204" pitchFamily="34" charset="0"/>
              <a:buChar char="•"/>
            </a:pPr>
            <a:r>
              <a:rPr lang="en-US" dirty="0"/>
              <a:t>New technologies (more efficient production methods, expansion of renewable energies, etc.)</a:t>
            </a:r>
          </a:p>
          <a:p>
            <a:pPr marL="823886" lvl="2" indent="-285750">
              <a:buFont typeface="Arial" panose="020B0604020202020204" pitchFamily="34" charset="0"/>
              <a:buChar char="•"/>
            </a:pPr>
            <a:r>
              <a:rPr lang="en-US" dirty="0"/>
              <a:t>New infrastructure (e.g. expansion of public transport)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Climate protection also requires </a:t>
            </a:r>
            <a:r>
              <a:rPr lang="en-US" dirty="0" smtClean="0"/>
              <a:t>us to </a:t>
            </a:r>
            <a:r>
              <a:rPr lang="en-US" dirty="0"/>
              <a:t>rethink and </a:t>
            </a:r>
            <a:r>
              <a:rPr lang="en-US" dirty="0" smtClean="0"/>
              <a:t>question our actions as </a:t>
            </a:r>
            <a:r>
              <a:rPr lang="en-US" dirty="0"/>
              <a:t>consumers</a:t>
            </a:r>
            <a:endParaRPr lang="de-DE" dirty="0"/>
          </a:p>
          <a:p>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6</a:t>
            </a:fld>
            <a:endParaRPr lang="de-DE" dirty="0"/>
          </a:p>
        </p:txBody>
      </p:sp>
      <p:pic>
        <p:nvPicPr>
          <p:cNvPr id="8" name="Grafik 7"/>
          <p:cNvPicPr>
            <a:picLocks noChangeAspect="1"/>
          </p:cNvPicPr>
          <p:nvPr/>
        </p:nvPicPr>
        <p:blipFill rotWithShape="1">
          <a:blip r:embed="rId3"/>
          <a:srcRect b="31365"/>
          <a:stretch/>
        </p:blipFill>
        <p:spPr>
          <a:xfrm>
            <a:off x="969581" y="667800"/>
            <a:ext cx="6616262" cy="1770446"/>
          </a:xfrm>
          <a:prstGeom prst="rect">
            <a:avLst/>
          </a:prstGeom>
        </p:spPr>
      </p:pic>
      <p:sp>
        <p:nvSpPr>
          <p:cNvPr id="9" name="Textfeld 8"/>
          <p:cNvSpPr txBox="1"/>
          <p:nvPr/>
        </p:nvSpPr>
        <p:spPr>
          <a:xfrm>
            <a:off x="4835302" y="2699452"/>
            <a:ext cx="3806936"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What is crucial is that the burden is distributed in a spirit of solidarity and fairness</a:t>
            </a:r>
            <a:r>
              <a:rPr lang="en-US" b="1" dirty="0" smtClean="0"/>
              <a:t>!</a:t>
            </a:r>
          </a:p>
          <a:p>
            <a:endParaRPr lang="en-US" b="1" dirty="0"/>
          </a:p>
          <a:p>
            <a:pPr marL="285750" indent="-285750">
              <a:buFont typeface="Arial" panose="020B0604020202020204" pitchFamily="34" charset="0"/>
              <a:buChar char="•"/>
            </a:pPr>
            <a:r>
              <a:rPr lang="en-US" dirty="0" smtClean="0"/>
              <a:t>Those who cause </a:t>
            </a:r>
            <a:r>
              <a:rPr lang="en-US" dirty="0"/>
              <a:t>more environmental damage should also bear a corresponding share of the costs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Politicians have a duty to create the framework conditions for this</a:t>
            </a:r>
            <a:endParaRPr lang="de-DE" dirty="0"/>
          </a:p>
        </p:txBody>
      </p:sp>
      <p:sp>
        <p:nvSpPr>
          <p:cNvPr id="10"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156036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costs of climate protection do not affect everyone </a:t>
            </a:r>
            <a:r>
              <a:rPr lang="en-US" dirty="0" smtClean="0"/>
              <a:t>equally</a:t>
            </a:r>
            <a:endParaRPr lang="en-US" dirty="0"/>
          </a:p>
        </p:txBody>
      </p:sp>
      <p:sp>
        <p:nvSpPr>
          <p:cNvPr id="3" name="Inhaltsplatzhalter 2"/>
          <p:cNvSpPr>
            <a:spLocks noGrp="1"/>
          </p:cNvSpPr>
          <p:nvPr>
            <p:ph idx="1"/>
          </p:nvPr>
        </p:nvSpPr>
        <p:spPr>
          <a:xfrm>
            <a:off x="2949019" y="830317"/>
            <a:ext cx="5950180" cy="5393164"/>
          </a:xfrm>
        </p:spPr>
        <p:txBody>
          <a:bodyPr/>
          <a:lstStyle/>
          <a:p>
            <a:endParaRPr lang="de-DE" dirty="0" smtClean="0"/>
          </a:p>
          <a:p>
            <a:pPr marL="285750" indent="-285750">
              <a:buFont typeface="Arial" panose="020B0604020202020204" pitchFamily="34" charset="0"/>
              <a:buChar char="•"/>
            </a:pPr>
            <a:r>
              <a:rPr lang="en-US" dirty="0"/>
              <a:t>Additional costs due to new climate protection requirements place a proportionally greater burden on low-income households, e.g.</a:t>
            </a:r>
          </a:p>
          <a:p>
            <a:pPr marL="646096" lvl="1" indent="-285750">
              <a:buFont typeface="Arial" panose="020B0604020202020204" pitchFamily="34" charset="0"/>
              <a:buChar char="•"/>
            </a:pPr>
            <a:r>
              <a:rPr lang="en-US" dirty="0"/>
              <a:t>New requirements for the energetic condition of </a:t>
            </a:r>
            <a:r>
              <a:rPr lang="en-US" dirty="0" smtClean="0"/>
              <a:t>buildings</a:t>
            </a:r>
          </a:p>
          <a:p>
            <a:pPr marL="646096" lvl="1" indent="-285750">
              <a:buFont typeface="Arial" panose="020B0604020202020204" pitchFamily="34" charset="0"/>
              <a:buChar char="•"/>
            </a:pPr>
            <a:r>
              <a:rPr lang="en-US" dirty="0" smtClean="0"/>
              <a:t>Potential higher costs for renewable energy</a:t>
            </a:r>
          </a:p>
          <a:p>
            <a:pPr marL="646096" lvl="1" indent="-285750">
              <a:buFont typeface="Arial" panose="020B0604020202020204" pitchFamily="34" charset="0"/>
              <a:buChar char="•"/>
            </a:pPr>
            <a:r>
              <a:rPr lang="en-US" dirty="0" smtClean="0"/>
              <a:t>Higher costs of ecologically produced foods, electricity, sustainable mobility options</a:t>
            </a:r>
          </a:p>
          <a:p>
            <a:pPr marL="646096"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Just as rising costs caused by climate change, rising costs because of climate protection measures also </a:t>
            </a:r>
            <a:r>
              <a:rPr lang="en-US" dirty="0"/>
              <a:t>particularly affect households with low </a:t>
            </a:r>
            <a:r>
              <a:rPr lang="en-US" dirty="0" smtClean="0"/>
              <a:t>incomes</a:t>
            </a:r>
          </a:p>
          <a:p>
            <a:endParaRPr lang="en-US" dirty="0"/>
          </a:p>
          <a:p>
            <a:pPr marL="285750" indent="-285750">
              <a:buFont typeface="Arial" panose="020B0604020202020204" pitchFamily="34" charset="0"/>
              <a:buChar char="•"/>
            </a:pPr>
            <a:r>
              <a:rPr lang="en-US" dirty="0" smtClean="0"/>
              <a:t>In Germany this means: the  social security rates are </a:t>
            </a:r>
            <a:r>
              <a:rPr lang="en-US" dirty="0"/>
              <a:t>clearly too low to make </a:t>
            </a:r>
            <a:r>
              <a:rPr lang="en-US" dirty="0" smtClean="0"/>
              <a:t>ecological consumption possible. </a:t>
            </a:r>
            <a:r>
              <a:rPr lang="en-US" dirty="0"/>
              <a:t>Recipients of basic security thus (involuntarily) become a major market power for dumping products</a:t>
            </a:r>
            <a:r>
              <a:rPr lang="en-US" dirty="0" smtClean="0"/>
              <a:t>.</a:t>
            </a:r>
          </a:p>
          <a:p>
            <a:pPr marL="646096" lvl="1" indent="-285750">
              <a:buFont typeface="Arial" panose="020B0604020202020204" pitchFamily="34" charset="0"/>
              <a:buChar char="•"/>
            </a:pPr>
            <a:r>
              <a:rPr lang="en-US" dirty="0" smtClean="0"/>
              <a:t>Therefore, Diakonie Deutschland currently develops a concept for a social-ecological subsistence minimum</a:t>
            </a:r>
            <a:endParaRPr lang="en-US" dirty="0"/>
          </a:p>
          <a:p>
            <a:pPr marL="285750" indent="-285750">
              <a:buFont typeface="Arial" panose="020B0604020202020204" pitchFamily="34" charset="0"/>
              <a:buChar char="•"/>
            </a:pPr>
            <a:endParaRPr lang="en-US" dirty="0"/>
          </a:p>
          <a:p>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7</a:t>
            </a:fld>
            <a:endParaRPr lang="de-DE" dirty="0"/>
          </a:p>
        </p:txBody>
      </p:sp>
      <p:pic>
        <p:nvPicPr>
          <p:cNvPr id="6" name="Grafik 5"/>
          <p:cNvPicPr>
            <a:picLocks noChangeAspect="1"/>
          </p:cNvPicPr>
          <p:nvPr/>
        </p:nvPicPr>
        <p:blipFill rotWithShape="1">
          <a:blip r:embed="rId2"/>
          <a:srcRect l="19245" r="22328"/>
          <a:stretch/>
        </p:blipFill>
        <p:spPr>
          <a:xfrm>
            <a:off x="577840" y="2140183"/>
            <a:ext cx="2070538" cy="1557590"/>
          </a:xfrm>
          <a:prstGeom prst="rect">
            <a:avLst/>
          </a:prstGeom>
        </p:spPr>
      </p:pic>
      <p:sp>
        <p:nvSpPr>
          <p:cNvPr id="8"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378517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Climate protection can and must be designed in a socially just manner</a:t>
            </a:r>
            <a:endParaRPr lang="de-DE" dirty="0"/>
          </a:p>
        </p:txBody>
      </p:sp>
      <p:sp>
        <p:nvSpPr>
          <p:cNvPr id="3" name="Inhaltsplatzhalter 2"/>
          <p:cNvSpPr>
            <a:spLocks noGrp="1"/>
          </p:cNvSpPr>
          <p:nvPr>
            <p:ph idx="1"/>
          </p:nvPr>
        </p:nvSpPr>
        <p:spPr>
          <a:xfrm>
            <a:off x="4199438" y="1032173"/>
            <a:ext cx="4699761" cy="4914000"/>
          </a:xfrm>
        </p:spPr>
        <p:txBody>
          <a:bodyPr/>
          <a:lstStyle/>
          <a:p>
            <a:r>
              <a:rPr lang="en-US" sz="1500" dirty="0"/>
              <a:t>Adapted from Kate </a:t>
            </a:r>
            <a:r>
              <a:rPr lang="en-US" sz="1500" dirty="0" err="1"/>
              <a:t>Raworth's</a:t>
            </a:r>
            <a:r>
              <a:rPr lang="en-US" sz="1500" dirty="0"/>
              <a:t> theory of donut economics:</a:t>
            </a:r>
          </a:p>
          <a:p>
            <a:endParaRPr lang="en-US" sz="1500" dirty="0"/>
          </a:p>
          <a:p>
            <a:pPr marL="285750" indent="-285750">
              <a:buFont typeface="Arial" panose="020B0604020202020204" pitchFamily="34" charset="0"/>
              <a:buChar char="•"/>
            </a:pPr>
            <a:r>
              <a:rPr lang="en-US" sz="1500" dirty="0"/>
              <a:t>In addition to the planetary boundaries that must not be exceeded, there are also social boundaries that must not be fallen below</a:t>
            </a:r>
          </a:p>
          <a:p>
            <a:pPr marL="285750" indent="-285750">
              <a:buFont typeface="Arial" panose="020B0604020202020204" pitchFamily="34" charset="0"/>
              <a:buChar char="•"/>
            </a:pPr>
            <a:endParaRPr lang="en-US" sz="1500" dirty="0"/>
          </a:p>
          <a:p>
            <a:pPr marL="646096" lvl="1" indent="-285750">
              <a:buFont typeface="Arial" panose="020B0604020202020204" pitchFamily="34" charset="0"/>
              <a:buChar char="•"/>
            </a:pPr>
            <a:r>
              <a:rPr lang="en-US" sz="1200" dirty="0"/>
              <a:t>This also means that all people must have sufficient access to housing, energy, mobility, social participation and water</a:t>
            </a:r>
          </a:p>
          <a:p>
            <a:pPr marL="285750" indent="-285750">
              <a:buFont typeface="Arial" panose="020B0604020202020204" pitchFamily="34" charset="0"/>
              <a:buChar char="•"/>
            </a:pPr>
            <a:endParaRPr lang="en-US" sz="1500" dirty="0"/>
          </a:p>
          <a:p>
            <a:pPr marL="646096" lvl="1" indent="-285750">
              <a:buFont typeface="Arial" panose="020B0604020202020204" pitchFamily="34" charset="0"/>
              <a:buChar char="•"/>
            </a:pPr>
            <a:r>
              <a:rPr lang="en-US" sz="1200" dirty="0"/>
              <a:t>For certain groups in Germany, this can also mean that their CO2 and possibly also water footprint will initially increase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How </a:t>
            </a:r>
            <a:r>
              <a:rPr lang="en-US" sz="1500" dirty="0" smtClean="0"/>
              <a:t>should </a:t>
            </a:r>
            <a:r>
              <a:rPr lang="en-US" sz="1500" dirty="0"/>
              <a:t>social security be designed in Germany so that social participation is secured and ecological participation becomes/remains possible for </a:t>
            </a:r>
            <a:r>
              <a:rPr lang="en-US" sz="1500" dirty="0" smtClean="0"/>
              <a:t>everyone?</a:t>
            </a:r>
          </a:p>
          <a:p>
            <a:pPr marL="646096" lvl="1" indent="-285750">
              <a:buFont typeface="Arial" panose="020B0604020202020204" pitchFamily="34" charset="0"/>
              <a:buChar char="•"/>
            </a:pPr>
            <a:r>
              <a:rPr lang="en-US" sz="1200" dirty="0" smtClean="0"/>
              <a:t>In </a:t>
            </a:r>
            <a:r>
              <a:rPr lang="en-US" sz="1200" dirty="0"/>
              <a:t>Diakonie we are working on a </a:t>
            </a:r>
            <a:r>
              <a:rPr lang="en-US" sz="1200" dirty="0" smtClean="0"/>
              <a:t>concept</a:t>
            </a:r>
          </a:p>
          <a:p>
            <a:pPr marL="646096" lvl="1" indent="-285750">
              <a:buFont typeface="Arial" panose="020B0604020202020204" pitchFamily="34" charset="0"/>
              <a:buChar char="•"/>
            </a:pPr>
            <a:r>
              <a:rPr lang="en-US" sz="1200" dirty="0" smtClean="0"/>
              <a:t>But </a:t>
            </a:r>
            <a:r>
              <a:rPr lang="en-US" sz="1200" dirty="0"/>
              <a:t>we also need concepts for social compensation that go beyond basic security</a:t>
            </a:r>
          </a:p>
          <a:p>
            <a:endParaRPr lang="en-US" sz="1500"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8</a:t>
            </a:fld>
            <a:endParaRPr lang="de-DE" dirty="0"/>
          </a:p>
        </p:txBody>
      </p:sp>
      <p:pic>
        <p:nvPicPr>
          <p:cNvPr id="8" name="Grafik 7"/>
          <p:cNvPicPr>
            <a:picLocks noChangeAspect="1"/>
          </p:cNvPicPr>
          <p:nvPr/>
        </p:nvPicPr>
        <p:blipFill>
          <a:blip r:embed="rId2"/>
          <a:stretch>
            <a:fillRect/>
          </a:stretch>
        </p:blipFill>
        <p:spPr>
          <a:xfrm>
            <a:off x="277199" y="1452463"/>
            <a:ext cx="4073420" cy="4073420"/>
          </a:xfrm>
          <a:prstGeom prst="rect">
            <a:avLst/>
          </a:prstGeom>
        </p:spPr>
      </p:pic>
      <p:sp>
        <p:nvSpPr>
          <p:cNvPr id="7"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373375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Social</a:t>
            </a:r>
            <a:r>
              <a:rPr lang="de-DE" dirty="0" smtClean="0"/>
              <a:t> Climate Fund </a:t>
            </a:r>
            <a:r>
              <a:rPr lang="de-DE" dirty="0" err="1" smtClean="0"/>
              <a:t>as</a:t>
            </a:r>
            <a:r>
              <a:rPr lang="de-DE" dirty="0" smtClean="0"/>
              <a:t> a </a:t>
            </a:r>
            <a:r>
              <a:rPr lang="de-DE" dirty="0" err="1" smtClean="0"/>
              <a:t>tool</a:t>
            </a:r>
            <a:r>
              <a:rPr lang="de-DE" dirty="0" smtClean="0"/>
              <a:t> </a:t>
            </a:r>
            <a:r>
              <a:rPr lang="de-DE" dirty="0" err="1" smtClean="0"/>
              <a:t>to</a:t>
            </a:r>
            <a:r>
              <a:rPr lang="de-DE" dirty="0" smtClean="0"/>
              <a:t> promote </a:t>
            </a:r>
            <a:r>
              <a:rPr lang="de-DE" dirty="0" err="1" smtClean="0"/>
              <a:t>social</a:t>
            </a:r>
            <a:r>
              <a:rPr lang="de-DE" dirty="0" smtClean="0"/>
              <a:t> </a:t>
            </a:r>
            <a:r>
              <a:rPr lang="de-DE" dirty="0" err="1" smtClean="0"/>
              <a:t>justice</a:t>
            </a:r>
            <a:r>
              <a:rPr lang="de-DE" dirty="0" smtClean="0"/>
              <a:t> in </a:t>
            </a:r>
            <a:r>
              <a:rPr lang="de-DE" dirty="0" err="1" smtClean="0"/>
              <a:t>climate</a:t>
            </a:r>
            <a:r>
              <a:rPr lang="de-DE" dirty="0" smtClean="0"/>
              <a:t> </a:t>
            </a:r>
            <a:r>
              <a:rPr lang="de-DE" dirty="0" err="1" smtClean="0"/>
              <a:t>policy</a:t>
            </a:r>
            <a:endParaRPr lang="de-DE"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smtClean="0"/>
              <a:t>In 2027, the EU </a:t>
            </a:r>
            <a:r>
              <a:rPr lang="en-US" dirty="0"/>
              <a:t>Emissions Trading Scheme (ETS) </a:t>
            </a:r>
            <a:r>
              <a:rPr lang="en-US" dirty="0" smtClean="0"/>
              <a:t>will be expanded to </a:t>
            </a:r>
            <a:r>
              <a:rPr lang="en-US" dirty="0"/>
              <a:t>include buildings and </a:t>
            </a:r>
            <a:r>
              <a:rPr lang="en-US" dirty="0" smtClean="0"/>
              <a:t>transport</a:t>
            </a:r>
          </a:p>
          <a:p>
            <a:pPr marL="646096" lvl="1" indent="-285750">
              <a:buFont typeface="Arial" panose="020B0604020202020204" pitchFamily="34" charset="0"/>
              <a:buChar char="•"/>
            </a:pPr>
            <a:r>
              <a:rPr lang="en-US" dirty="0"/>
              <a:t>Under the new ETS, consumer prices will rise due to the additional carbon pricing for fossil fuels used for driving and </a:t>
            </a:r>
            <a:r>
              <a:rPr lang="en-US" dirty="0" smtClean="0"/>
              <a:t>heating</a:t>
            </a:r>
          </a:p>
          <a:p>
            <a:pPr marL="646096" lvl="1" indent="-285750">
              <a:buFont typeface="Arial" panose="020B0604020202020204" pitchFamily="34" charset="0"/>
              <a:buChar char="•"/>
            </a:pPr>
            <a:r>
              <a:rPr lang="en-US" dirty="0" smtClean="0"/>
              <a:t>According </a:t>
            </a:r>
            <a:r>
              <a:rPr lang="en-US" dirty="0"/>
              <a:t>to the European Commission’s </a:t>
            </a:r>
            <a:r>
              <a:rPr lang="en-US" dirty="0" smtClean="0"/>
              <a:t>calculations more </a:t>
            </a:r>
            <a:r>
              <a:rPr lang="en-US" dirty="0"/>
              <a:t>than 34 million people in the EU already live in energy </a:t>
            </a:r>
            <a:r>
              <a:rPr lang="en-US" dirty="0" smtClean="0"/>
              <a:t>poverty</a:t>
            </a:r>
          </a:p>
          <a:p>
            <a:pPr lvl="1" indent="0">
              <a:buNone/>
            </a:pPr>
            <a:endParaRPr lang="en-US" dirty="0"/>
          </a:p>
          <a:p>
            <a:pPr marL="285750" indent="-285750">
              <a:buFont typeface="Arial" panose="020B0604020202020204" pitchFamily="34" charset="0"/>
              <a:buChar char="•"/>
            </a:pPr>
            <a:r>
              <a:rPr lang="en-US" dirty="0" smtClean="0"/>
              <a:t>To </a:t>
            </a:r>
            <a:r>
              <a:rPr lang="en-US" dirty="0"/>
              <a:t>offset the financial burden of carbon pricing for low income households, the EU has set up a Social Climate Fund</a:t>
            </a:r>
            <a:r>
              <a:rPr lang="en-US" dirty="0" smtClean="0"/>
              <a:t>.</a:t>
            </a:r>
          </a:p>
          <a:p>
            <a:pPr marL="646096" lvl="1" indent="-285750">
              <a:buFont typeface="Arial" panose="020B0604020202020204" pitchFamily="34" charset="0"/>
              <a:buChar char="•"/>
            </a:pPr>
            <a:r>
              <a:rPr lang="en-US" dirty="0" smtClean="0"/>
              <a:t>The funds must be used for measures to offset the burden for vulnerable groups</a:t>
            </a:r>
            <a:endParaRPr lang="en-US" dirty="0"/>
          </a:p>
          <a:p>
            <a:endParaRPr lang="en-US" dirty="0"/>
          </a:p>
          <a:p>
            <a:pPr marL="285750" indent="-285750">
              <a:buFont typeface="Arial" panose="020B0604020202020204" pitchFamily="34" charset="0"/>
              <a:buChar char="•"/>
            </a:pPr>
            <a:r>
              <a:rPr lang="en-US" dirty="0"/>
              <a:t>The EU Member States have until 2025 to demonstrate how they will use this funding in national social climate plans. In addition, the States are to contribute their own budgetary resources to the measures</a:t>
            </a:r>
            <a:r>
              <a:rPr lang="en-US" dirty="0" smtClean="0"/>
              <a:t>.</a:t>
            </a:r>
          </a:p>
          <a:p>
            <a:pPr marL="646096" lvl="1" indent="-285750">
              <a:buFont typeface="Arial" panose="020B0604020202020204" pitchFamily="34" charset="0"/>
              <a:buChar char="•"/>
            </a:pPr>
            <a:r>
              <a:rPr lang="en-US" dirty="0" smtClean="0"/>
              <a:t>This offers the opportunity to make suggestions how these funds can be used most efficiently and how to best support vulnerable groups in the transition</a:t>
            </a:r>
            <a:endParaRPr lang="en-US" dirty="0"/>
          </a:p>
        </p:txBody>
      </p:sp>
      <p:sp>
        <p:nvSpPr>
          <p:cNvPr id="5" name="Foliennummernplatzhalter 4"/>
          <p:cNvSpPr>
            <a:spLocks noGrp="1"/>
          </p:cNvSpPr>
          <p:nvPr>
            <p:ph type="sldNum" sz="quarter" idx="12"/>
          </p:nvPr>
        </p:nvSpPr>
        <p:spPr/>
        <p:txBody>
          <a:bodyPr/>
          <a:lstStyle/>
          <a:p>
            <a:fld id="{DBA625E4-C354-4A2B-949C-FF469D43AAC9}" type="slidenum">
              <a:rPr lang="de-DE" smtClean="0"/>
              <a:pPr/>
              <a:t>9</a:t>
            </a:fld>
            <a:endParaRPr lang="de-DE" dirty="0"/>
          </a:p>
        </p:txBody>
      </p:sp>
      <p:sp>
        <p:nvSpPr>
          <p:cNvPr id="6" name="Fußzeilenplatzhalter 3"/>
          <p:cNvSpPr>
            <a:spLocks noGrp="1"/>
          </p:cNvSpPr>
          <p:nvPr>
            <p:ph type="ftr" sz="quarter" idx="11"/>
          </p:nvPr>
        </p:nvSpPr>
        <p:spPr>
          <a:xfrm>
            <a:off x="5698584" y="6517763"/>
            <a:ext cx="3043789" cy="184666"/>
          </a:xfrm>
        </p:spPr>
        <p:txBody>
          <a:bodyPr/>
          <a:lstStyle/>
          <a:p>
            <a:r>
              <a:rPr lang="de-DE" dirty="0" err="1" smtClean="0"/>
              <a:t>Eurodiaconia</a:t>
            </a:r>
            <a:r>
              <a:rPr lang="de-DE" dirty="0" smtClean="0"/>
              <a:t> AGM, 16. May 2024</a:t>
            </a:r>
            <a:endParaRPr lang="de-DE" dirty="0"/>
          </a:p>
        </p:txBody>
      </p:sp>
    </p:spTree>
    <p:extLst>
      <p:ext uri="{BB962C8B-B14F-4D97-AF65-F5344CB8AC3E}">
        <p14:creationId xmlns:p14="http://schemas.microsoft.com/office/powerpoint/2010/main" val="2739525531"/>
      </p:ext>
    </p:extLst>
  </p:cSld>
  <p:clrMapOvr>
    <a:masterClrMapping/>
  </p:clrMapOvr>
</p:sld>
</file>

<file path=ppt/theme/theme1.xml><?xml version="1.0" encoding="utf-8"?>
<a:theme xmlns:a="http://schemas.openxmlformats.org/drawingml/2006/main" name="Office">
  <a:themeElements>
    <a:clrScheme name="Diakonie">
      <a:dk1>
        <a:srgbClr val="000000"/>
      </a:dk1>
      <a:lt1>
        <a:srgbClr val="FFFFFF"/>
      </a:lt1>
      <a:dk2>
        <a:srgbClr val="009BDC"/>
      </a:dk2>
      <a:lt2>
        <a:srgbClr val="E7E6E6"/>
      </a:lt2>
      <a:accent1>
        <a:srgbClr val="33B2E9"/>
      </a:accent1>
      <a:accent2>
        <a:srgbClr val="66C5EE"/>
      </a:accent2>
      <a:accent3>
        <a:srgbClr val="99D8F4"/>
      </a:accent3>
      <a:accent4>
        <a:srgbClr val="2E2672"/>
      </a:accent4>
      <a:accent5>
        <a:srgbClr val="462672"/>
      </a:accent5>
      <a:accent6>
        <a:srgbClr val="6E2272"/>
      </a:accent6>
      <a:hlink>
        <a:srgbClr val="69357C"/>
      </a:hlink>
      <a:folHlink>
        <a:srgbClr val="9149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Diakonie 4zu3.potx" id="{CEA74B17-9D80-493C-8103-2BCDADE7022C}" vid="{C07E7DBC-DEED-4700-B272-327EC5E71501}"/>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Diakonie 4zu3.potx" id="{CEA74B17-9D80-493C-8103-2BCDADE7022C}" vid="{15DEA67C-4590-498E-9015-EB6D3780839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1921</Words>
  <Application>Microsoft Office PowerPoint</Application>
  <PresentationFormat>Bildschirmpräsentation (4:3)</PresentationFormat>
  <Paragraphs>252</Paragraphs>
  <Slides>14</Slides>
  <Notes>7</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14</vt:i4>
      </vt:variant>
    </vt:vector>
  </HeadingPairs>
  <TitlesOfParts>
    <vt:vector size="20" baseType="lpstr">
      <vt:lpstr>Arial</vt:lpstr>
      <vt:lpstr>Calibri</vt:lpstr>
      <vt:lpstr>Calibri Light</vt:lpstr>
      <vt:lpstr>Wingdings</vt:lpstr>
      <vt:lpstr>Office</vt:lpstr>
      <vt:lpstr>Benutzerdefiniertes Design</vt:lpstr>
      <vt:lpstr>What does the Green Transition mean for social services?  </vt:lpstr>
      <vt:lpstr>Diakonie Deutschlands’ basic assumptions re climate protection/ social-ecological transformation</vt:lpstr>
      <vt:lpstr>Climate protection is an investment in the future</vt:lpstr>
      <vt:lpstr>The climate crisis does not have equal effects on all</vt:lpstr>
      <vt:lpstr>Not all people are equally responsible for the climate crisis</vt:lpstr>
      <vt:lpstr>Climate protection requires change</vt:lpstr>
      <vt:lpstr>The costs of climate protection do not affect everyone equally</vt:lpstr>
      <vt:lpstr>Climate protection can and must be designed in a socially just manner</vt:lpstr>
      <vt:lpstr>The Social Climate Fund as a tool to promote social justice in climate policy</vt:lpstr>
      <vt:lpstr>Designing just funding programms</vt:lpstr>
      <vt:lpstr>The 9-Euro-Ticket as an instrument to strenghten social participation</vt:lpstr>
      <vt:lpstr>Infrastructure expansion as part of public services</vt:lpstr>
      <vt:lpstr>What can we do?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Graphik-Kontor</dc:creator>
  <cp:lastModifiedBy>anna-lena.guske</cp:lastModifiedBy>
  <cp:revision>383</cp:revision>
  <dcterms:created xsi:type="dcterms:W3CDTF">2017-08-22T19:16:59Z</dcterms:created>
  <dcterms:modified xsi:type="dcterms:W3CDTF">2024-05-15T13:19:39Z</dcterms:modified>
</cp:coreProperties>
</file>