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1"/>
  </p:notesMasterIdLst>
  <p:sldIdLst>
    <p:sldId id="313" r:id="rId5"/>
    <p:sldId id="435" r:id="rId6"/>
    <p:sldId id="269" r:id="rId7"/>
    <p:sldId id="385" r:id="rId8"/>
    <p:sldId id="301" r:id="rId9"/>
    <p:sldId id="350" r:id="rId10"/>
    <p:sldId id="363" r:id="rId11"/>
    <p:sldId id="358" r:id="rId12"/>
    <p:sldId id="430" r:id="rId13"/>
    <p:sldId id="431" r:id="rId14"/>
    <p:sldId id="265" r:id="rId15"/>
    <p:sldId id="432" r:id="rId16"/>
    <p:sldId id="433" r:id="rId17"/>
    <p:sldId id="429" r:id="rId18"/>
    <p:sldId id="434" r:id="rId19"/>
    <p:sldId id="355" r:id="rId20"/>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127"/>
    <p:restoredTop sz="66817" autoAdjust="0"/>
  </p:normalViewPr>
  <p:slideViewPr>
    <p:cSldViewPr snapToObjects="1">
      <p:cViewPr varScale="1">
        <p:scale>
          <a:sx n="74" d="100"/>
          <a:sy n="74" d="100"/>
        </p:scale>
        <p:origin x="848" y="176"/>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C5C91-DA89-8D44-8341-CE3FCD8BBE49}" type="doc">
      <dgm:prSet loTypeId="urn:microsoft.com/office/officeart/2005/8/layout/cycle2" loCatId="" qsTypeId="urn:microsoft.com/office/officeart/2005/8/quickstyle/simple4" qsCatId="simple" csTypeId="urn:microsoft.com/office/officeart/2005/8/colors/colorful4" csCatId="colorful" phldr="1"/>
      <dgm:spPr/>
      <dgm:t>
        <a:bodyPr/>
        <a:lstStyle/>
        <a:p>
          <a:endParaRPr lang="en-US"/>
        </a:p>
      </dgm:t>
    </dgm:pt>
    <dgm:pt modelId="{B061CE73-9A3B-6549-9D27-FDD25EB2E60F}">
      <dgm:prSet phldrT="[Text]"/>
      <dgm:spPr/>
      <dgm:t>
        <a:bodyPr/>
        <a:lstStyle/>
        <a:p>
          <a:r>
            <a:rPr lang="en-US" dirty="0">
              <a:solidFill>
                <a:schemeClr val="tx1"/>
              </a:solidFill>
            </a:rPr>
            <a:t>Freedom of thought</a:t>
          </a:r>
        </a:p>
      </dgm:t>
    </dgm:pt>
    <dgm:pt modelId="{8F06A252-9458-084C-B062-945CE69AE0DB}" type="parTrans" cxnId="{21A129DC-D2DC-C240-AE50-835C421A820D}">
      <dgm:prSet/>
      <dgm:spPr/>
      <dgm:t>
        <a:bodyPr/>
        <a:lstStyle/>
        <a:p>
          <a:endParaRPr lang="en-US"/>
        </a:p>
      </dgm:t>
    </dgm:pt>
    <dgm:pt modelId="{CA23EE40-EE56-D244-AD31-C234FEB34297}" type="sibTrans" cxnId="{21A129DC-D2DC-C240-AE50-835C421A820D}">
      <dgm:prSet/>
      <dgm:spPr/>
      <dgm:t>
        <a:bodyPr/>
        <a:lstStyle/>
        <a:p>
          <a:endParaRPr lang="en-US"/>
        </a:p>
      </dgm:t>
    </dgm:pt>
    <dgm:pt modelId="{D6A60DEC-9344-4546-9EC3-64FF56C42755}">
      <dgm:prSet phldrT="[Text]"/>
      <dgm:spPr/>
      <dgm:t>
        <a:bodyPr/>
        <a:lstStyle/>
        <a:p>
          <a:r>
            <a:rPr lang="en-US" dirty="0">
              <a:solidFill>
                <a:srgbClr val="000000"/>
              </a:solidFill>
            </a:rPr>
            <a:t>Freedom to research &amp; access to public information</a:t>
          </a:r>
        </a:p>
      </dgm:t>
    </dgm:pt>
    <dgm:pt modelId="{52F545C2-CA49-604E-A7BD-C682D46D3777}" type="parTrans" cxnId="{03064893-D2B1-1344-BE5D-E7CF04BE2832}">
      <dgm:prSet/>
      <dgm:spPr/>
      <dgm:t>
        <a:bodyPr/>
        <a:lstStyle/>
        <a:p>
          <a:endParaRPr lang="en-US"/>
        </a:p>
      </dgm:t>
    </dgm:pt>
    <dgm:pt modelId="{AC4A1F4C-47A4-5148-9655-F010DB62BB45}" type="sibTrans" cxnId="{03064893-D2B1-1344-BE5D-E7CF04BE2832}">
      <dgm:prSet/>
      <dgm:spPr/>
      <dgm:t>
        <a:bodyPr/>
        <a:lstStyle/>
        <a:p>
          <a:endParaRPr lang="en-US"/>
        </a:p>
      </dgm:t>
    </dgm:pt>
    <dgm:pt modelId="{4DF8DAB8-EF93-BD4F-BADD-1570D2E6FD36}">
      <dgm:prSet phldrT="[Text]"/>
      <dgm:spPr/>
      <dgm:t>
        <a:bodyPr/>
        <a:lstStyle/>
        <a:p>
          <a:r>
            <a:rPr lang="en-US" dirty="0">
              <a:solidFill>
                <a:srgbClr val="000000"/>
              </a:solidFill>
            </a:rPr>
            <a:t>Freedom to give and receive information</a:t>
          </a:r>
        </a:p>
      </dgm:t>
    </dgm:pt>
    <dgm:pt modelId="{5361AC83-A6F0-504D-B759-DE3AE704E25C}" type="parTrans" cxnId="{B4E209BA-B1A4-844C-83F1-6C2EB7499036}">
      <dgm:prSet/>
      <dgm:spPr/>
      <dgm:t>
        <a:bodyPr/>
        <a:lstStyle/>
        <a:p>
          <a:endParaRPr lang="en-US"/>
        </a:p>
      </dgm:t>
    </dgm:pt>
    <dgm:pt modelId="{AFB5A7C9-C0BB-D842-997E-6DA3B4A24A00}" type="sibTrans" cxnId="{B4E209BA-B1A4-844C-83F1-6C2EB7499036}">
      <dgm:prSet/>
      <dgm:spPr/>
      <dgm:t>
        <a:bodyPr/>
        <a:lstStyle/>
        <a:p>
          <a:endParaRPr lang="en-US"/>
        </a:p>
      </dgm:t>
    </dgm:pt>
    <dgm:pt modelId="{FF1B6D36-250B-1249-B3DD-73879F656671}">
      <dgm:prSet phldrT="[Text]"/>
      <dgm:spPr/>
      <dgm:t>
        <a:bodyPr/>
        <a:lstStyle/>
        <a:p>
          <a:r>
            <a:rPr lang="en-US" dirty="0">
              <a:solidFill>
                <a:srgbClr val="000000"/>
              </a:solidFill>
            </a:rPr>
            <a:t>Access to media &amp; technical resources</a:t>
          </a:r>
        </a:p>
      </dgm:t>
    </dgm:pt>
    <dgm:pt modelId="{8AF9422A-ED16-AA40-B2EC-4583A54C1874}" type="parTrans" cxnId="{99F012B2-62AD-3B44-88D2-C2ED2253C910}">
      <dgm:prSet/>
      <dgm:spPr/>
      <dgm:t>
        <a:bodyPr/>
        <a:lstStyle/>
        <a:p>
          <a:endParaRPr lang="en-US"/>
        </a:p>
      </dgm:t>
    </dgm:pt>
    <dgm:pt modelId="{30C48EAD-C8DF-D941-AC9B-F46ABE7D72A0}" type="sibTrans" cxnId="{99F012B2-62AD-3B44-88D2-C2ED2253C910}">
      <dgm:prSet/>
      <dgm:spPr/>
      <dgm:t>
        <a:bodyPr/>
        <a:lstStyle/>
        <a:p>
          <a:endParaRPr lang="en-US"/>
        </a:p>
      </dgm:t>
    </dgm:pt>
    <dgm:pt modelId="{52D6D48F-542E-214D-B523-9151A0FE5BFC}">
      <dgm:prSet phldrT="[Text]"/>
      <dgm:spPr/>
      <dgm:t>
        <a:bodyPr/>
        <a:lstStyle/>
        <a:p>
          <a:r>
            <a:rPr lang="en-US" dirty="0">
              <a:solidFill>
                <a:srgbClr val="000000"/>
              </a:solidFill>
            </a:rPr>
            <a:t>Freedom of expression &amp; opinion</a:t>
          </a:r>
        </a:p>
      </dgm:t>
    </dgm:pt>
    <dgm:pt modelId="{958DCAE4-4D59-C94B-939D-70A75681F7B9}" type="parTrans" cxnId="{3BEEC3E1-FD04-C64A-A25B-2C6B09A0A222}">
      <dgm:prSet/>
      <dgm:spPr/>
      <dgm:t>
        <a:bodyPr/>
        <a:lstStyle/>
        <a:p>
          <a:endParaRPr lang="en-US"/>
        </a:p>
      </dgm:t>
    </dgm:pt>
    <dgm:pt modelId="{2660E36A-1DE0-4146-A058-FDE722D9DA85}" type="sibTrans" cxnId="{3BEEC3E1-FD04-C64A-A25B-2C6B09A0A222}">
      <dgm:prSet/>
      <dgm:spPr/>
      <dgm:t>
        <a:bodyPr/>
        <a:lstStyle/>
        <a:p>
          <a:endParaRPr lang="en-US"/>
        </a:p>
      </dgm:t>
    </dgm:pt>
    <dgm:pt modelId="{33056DE5-5127-3C49-99D6-76C0B58667EE}">
      <dgm:prSet phldrT="[Text]"/>
      <dgm:spPr/>
      <dgm:t>
        <a:bodyPr/>
        <a:lstStyle/>
        <a:p>
          <a:r>
            <a:rPr lang="en-US" dirty="0">
              <a:solidFill>
                <a:srgbClr val="000000"/>
              </a:solidFill>
            </a:rPr>
            <a:t>Freedom of the press</a:t>
          </a:r>
        </a:p>
      </dgm:t>
    </dgm:pt>
    <dgm:pt modelId="{5A3D08A9-D1E5-B643-9EA1-2E7BEC222A4A}" type="parTrans" cxnId="{12AC9B65-08CA-0F4D-B4F1-0206D5C7ADAE}">
      <dgm:prSet/>
      <dgm:spPr/>
      <dgm:t>
        <a:bodyPr/>
        <a:lstStyle/>
        <a:p>
          <a:endParaRPr lang="en-US"/>
        </a:p>
      </dgm:t>
    </dgm:pt>
    <dgm:pt modelId="{F31FA1A6-5920-E743-B2CD-54CC1B34EF38}" type="sibTrans" cxnId="{12AC9B65-08CA-0F4D-B4F1-0206D5C7ADAE}">
      <dgm:prSet/>
      <dgm:spPr/>
      <dgm:t>
        <a:bodyPr/>
        <a:lstStyle/>
        <a:p>
          <a:endParaRPr lang="en-US"/>
        </a:p>
      </dgm:t>
    </dgm:pt>
    <dgm:pt modelId="{58CA17DA-17CF-0343-A800-14044CFA1A62}">
      <dgm:prSet phldrT="[Text]"/>
      <dgm:spPr/>
      <dgm:t>
        <a:bodyPr/>
        <a:lstStyle/>
        <a:p>
          <a:r>
            <a:rPr lang="en-US" dirty="0">
              <a:solidFill>
                <a:srgbClr val="000000"/>
              </a:solidFill>
            </a:rPr>
            <a:t>Citizens critical awareness of information processes</a:t>
          </a:r>
        </a:p>
      </dgm:t>
    </dgm:pt>
    <dgm:pt modelId="{59367699-540F-614B-90D7-6FC81B8DC4A7}" type="sibTrans" cxnId="{4C083104-699B-4E42-B9E0-4467F3676AD1}">
      <dgm:prSet/>
      <dgm:spPr/>
      <dgm:t>
        <a:bodyPr/>
        <a:lstStyle/>
        <a:p>
          <a:endParaRPr lang="en-US"/>
        </a:p>
      </dgm:t>
    </dgm:pt>
    <dgm:pt modelId="{5CD10F10-1877-1844-8D59-F7A5D88D820D}" type="parTrans" cxnId="{4C083104-699B-4E42-B9E0-4467F3676AD1}">
      <dgm:prSet/>
      <dgm:spPr/>
      <dgm:t>
        <a:bodyPr/>
        <a:lstStyle/>
        <a:p>
          <a:endParaRPr lang="en-US"/>
        </a:p>
      </dgm:t>
    </dgm:pt>
    <dgm:pt modelId="{4DBD83B9-7D7F-054A-B2CC-2438843DC10E}" type="pres">
      <dgm:prSet presAssocID="{283C5C91-DA89-8D44-8341-CE3FCD8BBE49}" presName="cycle" presStyleCnt="0">
        <dgm:presLayoutVars>
          <dgm:dir/>
          <dgm:resizeHandles val="exact"/>
        </dgm:presLayoutVars>
      </dgm:prSet>
      <dgm:spPr/>
    </dgm:pt>
    <dgm:pt modelId="{31DC5F02-35D0-964C-AFAB-359A9F503BCF}" type="pres">
      <dgm:prSet presAssocID="{52D6D48F-542E-214D-B523-9151A0FE5BFC}" presName="node" presStyleLbl="node1" presStyleIdx="0" presStyleCnt="7">
        <dgm:presLayoutVars>
          <dgm:bulletEnabled val="1"/>
        </dgm:presLayoutVars>
      </dgm:prSet>
      <dgm:spPr/>
    </dgm:pt>
    <dgm:pt modelId="{7BC767CA-097A-714B-ADD8-8E78C5FE2642}" type="pres">
      <dgm:prSet presAssocID="{2660E36A-1DE0-4146-A058-FDE722D9DA85}" presName="sibTrans" presStyleLbl="sibTrans2D1" presStyleIdx="0" presStyleCnt="7"/>
      <dgm:spPr/>
    </dgm:pt>
    <dgm:pt modelId="{9675D974-418E-8742-B207-01D0B541A666}" type="pres">
      <dgm:prSet presAssocID="{2660E36A-1DE0-4146-A058-FDE722D9DA85}" presName="connectorText" presStyleLbl="sibTrans2D1" presStyleIdx="0" presStyleCnt="7"/>
      <dgm:spPr/>
    </dgm:pt>
    <dgm:pt modelId="{34C37419-0E88-1E4C-9172-739EDF574A6A}" type="pres">
      <dgm:prSet presAssocID="{33056DE5-5127-3C49-99D6-76C0B58667EE}" presName="node" presStyleLbl="node1" presStyleIdx="1" presStyleCnt="7">
        <dgm:presLayoutVars>
          <dgm:bulletEnabled val="1"/>
        </dgm:presLayoutVars>
      </dgm:prSet>
      <dgm:spPr/>
    </dgm:pt>
    <dgm:pt modelId="{BDA05872-B298-DA40-B690-4DB74AF12121}" type="pres">
      <dgm:prSet presAssocID="{F31FA1A6-5920-E743-B2CD-54CC1B34EF38}" presName="sibTrans" presStyleLbl="sibTrans2D1" presStyleIdx="1" presStyleCnt="7"/>
      <dgm:spPr/>
    </dgm:pt>
    <dgm:pt modelId="{04C11B60-C45E-FD40-9668-97D93DA8B1A5}" type="pres">
      <dgm:prSet presAssocID="{F31FA1A6-5920-E743-B2CD-54CC1B34EF38}" presName="connectorText" presStyleLbl="sibTrans2D1" presStyleIdx="1" presStyleCnt="7"/>
      <dgm:spPr/>
    </dgm:pt>
    <dgm:pt modelId="{440C12BF-9775-6347-AFDC-6661EABD8D95}" type="pres">
      <dgm:prSet presAssocID="{D6A60DEC-9344-4546-9EC3-64FF56C42755}" presName="node" presStyleLbl="node1" presStyleIdx="2" presStyleCnt="7">
        <dgm:presLayoutVars>
          <dgm:bulletEnabled val="1"/>
        </dgm:presLayoutVars>
      </dgm:prSet>
      <dgm:spPr/>
    </dgm:pt>
    <dgm:pt modelId="{0E577F70-A4B1-5746-BC1B-BBEC15C31892}" type="pres">
      <dgm:prSet presAssocID="{AC4A1F4C-47A4-5148-9655-F010DB62BB45}" presName="sibTrans" presStyleLbl="sibTrans2D1" presStyleIdx="2" presStyleCnt="7"/>
      <dgm:spPr/>
    </dgm:pt>
    <dgm:pt modelId="{42F01BAB-CD53-A941-A873-9C8C9AB9A827}" type="pres">
      <dgm:prSet presAssocID="{AC4A1F4C-47A4-5148-9655-F010DB62BB45}" presName="connectorText" presStyleLbl="sibTrans2D1" presStyleIdx="2" presStyleCnt="7"/>
      <dgm:spPr/>
    </dgm:pt>
    <dgm:pt modelId="{D184FEF3-9C99-114A-A726-AD35A8C7D535}" type="pres">
      <dgm:prSet presAssocID="{4DF8DAB8-EF93-BD4F-BADD-1570D2E6FD36}" presName="node" presStyleLbl="node1" presStyleIdx="3" presStyleCnt="7">
        <dgm:presLayoutVars>
          <dgm:bulletEnabled val="1"/>
        </dgm:presLayoutVars>
      </dgm:prSet>
      <dgm:spPr/>
    </dgm:pt>
    <dgm:pt modelId="{9F85B0FE-27D2-9147-AD86-42D9EC926ED3}" type="pres">
      <dgm:prSet presAssocID="{AFB5A7C9-C0BB-D842-997E-6DA3B4A24A00}" presName="sibTrans" presStyleLbl="sibTrans2D1" presStyleIdx="3" presStyleCnt="7"/>
      <dgm:spPr/>
    </dgm:pt>
    <dgm:pt modelId="{1467DC2B-6296-E244-A109-D94993262B14}" type="pres">
      <dgm:prSet presAssocID="{AFB5A7C9-C0BB-D842-997E-6DA3B4A24A00}" presName="connectorText" presStyleLbl="sibTrans2D1" presStyleIdx="3" presStyleCnt="7"/>
      <dgm:spPr/>
    </dgm:pt>
    <dgm:pt modelId="{204C57CF-6342-734B-A8D9-2F1BF4F3BA36}" type="pres">
      <dgm:prSet presAssocID="{FF1B6D36-250B-1249-B3DD-73879F656671}" presName="node" presStyleLbl="node1" presStyleIdx="4" presStyleCnt="7">
        <dgm:presLayoutVars>
          <dgm:bulletEnabled val="1"/>
        </dgm:presLayoutVars>
      </dgm:prSet>
      <dgm:spPr/>
    </dgm:pt>
    <dgm:pt modelId="{C8BB0BAA-8C4A-BA4F-8C16-A0F3A9ABE534}" type="pres">
      <dgm:prSet presAssocID="{30C48EAD-C8DF-D941-AC9B-F46ABE7D72A0}" presName="sibTrans" presStyleLbl="sibTrans2D1" presStyleIdx="4" presStyleCnt="7"/>
      <dgm:spPr/>
    </dgm:pt>
    <dgm:pt modelId="{D1021567-041D-354C-B374-2C15773E0435}" type="pres">
      <dgm:prSet presAssocID="{30C48EAD-C8DF-D941-AC9B-F46ABE7D72A0}" presName="connectorText" presStyleLbl="sibTrans2D1" presStyleIdx="4" presStyleCnt="7"/>
      <dgm:spPr/>
    </dgm:pt>
    <dgm:pt modelId="{F47BBA3F-4866-654E-A076-94B12AD31D02}" type="pres">
      <dgm:prSet presAssocID="{58CA17DA-17CF-0343-A800-14044CFA1A62}" presName="node" presStyleLbl="node1" presStyleIdx="5" presStyleCnt="7">
        <dgm:presLayoutVars>
          <dgm:bulletEnabled val="1"/>
        </dgm:presLayoutVars>
      </dgm:prSet>
      <dgm:spPr/>
    </dgm:pt>
    <dgm:pt modelId="{7D33FEC9-DBB8-B140-B7DD-6F363F724280}" type="pres">
      <dgm:prSet presAssocID="{59367699-540F-614B-90D7-6FC81B8DC4A7}" presName="sibTrans" presStyleLbl="sibTrans2D1" presStyleIdx="5" presStyleCnt="7"/>
      <dgm:spPr/>
    </dgm:pt>
    <dgm:pt modelId="{7297B94A-5481-2F4E-B1F1-8AB05150FE95}" type="pres">
      <dgm:prSet presAssocID="{59367699-540F-614B-90D7-6FC81B8DC4A7}" presName="connectorText" presStyleLbl="sibTrans2D1" presStyleIdx="5" presStyleCnt="7"/>
      <dgm:spPr/>
    </dgm:pt>
    <dgm:pt modelId="{592ADC47-7EC4-FC47-A119-CC2317C76DC5}" type="pres">
      <dgm:prSet presAssocID="{B061CE73-9A3B-6549-9D27-FDD25EB2E60F}" presName="node" presStyleLbl="node1" presStyleIdx="6" presStyleCnt="7">
        <dgm:presLayoutVars>
          <dgm:bulletEnabled val="1"/>
        </dgm:presLayoutVars>
      </dgm:prSet>
      <dgm:spPr/>
    </dgm:pt>
    <dgm:pt modelId="{E4645552-2694-404A-A94F-A987CA8F7409}" type="pres">
      <dgm:prSet presAssocID="{CA23EE40-EE56-D244-AD31-C234FEB34297}" presName="sibTrans" presStyleLbl="sibTrans2D1" presStyleIdx="6" presStyleCnt="7"/>
      <dgm:spPr/>
    </dgm:pt>
    <dgm:pt modelId="{DB1D5446-8D36-6749-9320-40D201EFB7CF}" type="pres">
      <dgm:prSet presAssocID="{CA23EE40-EE56-D244-AD31-C234FEB34297}" presName="connectorText" presStyleLbl="sibTrans2D1" presStyleIdx="6" presStyleCnt="7"/>
      <dgm:spPr/>
    </dgm:pt>
  </dgm:ptLst>
  <dgm:cxnLst>
    <dgm:cxn modelId="{BCDFA600-86ED-9A40-9A8E-970F4C220CC2}" type="presOf" srcId="{283C5C91-DA89-8D44-8341-CE3FCD8BBE49}" destId="{4DBD83B9-7D7F-054A-B2CC-2438843DC10E}" srcOrd="0" destOrd="0" presId="urn:microsoft.com/office/officeart/2005/8/layout/cycle2"/>
    <dgm:cxn modelId="{4C083104-699B-4E42-B9E0-4467F3676AD1}" srcId="{283C5C91-DA89-8D44-8341-CE3FCD8BBE49}" destId="{58CA17DA-17CF-0343-A800-14044CFA1A62}" srcOrd="5" destOrd="0" parTransId="{5CD10F10-1877-1844-8D59-F7A5D88D820D}" sibTransId="{59367699-540F-614B-90D7-6FC81B8DC4A7}"/>
    <dgm:cxn modelId="{8925B204-8AA8-3041-B3D8-36DBE14C7F96}" type="presOf" srcId="{FF1B6D36-250B-1249-B3DD-73879F656671}" destId="{204C57CF-6342-734B-A8D9-2F1BF4F3BA36}" srcOrd="0" destOrd="0" presId="urn:microsoft.com/office/officeart/2005/8/layout/cycle2"/>
    <dgm:cxn modelId="{DA29541E-811D-5F46-9849-9AE3FA824B6F}" type="presOf" srcId="{59367699-540F-614B-90D7-6FC81B8DC4A7}" destId="{7297B94A-5481-2F4E-B1F1-8AB05150FE95}" srcOrd="1" destOrd="0" presId="urn:microsoft.com/office/officeart/2005/8/layout/cycle2"/>
    <dgm:cxn modelId="{51263F2D-7C18-AF45-AF99-D5E2BAF88128}" type="presOf" srcId="{D6A60DEC-9344-4546-9EC3-64FF56C42755}" destId="{440C12BF-9775-6347-AFDC-6661EABD8D95}" srcOrd="0" destOrd="0" presId="urn:microsoft.com/office/officeart/2005/8/layout/cycle2"/>
    <dgm:cxn modelId="{4F0C6635-6CA9-A04D-AAC5-DB9DA4F6309C}" type="presOf" srcId="{F31FA1A6-5920-E743-B2CD-54CC1B34EF38}" destId="{04C11B60-C45E-FD40-9668-97D93DA8B1A5}" srcOrd="1" destOrd="0" presId="urn:microsoft.com/office/officeart/2005/8/layout/cycle2"/>
    <dgm:cxn modelId="{FC19A95D-16C1-E543-B9DE-0FCAC0771ECC}" type="presOf" srcId="{58CA17DA-17CF-0343-A800-14044CFA1A62}" destId="{F47BBA3F-4866-654E-A076-94B12AD31D02}" srcOrd="0" destOrd="0" presId="urn:microsoft.com/office/officeart/2005/8/layout/cycle2"/>
    <dgm:cxn modelId="{89963763-B825-6647-B15E-E3A2A24ED52C}" type="presOf" srcId="{AC4A1F4C-47A4-5148-9655-F010DB62BB45}" destId="{42F01BAB-CD53-A941-A873-9C8C9AB9A827}" srcOrd="1" destOrd="0" presId="urn:microsoft.com/office/officeart/2005/8/layout/cycle2"/>
    <dgm:cxn modelId="{F5E77A64-6731-724E-9F56-475D5B1AACE8}" type="presOf" srcId="{CA23EE40-EE56-D244-AD31-C234FEB34297}" destId="{E4645552-2694-404A-A94F-A987CA8F7409}" srcOrd="0" destOrd="0" presId="urn:microsoft.com/office/officeart/2005/8/layout/cycle2"/>
    <dgm:cxn modelId="{12AC9B65-08CA-0F4D-B4F1-0206D5C7ADAE}" srcId="{283C5C91-DA89-8D44-8341-CE3FCD8BBE49}" destId="{33056DE5-5127-3C49-99D6-76C0B58667EE}" srcOrd="1" destOrd="0" parTransId="{5A3D08A9-D1E5-B643-9EA1-2E7BEC222A4A}" sibTransId="{F31FA1A6-5920-E743-B2CD-54CC1B34EF38}"/>
    <dgm:cxn modelId="{6B68E666-5350-2A4B-8A4E-B5717C5D841C}" type="presOf" srcId="{33056DE5-5127-3C49-99D6-76C0B58667EE}" destId="{34C37419-0E88-1E4C-9172-739EDF574A6A}" srcOrd="0" destOrd="0" presId="urn:microsoft.com/office/officeart/2005/8/layout/cycle2"/>
    <dgm:cxn modelId="{3C4E1168-BB1C-0545-B588-71E71D9E5D7B}" type="presOf" srcId="{2660E36A-1DE0-4146-A058-FDE722D9DA85}" destId="{7BC767CA-097A-714B-ADD8-8E78C5FE2642}" srcOrd="0" destOrd="0" presId="urn:microsoft.com/office/officeart/2005/8/layout/cycle2"/>
    <dgm:cxn modelId="{20B62069-AEA3-5D44-A3D0-B77FD24F6110}" type="presOf" srcId="{52D6D48F-542E-214D-B523-9151A0FE5BFC}" destId="{31DC5F02-35D0-964C-AFAB-359A9F503BCF}" srcOrd="0" destOrd="0" presId="urn:microsoft.com/office/officeart/2005/8/layout/cycle2"/>
    <dgm:cxn modelId="{0B2F9775-718A-8E4F-9BB8-E59A825600D8}" type="presOf" srcId="{59367699-540F-614B-90D7-6FC81B8DC4A7}" destId="{7D33FEC9-DBB8-B140-B7DD-6F363F724280}" srcOrd="0" destOrd="0" presId="urn:microsoft.com/office/officeart/2005/8/layout/cycle2"/>
    <dgm:cxn modelId="{457D878C-48E3-AD43-80E8-F7995E0FCF38}" type="presOf" srcId="{AC4A1F4C-47A4-5148-9655-F010DB62BB45}" destId="{0E577F70-A4B1-5746-BC1B-BBEC15C31892}" srcOrd="0" destOrd="0" presId="urn:microsoft.com/office/officeart/2005/8/layout/cycle2"/>
    <dgm:cxn modelId="{770CBF92-BB60-2A42-9761-E1ED793A3EBA}" type="presOf" srcId="{4DF8DAB8-EF93-BD4F-BADD-1570D2E6FD36}" destId="{D184FEF3-9C99-114A-A726-AD35A8C7D535}" srcOrd="0" destOrd="0" presId="urn:microsoft.com/office/officeart/2005/8/layout/cycle2"/>
    <dgm:cxn modelId="{03064893-D2B1-1344-BE5D-E7CF04BE2832}" srcId="{283C5C91-DA89-8D44-8341-CE3FCD8BBE49}" destId="{D6A60DEC-9344-4546-9EC3-64FF56C42755}" srcOrd="2" destOrd="0" parTransId="{52F545C2-CA49-604E-A7BD-C682D46D3777}" sibTransId="{AC4A1F4C-47A4-5148-9655-F010DB62BB45}"/>
    <dgm:cxn modelId="{25199A9A-50BF-F341-B4EE-473C8B89F80A}" type="presOf" srcId="{30C48EAD-C8DF-D941-AC9B-F46ABE7D72A0}" destId="{D1021567-041D-354C-B374-2C15773E0435}" srcOrd="1" destOrd="0" presId="urn:microsoft.com/office/officeart/2005/8/layout/cycle2"/>
    <dgm:cxn modelId="{EFDD49A6-A2E8-0449-A3D3-B200D8E154C4}" type="presOf" srcId="{AFB5A7C9-C0BB-D842-997E-6DA3B4A24A00}" destId="{1467DC2B-6296-E244-A109-D94993262B14}" srcOrd="1" destOrd="0" presId="urn:microsoft.com/office/officeart/2005/8/layout/cycle2"/>
    <dgm:cxn modelId="{99F012B2-62AD-3B44-88D2-C2ED2253C910}" srcId="{283C5C91-DA89-8D44-8341-CE3FCD8BBE49}" destId="{FF1B6D36-250B-1249-B3DD-73879F656671}" srcOrd="4" destOrd="0" parTransId="{8AF9422A-ED16-AA40-B2EC-4583A54C1874}" sibTransId="{30C48EAD-C8DF-D941-AC9B-F46ABE7D72A0}"/>
    <dgm:cxn modelId="{B4E209BA-B1A4-844C-83F1-6C2EB7499036}" srcId="{283C5C91-DA89-8D44-8341-CE3FCD8BBE49}" destId="{4DF8DAB8-EF93-BD4F-BADD-1570D2E6FD36}" srcOrd="3" destOrd="0" parTransId="{5361AC83-A6F0-504D-B759-DE3AE704E25C}" sibTransId="{AFB5A7C9-C0BB-D842-997E-6DA3B4A24A00}"/>
    <dgm:cxn modelId="{1CA909C4-402C-3B4C-8245-2434B7E52CD6}" type="presOf" srcId="{F31FA1A6-5920-E743-B2CD-54CC1B34EF38}" destId="{BDA05872-B298-DA40-B690-4DB74AF12121}" srcOrd="0" destOrd="0" presId="urn:microsoft.com/office/officeart/2005/8/layout/cycle2"/>
    <dgm:cxn modelId="{D383D7C5-3B41-DD4C-8A33-9B580EA4E8D3}" type="presOf" srcId="{CA23EE40-EE56-D244-AD31-C234FEB34297}" destId="{DB1D5446-8D36-6749-9320-40D201EFB7CF}" srcOrd="1" destOrd="0" presId="urn:microsoft.com/office/officeart/2005/8/layout/cycle2"/>
    <dgm:cxn modelId="{7666D9CE-931F-E846-84D9-941EEB83DEC1}" type="presOf" srcId="{2660E36A-1DE0-4146-A058-FDE722D9DA85}" destId="{9675D974-418E-8742-B207-01D0B541A666}" srcOrd="1" destOrd="0" presId="urn:microsoft.com/office/officeart/2005/8/layout/cycle2"/>
    <dgm:cxn modelId="{FE1CDACE-D1B5-AB46-ADED-B316F2D75B57}" type="presOf" srcId="{30C48EAD-C8DF-D941-AC9B-F46ABE7D72A0}" destId="{C8BB0BAA-8C4A-BA4F-8C16-A0F3A9ABE534}" srcOrd="0" destOrd="0" presId="urn:microsoft.com/office/officeart/2005/8/layout/cycle2"/>
    <dgm:cxn modelId="{21A129DC-D2DC-C240-AE50-835C421A820D}" srcId="{283C5C91-DA89-8D44-8341-CE3FCD8BBE49}" destId="{B061CE73-9A3B-6549-9D27-FDD25EB2E60F}" srcOrd="6" destOrd="0" parTransId="{8F06A252-9458-084C-B062-945CE69AE0DB}" sibTransId="{CA23EE40-EE56-D244-AD31-C234FEB34297}"/>
    <dgm:cxn modelId="{3BEEC3E1-FD04-C64A-A25B-2C6B09A0A222}" srcId="{283C5C91-DA89-8D44-8341-CE3FCD8BBE49}" destId="{52D6D48F-542E-214D-B523-9151A0FE5BFC}" srcOrd="0" destOrd="0" parTransId="{958DCAE4-4D59-C94B-939D-70A75681F7B9}" sibTransId="{2660E36A-1DE0-4146-A058-FDE722D9DA85}"/>
    <dgm:cxn modelId="{2C8A8DF1-686C-C647-8A5D-6B214F3C449E}" type="presOf" srcId="{AFB5A7C9-C0BB-D842-997E-6DA3B4A24A00}" destId="{9F85B0FE-27D2-9147-AD86-42D9EC926ED3}" srcOrd="0" destOrd="0" presId="urn:microsoft.com/office/officeart/2005/8/layout/cycle2"/>
    <dgm:cxn modelId="{BEB628F8-331F-5F40-9598-7E095C7A8DC4}" type="presOf" srcId="{B061CE73-9A3B-6549-9D27-FDD25EB2E60F}" destId="{592ADC47-7EC4-FC47-A119-CC2317C76DC5}" srcOrd="0" destOrd="0" presId="urn:microsoft.com/office/officeart/2005/8/layout/cycle2"/>
    <dgm:cxn modelId="{36CC1373-E4A5-174A-9FDF-569A2C1E52D3}" type="presParOf" srcId="{4DBD83B9-7D7F-054A-B2CC-2438843DC10E}" destId="{31DC5F02-35D0-964C-AFAB-359A9F503BCF}" srcOrd="0" destOrd="0" presId="urn:microsoft.com/office/officeart/2005/8/layout/cycle2"/>
    <dgm:cxn modelId="{8CC02D3F-1692-BF48-8744-2366398CD860}" type="presParOf" srcId="{4DBD83B9-7D7F-054A-B2CC-2438843DC10E}" destId="{7BC767CA-097A-714B-ADD8-8E78C5FE2642}" srcOrd="1" destOrd="0" presId="urn:microsoft.com/office/officeart/2005/8/layout/cycle2"/>
    <dgm:cxn modelId="{4DE000F7-1FFA-0E48-92CB-2744BE6D1257}" type="presParOf" srcId="{7BC767CA-097A-714B-ADD8-8E78C5FE2642}" destId="{9675D974-418E-8742-B207-01D0B541A666}" srcOrd="0" destOrd="0" presId="urn:microsoft.com/office/officeart/2005/8/layout/cycle2"/>
    <dgm:cxn modelId="{83B7408F-EFBF-0B40-AA84-3A90AC33C322}" type="presParOf" srcId="{4DBD83B9-7D7F-054A-B2CC-2438843DC10E}" destId="{34C37419-0E88-1E4C-9172-739EDF574A6A}" srcOrd="2" destOrd="0" presId="urn:microsoft.com/office/officeart/2005/8/layout/cycle2"/>
    <dgm:cxn modelId="{ACBC8C0F-D6EF-D044-8738-95C6F61C8DCE}" type="presParOf" srcId="{4DBD83B9-7D7F-054A-B2CC-2438843DC10E}" destId="{BDA05872-B298-DA40-B690-4DB74AF12121}" srcOrd="3" destOrd="0" presId="urn:microsoft.com/office/officeart/2005/8/layout/cycle2"/>
    <dgm:cxn modelId="{0363326D-8428-5640-9812-EF06FF934197}" type="presParOf" srcId="{BDA05872-B298-DA40-B690-4DB74AF12121}" destId="{04C11B60-C45E-FD40-9668-97D93DA8B1A5}" srcOrd="0" destOrd="0" presId="urn:microsoft.com/office/officeart/2005/8/layout/cycle2"/>
    <dgm:cxn modelId="{D2DCDC9D-5549-0849-A84D-16224A5DD580}" type="presParOf" srcId="{4DBD83B9-7D7F-054A-B2CC-2438843DC10E}" destId="{440C12BF-9775-6347-AFDC-6661EABD8D95}" srcOrd="4" destOrd="0" presId="urn:microsoft.com/office/officeart/2005/8/layout/cycle2"/>
    <dgm:cxn modelId="{442692D2-A2F7-6540-B04B-F6434B7D2598}" type="presParOf" srcId="{4DBD83B9-7D7F-054A-B2CC-2438843DC10E}" destId="{0E577F70-A4B1-5746-BC1B-BBEC15C31892}" srcOrd="5" destOrd="0" presId="urn:microsoft.com/office/officeart/2005/8/layout/cycle2"/>
    <dgm:cxn modelId="{FA431914-993C-EC43-96BD-2C2BD67E93F6}" type="presParOf" srcId="{0E577F70-A4B1-5746-BC1B-BBEC15C31892}" destId="{42F01BAB-CD53-A941-A873-9C8C9AB9A827}" srcOrd="0" destOrd="0" presId="urn:microsoft.com/office/officeart/2005/8/layout/cycle2"/>
    <dgm:cxn modelId="{3CE17275-F21C-AC43-AD52-12369BB8AAB6}" type="presParOf" srcId="{4DBD83B9-7D7F-054A-B2CC-2438843DC10E}" destId="{D184FEF3-9C99-114A-A726-AD35A8C7D535}" srcOrd="6" destOrd="0" presId="urn:microsoft.com/office/officeart/2005/8/layout/cycle2"/>
    <dgm:cxn modelId="{F56B82AE-F06B-D94C-9B5D-A769641F37A0}" type="presParOf" srcId="{4DBD83B9-7D7F-054A-B2CC-2438843DC10E}" destId="{9F85B0FE-27D2-9147-AD86-42D9EC926ED3}" srcOrd="7" destOrd="0" presId="urn:microsoft.com/office/officeart/2005/8/layout/cycle2"/>
    <dgm:cxn modelId="{79FD5F83-9229-FD41-B5A2-2193D1B14215}" type="presParOf" srcId="{9F85B0FE-27D2-9147-AD86-42D9EC926ED3}" destId="{1467DC2B-6296-E244-A109-D94993262B14}" srcOrd="0" destOrd="0" presId="urn:microsoft.com/office/officeart/2005/8/layout/cycle2"/>
    <dgm:cxn modelId="{C4DEEFED-3A15-C146-81A0-3C95D4B2FF69}" type="presParOf" srcId="{4DBD83B9-7D7F-054A-B2CC-2438843DC10E}" destId="{204C57CF-6342-734B-A8D9-2F1BF4F3BA36}" srcOrd="8" destOrd="0" presId="urn:microsoft.com/office/officeart/2005/8/layout/cycle2"/>
    <dgm:cxn modelId="{7B210B84-7881-0747-BC58-0711356545B4}" type="presParOf" srcId="{4DBD83B9-7D7F-054A-B2CC-2438843DC10E}" destId="{C8BB0BAA-8C4A-BA4F-8C16-A0F3A9ABE534}" srcOrd="9" destOrd="0" presId="urn:microsoft.com/office/officeart/2005/8/layout/cycle2"/>
    <dgm:cxn modelId="{090B9D2B-A5CB-8045-AB36-3F62AA501E2C}" type="presParOf" srcId="{C8BB0BAA-8C4A-BA4F-8C16-A0F3A9ABE534}" destId="{D1021567-041D-354C-B374-2C15773E0435}" srcOrd="0" destOrd="0" presId="urn:microsoft.com/office/officeart/2005/8/layout/cycle2"/>
    <dgm:cxn modelId="{24351FDF-477F-C547-BFE1-38A17F96A343}" type="presParOf" srcId="{4DBD83B9-7D7F-054A-B2CC-2438843DC10E}" destId="{F47BBA3F-4866-654E-A076-94B12AD31D02}" srcOrd="10" destOrd="0" presId="urn:microsoft.com/office/officeart/2005/8/layout/cycle2"/>
    <dgm:cxn modelId="{2FDEC647-7194-B441-968C-E9AF842F25D7}" type="presParOf" srcId="{4DBD83B9-7D7F-054A-B2CC-2438843DC10E}" destId="{7D33FEC9-DBB8-B140-B7DD-6F363F724280}" srcOrd="11" destOrd="0" presId="urn:microsoft.com/office/officeart/2005/8/layout/cycle2"/>
    <dgm:cxn modelId="{E6D00139-4099-7D41-A36B-9AB43F1DD283}" type="presParOf" srcId="{7D33FEC9-DBB8-B140-B7DD-6F363F724280}" destId="{7297B94A-5481-2F4E-B1F1-8AB05150FE95}" srcOrd="0" destOrd="0" presId="urn:microsoft.com/office/officeart/2005/8/layout/cycle2"/>
    <dgm:cxn modelId="{636BF830-5B2B-F841-980A-BCDE7CC4F498}" type="presParOf" srcId="{4DBD83B9-7D7F-054A-B2CC-2438843DC10E}" destId="{592ADC47-7EC4-FC47-A119-CC2317C76DC5}" srcOrd="12" destOrd="0" presId="urn:microsoft.com/office/officeart/2005/8/layout/cycle2"/>
    <dgm:cxn modelId="{4B8EAD43-E356-A04A-ACC7-7FFCA9DC2454}" type="presParOf" srcId="{4DBD83B9-7D7F-054A-B2CC-2438843DC10E}" destId="{E4645552-2694-404A-A94F-A987CA8F7409}" srcOrd="13" destOrd="0" presId="urn:microsoft.com/office/officeart/2005/8/layout/cycle2"/>
    <dgm:cxn modelId="{F9F3F20A-88A2-A94C-8150-BC084C1797FC}" type="presParOf" srcId="{E4645552-2694-404A-A94F-A987CA8F7409}" destId="{DB1D5446-8D36-6749-9320-40D201EFB7C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92AAD7-2B4A-124F-9C4F-006CC0DE4806}" type="doc">
      <dgm:prSet loTypeId="urn:microsoft.com/office/officeart/2005/8/layout/radial5" loCatId="" qsTypeId="urn:microsoft.com/office/officeart/2005/8/quickstyle/simple4" qsCatId="simple" csTypeId="urn:microsoft.com/office/officeart/2005/8/colors/accent2_4" csCatId="accent2" phldr="1"/>
      <dgm:spPr/>
      <dgm:t>
        <a:bodyPr/>
        <a:lstStyle/>
        <a:p>
          <a:endParaRPr lang="en-US"/>
        </a:p>
      </dgm:t>
    </dgm:pt>
    <dgm:pt modelId="{E12A9E28-5438-F444-B072-51450FF1B622}">
      <dgm:prSet phldrT="[Text]"/>
      <dgm:spPr/>
      <dgm:t>
        <a:bodyPr/>
        <a:lstStyle/>
        <a:p>
          <a:r>
            <a:rPr lang="en-US" dirty="0"/>
            <a:t>Communication Rights</a:t>
          </a:r>
        </a:p>
      </dgm:t>
    </dgm:pt>
    <dgm:pt modelId="{097899DD-3DA5-5B45-B936-AC797AE41F6B}" type="parTrans" cxnId="{9BB3BE6B-DF0A-1747-BAD6-93CA51BD8F53}">
      <dgm:prSet/>
      <dgm:spPr/>
      <dgm:t>
        <a:bodyPr/>
        <a:lstStyle/>
        <a:p>
          <a:endParaRPr lang="en-US"/>
        </a:p>
      </dgm:t>
    </dgm:pt>
    <dgm:pt modelId="{38D17424-E62C-0340-B252-66ACA663CF4E}" type="sibTrans" cxnId="{9BB3BE6B-DF0A-1747-BAD6-93CA51BD8F53}">
      <dgm:prSet/>
      <dgm:spPr/>
      <dgm:t>
        <a:bodyPr/>
        <a:lstStyle/>
        <a:p>
          <a:endParaRPr lang="en-US"/>
        </a:p>
      </dgm:t>
    </dgm:pt>
    <dgm:pt modelId="{101BEB06-836C-524E-AF8B-BE4614EA43F0}" type="pres">
      <dgm:prSet presAssocID="{7A92AAD7-2B4A-124F-9C4F-006CC0DE4806}" presName="Name0" presStyleCnt="0">
        <dgm:presLayoutVars>
          <dgm:chMax val="1"/>
          <dgm:dir/>
          <dgm:animLvl val="ctr"/>
          <dgm:resizeHandles val="exact"/>
        </dgm:presLayoutVars>
      </dgm:prSet>
      <dgm:spPr/>
    </dgm:pt>
    <dgm:pt modelId="{72B77842-2E4E-B847-BB3F-12223C5C3E82}" type="pres">
      <dgm:prSet presAssocID="{E12A9E28-5438-F444-B072-51450FF1B622}" presName="centerShape" presStyleLbl="node0" presStyleIdx="0" presStyleCnt="1"/>
      <dgm:spPr/>
    </dgm:pt>
  </dgm:ptLst>
  <dgm:cxnLst>
    <dgm:cxn modelId="{29EC693D-1E0D-544F-BF4D-B6C32421179C}" type="presOf" srcId="{7A92AAD7-2B4A-124F-9C4F-006CC0DE4806}" destId="{101BEB06-836C-524E-AF8B-BE4614EA43F0}" srcOrd="0" destOrd="0" presId="urn:microsoft.com/office/officeart/2005/8/layout/radial5"/>
    <dgm:cxn modelId="{97E2C26A-649F-F34D-A43D-FA0A39EEC528}" type="presOf" srcId="{E12A9E28-5438-F444-B072-51450FF1B622}" destId="{72B77842-2E4E-B847-BB3F-12223C5C3E82}" srcOrd="0" destOrd="0" presId="urn:microsoft.com/office/officeart/2005/8/layout/radial5"/>
    <dgm:cxn modelId="{9BB3BE6B-DF0A-1747-BAD6-93CA51BD8F53}" srcId="{7A92AAD7-2B4A-124F-9C4F-006CC0DE4806}" destId="{E12A9E28-5438-F444-B072-51450FF1B622}" srcOrd="0" destOrd="0" parTransId="{097899DD-3DA5-5B45-B936-AC797AE41F6B}" sibTransId="{38D17424-E62C-0340-B252-66ACA663CF4E}"/>
    <dgm:cxn modelId="{170D894A-6496-9048-B5A1-55788DAC69F7}" type="presParOf" srcId="{101BEB06-836C-524E-AF8B-BE4614EA43F0}" destId="{72B77842-2E4E-B847-BB3F-12223C5C3E82}" srcOrd="0"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3C5C91-DA89-8D44-8341-CE3FCD8BBE49}" type="doc">
      <dgm:prSet loTypeId="urn:microsoft.com/office/officeart/2005/8/layout/cycle2" loCatId="" qsTypeId="urn:microsoft.com/office/officeart/2005/8/quickstyle/simple4" qsCatId="simple" csTypeId="urn:microsoft.com/office/officeart/2005/8/colors/colorful4" csCatId="colorful" phldr="1"/>
      <dgm:spPr/>
      <dgm:t>
        <a:bodyPr/>
        <a:lstStyle/>
        <a:p>
          <a:endParaRPr lang="en-US"/>
        </a:p>
      </dgm:t>
    </dgm:pt>
    <dgm:pt modelId="{B061CE73-9A3B-6549-9D27-FDD25EB2E60F}">
      <dgm:prSet phldrT="[Text]"/>
      <dgm:spPr/>
      <dgm:t>
        <a:bodyPr/>
        <a:lstStyle/>
        <a:p>
          <a:r>
            <a:rPr lang="en-US" dirty="0">
              <a:solidFill>
                <a:schemeClr val="tx1"/>
              </a:solidFill>
            </a:rPr>
            <a:t>Right to Privacy</a:t>
          </a:r>
        </a:p>
      </dgm:t>
    </dgm:pt>
    <dgm:pt modelId="{8F06A252-9458-084C-B062-945CE69AE0DB}" type="parTrans" cxnId="{21A129DC-D2DC-C240-AE50-835C421A820D}">
      <dgm:prSet/>
      <dgm:spPr/>
      <dgm:t>
        <a:bodyPr/>
        <a:lstStyle/>
        <a:p>
          <a:endParaRPr lang="en-US"/>
        </a:p>
      </dgm:t>
    </dgm:pt>
    <dgm:pt modelId="{CA23EE40-EE56-D244-AD31-C234FEB34297}" type="sibTrans" cxnId="{21A129DC-D2DC-C240-AE50-835C421A820D}">
      <dgm:prSet/>
      <dgm:spPr/>
      <dgm:t>
        <a:bodyPr/>
        <a:lstStyle/>
        <a:p>
          <a:endParaRPr lang="en-US"/>
        </a:p>
      </dgm:t>
    </dgm:pt>
    <dgm:pt modelId="{D6A60DEC-9344-4546-9EC3-64FF56C42755}">
      <dgm:prSet phldrT="[Text]"/>
      <dgm:spPr/>
      <dgm:t>
        <a:bodyPr/>
        <a:lstStyle/>
        <a:p>
          <a:r>
            <a:rPr lang="en-US" dirty="0">
              <a:solidFill>
                <a:srgbClr val="000000"/>
              </a:solidFill>
            </a:rPr>
            <a:t>Freedom to research &amp; access to public information</a:t>
          </a:r>
        </a:p>
      </dgm:t>
    </dgm:pt>
    <dgm:pt modelId="{52F545C2-CA49-604E-A7BD-C682D46D3777}" type="parTrans" cxnId="{03064893-D2B1-1344-BE5D-E7CF04BE2832}">
      <dgm:prSet/>
      <dgm:spPr/>
      <dgm:t>
        <a:bodyPr/>
        <a:lstStyle/>
        <a:p>
          <a:endParaRPr lang="en-US"/>
        </a:p>
      </dgm:t>
    </dgm:pt>
    <dgm:pt modelId="{AC4A1F4C-47A4-5148-9655-F010DB62BB45}" type="sibTrans" cxnId="{03064893-D2B1-1344-BE5D-E7CF04BE2832}">
      <dgm:prSet/>
      <dgm:spPr/>
      <dgm:t>
        <a:bodyPr/>
        <a:lstStyle/>
        <a:p>
          <a:endParaRPr lang="en-US"/>
        </a:p>
      </dgm:t>
    </dgm:pt>
    <dgm:pt modelId="{4DF8DAB8-EF93-BD4F-BADD-1570D2E6FD36}">
      <dgm:prSet phldrT="[Text]"/>
      <dgm:spPr/>
      <dgm:t>
        <a:bodyPr/>
        <a:lstStyle/>
        <a:p>
          <a:r>
            <a:rPr lang="en-US" dirty="0">
              <a:solidFill>
                <a:srgbClr val="000000"/>
              </a:solidFill>
            </a:rPr>
            <a:t>Language rights, especially one’s Mother tongue</a:t>
          </a:r>
        </a:p>
      </dgm:t>
    </dgm:pt>
    <dgm:pt modelId="{5361AC83-A6F0-504D-B759-DE3AE704E25C}" type="parTrans" cxnId="{B4E209BA-B1A4-844C-83F1-6C2EB7499036}">
      <dgm:prSet/>
      <dgm:spPr/>
      <dgm:t>
        <a:bodyPr/>
        <a:lstStyle/>
        <a:p>
          <a:endParaRPr lang="en-US"/>
        </a:p>
      </dgm:t>
    </dgm:pt>
    <dgm:pt modelId="{AFB5A7C9-C0BB-D842-997E-6DA3B4A24A00}" type="sibTrans" cxnId="{B4E209BA-B1A4-844C-83F1-6C2EB7499036}">
      <dgm:prSet/>
      <dgm:spPr/>
      <dgm:t>
        <a:bodyPr/>
        <a:lstStyle/>
        <a:p>
          <a:endParaRPr lang="en-US"/>
        </a:p>
      </dgm:t>
    </dgm:pt>
    <dgm:pt modelId="{FF1B6D36-250B-1249-B3DD-73879F656671}">
      <dgm:prSet phldrT="[Text]"/>
      <dgm:spPr/>
      <dgm:t>
        <a:bodyPr/>
        <a:lstStyle/>
        <a:p>
          <a:r>
            <a:rPr lang="en-US" dirty="0">
              <a:solidFill>
                <a:srgbClr val="000000"/>
              </a:solidFill>
            </a:rPr>
            <a:t>Access to media &amp; technical resources</a:t>
          </a:r>
        </a:p>
      </dgm:t>
    </dgm:pt>
    <dgm:pt modelId="{8AF9422A-ED16-AA40-B2EC-4583A54C1874}" type="parTrans" cxnId="{99F012B2-62AD-3B44-88D2-C2ED2253C910}">
      <dgm:prSet/>
      <dgm:spPr/>
      <dgm:t>
        <a:bodyPr/>
        <a:lstStyle/>
        <a:p>
          <a:endParaRPr lang="en-US"/>
        </a:p>
      </dgm:t>
    </dgm:pt>
    <dgm:pt modelId="{30C48EAD-C8DF-D941-AC9B-F46ABE7D72A0}" type="sibTrans" cxnId="{99F012B2-62AD-3B44-88D2-C2ED2253C910}">
      <dgm:prSet/>
      <dgm:spPr/>
      <dgm:t>
        <a:bodyPr/>
        <a:lstStyle/>
        <a:p>
          <a:endParaRPr lang="en-US"/>
        </a:p>
      </dgm:t>
    </dgm:pt>
    <dgm:pt modelId="{52D6D48F-542E-214D-B523-9151A0FE5BFC}">
      <dgm:prSet phldrT="[Text]"/>
      <dgm:spPr/>
      <dgm:t>
        <a:bodyPr/>
        <a:lstStyle/>
        <a:p>
          <a:r>
            <a:rPr lang="en-US" dirty="0">
              <a:solidFill>
                <a:srgbClr val="000000"/>
              </a:solidFill>
            </a:rPr>
            <a:t>Freedom of opinion and expression</a:t>
          </a:r>
        </a:p>
      </dgm:t>
    </dgm:pt>
    <dgm:pt modelId="{958DCAE4-4D59-C94B-939D-70A75681F7B9}" type="parTrans" cxnId="{3BEEC3E1-FD04-C64A-A25B-2C6B09A0A222}">
      <dgm:prSet/>
      <dgm:spPr/>
      <dgm:t>
        <a:bodyPr/>
        <a:lstStyle/>
        <a:p>
          <a:endParaRPr lang="en-US"/>
        </a:p>
      </dgm:t>
    </dgm:pt>
    <dgm:pt modelId="{2660E36A-1DE0-4146-A058-FDE722D9DA85}" type="sibTrans" cxnId="{3BEEC3E1-FD04-C64A-A25B-2C6B09A0A222}">
      <dgm:prSet/>
      <dgm:spPr/>
      <dgm:t>
        <a:bodyPr/>
        <a:lstStyle/>
        <a:p>
          <a:endParaRPr lang="en-US"/>
        </a:p>
      </dgm:t>
    </dgm:pt>
    <dgm:pt modelId="{33056DE5-5127-3C49-99D6-76C0B58667EE}">
      <dgm:prSet phldrT="[Text]"/>
      <dgm:spPr/>
      <dgm:t>
        <a:bodyPr/>
        <a:lstStyle/>
        <a:p>
          <a:r>
            <a:rPr lang="en-US" dirty="0">
              <a:solidFill>
                <a:srgbClr val="000000"/>
              </a:solidFill>
            </a:rPr>
            <a:t>Freedom of the press</a:t>
          </a:r>
        </a:p>
      </dgm:t>
    </dgm:pt>
    <dgm:pt modelId="{5A3D08A9-D1E5-B643-9EA1-2E7BEC222A4A}" type="parTrans" cxnId="{12AC9B65-08CA-0F4D-B4F1-0206D5C7ADAE}">
      <dgm:prSet/>
      <dgm:spPr/>
      <dgm:t>
        <a:bodyPr/>
        <a:lstStyle/>
        <a:p>
          <a:endParaRPr lang="en-US"/>
        </a:p>
      </dgm:t>
    </dgm:pt>
    <dgm:pt modelId="{F31FA1A6-5920-E743-B2CD-54CC1B34EF38}" type="sibTrans" cxnId="{12AC9B65-08CA-0F4D-B4F1-0206D5C7ADAE}">
      <dgm:prSet/>
      <dgm:spPr/>
      <dgm:t>
        <a:bodyPr/>
        <a:lstStyle/>
        <a:p>
          <a:endParaRPr lang="en-US"/>
        </a:p>
      </dgm:t>
    </dgm:pt>
    <dgm:pt modelId="{58CA17DA-17CF-0343-A800-14044CFA1A62}">
      <dgm:prSet phldrT="[Text]"/>
      <dgm:spPr/>
      <dgm:t>
        <a:bodyPr/>
        <a:lstStyle/>
        <a:p>
          <a:r>
            <a:rPr lang="en-US" dirty="0">
              <a:solidFill>
                <a:srgbClr val="000000"/>
              </a:solidFill>
            </a:rPr>
            <a:t>Right to education</a:t>
          </a:r>
        </a:p>
      </dgm:t>
    </dgm:pt>
    <dgm:pt modelId="{59367699-540F-614B-90D7-6FC81B8DC4A7}" type="sibTrans" cxnId="{4C083104-699B-4E42-B9E0-4467F3676AD1}">
      <dgm:prSet/>
      <dgm:spPr/>
      <dgm:t>
        <a:bodyPr/>
        <a:lstStyle/>
        <a:p>
          <a:endParaRPr lang="en-US"/>
        </a:p>
      </dgm:t>
    </dgm:pt>
    <dgm:pt modelId="{5CD10F10-1877-1844-8D59-F7A5D88D820D}" type="parTrans" cxnId="{4C083104-699B-4E42-B9E0-4467F3676AD1}">
      <dgm:prSet/>
      <dgm:spPr/>
      <dgm:t>
        <a:bodyPr/>
        <a:lstStyle/>
        <a:p>
          <a:endParaRPr lang="en-US"/>
        </a:p>
      </dgm:t>
    </dgm:pt>
    <dgm:pt modelId="{4DBD83B9-7D7F-054A-B2CC-2438843DC10E}" type="pres">
      <dgm:prSet presAssocID="{283C5C91-DA89-8D44-8341-CE3FCD8BBE49}" presName="cycle" presStyleCnt="0">
        <dgm:presLayoutVars>
          <dgm:dir/>
          <dgm:resizeHandles val="exact"/>
        </dgm:presLayoutVars>
      </dgm:prSet>
      <dgm:spPr/>
    </dgm:pt>
    <dgm:pt modelId="{31DC5F02-35D0-964C-AFAB-359A9F503BCF}" type="pres">
      <dgm:prSet presAssocID="{52D6D48F-542E-214D-B523-9151A0FE5BFC}" presName="node" presStyleLbl="node1" presStyleIdx="0" presStyleCnt="7">
        <dgm:presLayoutVars>
          <dgm:bulletEnabled val="1"/>
        </dgm:presLayoutVars>
      </dgm:prSet>
      <dgm:spPr/>
    </dgm:pt>
    <dgm:pt modelId="{7BC767CA-097A-714B-ADD8-8E78C5FE2642}" type="pres">
      <dgm:prSet presAssocID="{2660E36A-1DE0-4146-A058-FDE722D9DA85}" presName="sibTrans" presStyleLbl="sibTrans2D1" presStyleIdx="0" presStyleCnt="7"/>
      <dgm:spPr/>
    </dgm:pt>
    <dgm:pt modelId="{9675D974-418E-8742-B207-01D0B541A666}" type="pres">
      <dgm:prSet presAssocID="{2660E36A-1DE0-4146-A058-FDE722D9DA85}" presName="connectorText" presStyleLbl="sibTrans2D1" presStyleIdx="0" presStyleCnt="7"/>
      <dgm:spPr/>
    </dgm:pt>
    <dgm:pt modelId="{34C37419-0E88-1E4C-9172-739EDF574A6A}" type="pres">
      <dgm:prSet presAssocID="{33056DE5-5127-3C49-99D6-76C0B58667EE}" presName="node" presStyleLbl="node1" presStyleIdx="1" presStyleCnt="7">
        <dgm:presLayoutVars>
          <dgm:bulletEnabled val="1"/>
        </dgm:presLayoutVars>
      </dgm:prSet>
      <dgm:spPr/>
    </dgm:pt>
    <dgm:pt modelId="{BDA05872-B298-DA40-B690-4DB74AF12121}" type="pres">
      <dgm:prSet presAssocID="{F31FA1A6-5920-E743-B2CD-54CC1B34EF38}" presName="sibTrans" presStyleLbl="sibTrans2D1" presStyleIdx="1" presStyleCnt="7"/>
      <dgm:spPr/>
    </dgm:pt>
    <dgm:pt modelId="{04C11B60-C45E-FD40-9668-97D93DA8B1A5}" type="pres">
      <dgm:prSet presAssocID="{F31FA1A6-5920-E743-B2CD-54CC1B34EF38}" presName="connectorText" presStyleLbl="sibTrans2D1" presStyleIdx="1" presStyleCnt="7"/>
      <dgm:spPr/>
    </dgm:pt>
    <dgm:pt modelId="{440C12BF-9775-6347-AFDC-6661EABD8D95}" type="pres">
      <dgm:prSet presAssocID="{D6A60DEC-9344-4546-9EC3-64FF56C42755}" presName="node" presStyleLbl="node1" presStyleIdx="2" presStyleCnt="7">
        <dgm:presLayoutVars>
          <dgm:bulletEnabled val="1"/>
        </dgm:presLayoutVars>
      </dgm:prSet>
      <dgm:spPr/>
    </dgm:pt>
    <dgm:pt modelId="{0E577F70-A4B1-5746-BC1B-BBEC15C31892}" type="pres">
      <dgm:prSet presAssocID="{AC4A1F4C-47A4-5148-9655-F010DB62BB45}" presName="sibTrans" presStyleLbl="sibTrans2D1" presStyleIdx="2" presStyleCnt="7"/>
      <dgm:spPr/>
    </dgm:pt>
    <dgm:pt modelId="{42F01BAB-CD53-A941-A873-9C8C9AB9A827}" type="pres">
      <dgm:prSet presAssocID="{AC4A1F4C-47A4-5148-9655-F010DB62BB45}" presName="connectorText" presStyleLbl="sibTrans2D1" presStyleIdx="2" presStyleCnt="7"/>
      <dgm:spPr/>
    </dgm:pt>
    <dgm:pt modelId="{D184FEF3-9C99-114A-A726-AD35A8C7D535}" type="pres">
      <dgm:prSet presAssocID="{4DF8DAB8-EF93-BD4F-BADD-1570D2E6FD36}" presName="node" presStyleLbl="node1" presStyleIdx="3" presStyleCnt="7">
        <dgm:presLayoutVars>
          <dgm:bulletEnabled val="1"/>
        </dgm:presLayoutVars>
      </dgm:prSet>
      <dgm:spPr/>
    </dgm:pt>
    <dgm:pt modelId="{9F85B0FE-27D2-9147-AD86-42D9EC926ED3}" type="pres">
      <dgm:prSet presAssocID="{AFB5A7C9-C0BB-D842-997E-6DA3B4A24A00}" presName="sibTrans" presStyleLbl="sibTrans2D1" presStyleIdx="3" presStyleCnt="7"/>
      <dgm:spPr/>
    </dgm:pt>
    <dgm:pt modelId="{1467DC2B-6296-E244-A109-D94993262B14}" type="pres">
      <dgm:prSet presAssocID="{AFB5A7C9-C0BB-D842-997E-6DA3B4A24A00}" presName="connectorText" presStyleLbl="sibTrans2D1" presStyleIdx="3" presStyleCnt="7"/>
      <dgm:spPr/>
    </dgm:pt>
    <dgm:pt modelId="{204C57CF-6342-734B-A8D9-2F1BF4F3BA36}" type="pres">
      <dgm:prSet presAssocID="{FF1B6D36-250B-1249-B3DD-73879F656671}" presName="node" presStyleLbl="node1" presStyleIdx="4" presStyleCnt="7">
        <dgm:presLayoutVars>
          <dgm:bulletEnabled val="1"/>
        </dgm:presLayoutVars>
      </dgm:prSet>
      <dgm:spPr/>
    </dgm:pt>
    <dgm:pt modelId="{C8BB0BAA-8C4A-BA4F-8C16-A0F3A9ABE534}" type="pres">
      <dgm:prSet presAssocID="{30C48EAD-C8DF-D941-AC9B-F46ABE7D72A0}" presName="sibTrans" presStyleLbl="sibTrans2D1" presStyleIdx="4" presStyleCnt="7"/>
      <dgm:spPr/>
    </dgm:pt>
    <dgm:pt modelId="{D1021567-041D-354C-B374-2C15773E0435}" type="pres">
      <dgm:prSet presAssocID="{30C48EAD-C8DF-D941-AC9B-F46ABE7D72A0}" presName="connectorText" presStyleLbl="sibTrans2D1" presStyleIdx="4" presStyleCnt="7"/>
      <dgm:spPr/>
    </dgm:pt>
    <dgm:pt modelId="{F47BBA3F-4866-654E-A076-94B12AD31D02}" type="pres">
      <dgm:prSet presAssocID="{58CA17DA-17CF-0343-A800-14044CFA1A62}" presName="node" presStyleLbl="node1" presStyleIdx="5" presStyleCnt="7">
        <dgm:presLayoutVars>
          <dgm:bulletEnabled val="1"/>
        </dgm:presLayoutVars>
      </dgm:prSet>
      <dgm:spPr/>
    </dgm:pt>
    <dgm:pt modelId="{7D33FEC9-DBB8-B140-B7DD-6F363F724280}" type="pres">
      <dgm:prSet presAssocID="{59367699-540F-614B-90D7-6FC81B8DC4A7}" presName="sibTrans" presStyleLbl="sibTrans2D1" presStyleIdx="5" presStyleCnt="7"/>
      <dgm:spPr/>
    </dgm:pt>
    <dgm:pt modelId="{7297B94A-5481-2F4E-B1F1-8AB05150FE95}" type="pres">
      <dgm:prSet presAssocID="{59367699-540F-614B-90D7-6FC81B8DC4A7}" presName="connectorText" presStyleLbl="sibTrans2D1" presStyleIdx="5" presStyleCnt="7"/>
      <dgm:spPr/>
    </dgm:pt>
    <dgm:pt modelId="{592ADC47-7EC4-FC47-A119-CC2317C76DC5}" type="pres">
      <dgm:prSet presAssocID="{B061CE73-9A3B-6549-9D27-FDD25EB2E60F}" presName="node" presStyleLbl="node1" presStyleIdx="6" presStyleCnt="7">
        <dgm:presLayoutVars>
          <dgm:bulletEnabled val="1"/>
        </dgm:presLayoutVars>
      </dgm:prSet>
      <dgm:spPr/>
    </dgm:pt>
    <dgm:pt modelId="{E4645552-2694-404A-A94F-A987CA8F7409}" type="pres">
      <dgm:prSet presAssocID="{CA23EE40-EE56-D244-AD31-C234FEB34297}" presName="sibTrans" presStyleLbl="sibTrans2D1" presStyleIdx="6" presStyleCnt="7"/>
      <dgm:spPr/>
    </dgm:pt>
    <dgm:pt modelId="{DB1D5446-8D36-6749-9320-40D201EFB7CF}" type="pres">
      <dgm:prSet presAssocID="{CA23EE40-EE56-D244-AD31-C234FEB34297}" presName="connectorText" presStyleLbl="sibTrans2D1" presStyleIdx="6" presStyleCnt="7"/>
      <dgm:spPr/>
    </dgm:pt>
  </dgm:ptLst>
  <dgm:cxnLst>
    <dgm:cxn modelId="{4C083104-699B-4E42-B9E0-4467F3676AD1}" srcId="{283C5C91-DA89-8D44-8341-CE3FCD8BBE49}" destId="{58CA17DA-17CF-0343-A800-14044CFA1A62}" srcOrd="5" destOrd="0" parTransId="{5CD10F10-1877-1844-8D59-F7A5D88D820D}" sibTransId="{59367699-540F-614B-90D7-6FC81B8DC4A7}"/>
    <dgm:cxn modelId="{AC79F707-24E8-5D4C-BB54-7C52AB7A8156}" type="presOf" srcId="{AC4A1F4C-47A4-5148-9655-F010DB62BB45}" destId="{42F01BAB-CD53-A941-A873-9C8C9AB9A827}" srcOrd="1" destOrd="0" presId="urn:microsoft.com/office/officeart/2005/8/layout/cycle2"/>
    <dgm:cxn modelId="{416CF21D-2321-4948-AF77-2422A4F62AA5}" type="presOf" srcId="{AFB5A7C9-C0BB-D842-997E-6DA3B4A24A00}" destId="{9F85B0FE-27D2-9147-AD86-42D9EC926ED3}" srcOrd="0" destOrd="0" presId="urn:microsoft.com/office/officeart/2005/8/layout/cycle2"/>
    <dgm:cxn modelId="{81BE3136-B074-A447-B4CB-060E4FAF8E77}" type="presOf" srcId="{33056DE5-5127-3C49-99D6-76C0B58667EE}" destId="{34C37419-0E88-1E4C-9172-739EDF574A6A}" srcOrd="0" destOrd="0" presId="urn:microsoft.com/office/officeart/2005/8/layout/cycle2"/>
    <dgm:cxn modelId="{77D05945-07A5-1242-9081-C3AE8EC842E5}" type="presOf" srcId="{F31FA1A6-5920-E743-B2CD-54CC1B34EF38}" destId="{04C11B60-C45E-FD40-9668-97D93DA8B1A5}" srcOrd="1" destOrd="0" presId="urn:microsoft.com/office/officeart/2005/8/layout/cycle2"/>
    <dgm:cxn modelId="{AAD4694F-CE14-ED43-8E3C-0D382F9AEAC6}" type="presOf" srcId="{F31FA1A6-5920-E743-B2CD-54CC1B34EF38}" destId="{BDA05872-B298-DA40-B690-4DB74AF12121}" srcOrd="0" destOrd="0" presId="urn:microsoft.com/office/officeart/2005/8/layout/cycle2"/>
    <dgm:cxn modelId="{76C07F4F-174E-9345-8EF8-3EEE49148FFA}" type="presOf" srcId="{FF1B6D36-250B-1249-B3DD-73879F656671}" destId="{204C57CF-6342-734B-A8D9-2F1BF4F3BA36}" srcOrd="0" destOrd="0" presId="urn:microsoft.com/office/officeart/2005/8/layout/cycle2"/>
    <dgm:cxn modelId="{3DCCB163-69C9-7349-9284-456CD24C12A2}" type="presOf" srcId="{59367699-540F-614B-90D7-6FC81B8DC4A7}" destId="{7D33FEC9-DBB8-B140-B7DD-6F363F724280}" srcOrd="0" destOrd="0" presId="urn:microsoft.com/office/officeart/2005/8/layout/cycle2"/>
    <dgm:cxn modelId="{12AC9B65-08CA-0F4D-B4F1-0206D5C7ADAE}" srcId="{283C5C91-DA89-8D44-8341-CE3FCD8BBE49}" destId="{33056DE5-5127-3C49-99D6-76C0B58667EE}" srcOrd="1" destOrd="0" parTransId="{5A3D08A9-D1E5-B643-9EA1-2E7BEC222A4A}" sibTransId="{F31FA1A6-5920-E743-B2CD-54CC1B34EF38}"/>
    <dgm:cxn modelId="{81FF636C-8246-B54C-9F02-92970BB3B070}" type="presOf" srcId="{52D6D48F-542E-214D-B523-9151A0FE5BFC}" destId="{31DC5F02-35D0-964C-AFAB-359A9F503BCF}" srcOrd="0" destOrd="0" presId="urn:microsoft.com/office/officeart/2005/8/layout/cycle2"/>
    <dgm:cxn modelId="{AD6DFC6D-708C-4247-BFAD-910D18D3C819}" type="presOf" srcId="{AFB5A7C9-C0BB-D842-997E-6DA3B4A24A00}" destId="{1467DC2B-6296-E244-A109-D94993262B14}" srcOrd="1" destOrd="0" presId="urn:microsoft.com/office/officeart/2005/8/layout/cycle2"/>
    <dgm:cxn modelId="{3A8DA975-170F-0B48-B258-21942A01B5AB}" type="presOf" srcId="{58CA17DA-17CF-0343-A800-14044CFA1A62}" destId="{F47BBA3F-4866-654E-A076-94B12AD31D02}" srcOrd="0" destOrd="0" presId="urn:microsoft.com/office/officeart/2005/8/layout/cycle2"/>
    <dgm:cxn modelId="{38466376-8E90-EC43-93C7-937516717F7F}" type="presOf" srcId="{CA23EE40-EE56-D244-AD31-C234FEB34297}" destId="{E4645552-2694-404A-A94F-A987CA8F7409}" srcOrd="0" destOrd="0" presId="urn:microsoft.com/office/officeart/2005/8/layout/cycle2"/>
    <dgm:cxn modelId="{1F4B5F85-EBD6-0343-B47C-56FC406E21A8}" type="presOf" srcId="{CA23EE40-EE56-D244-AD31-C234FEB34297}" destId="{DB1D5446-8D36-6749-9320-40D201EFB7CF}" srcOrd="1" destOrd="0" presId="urn:microsoft.com/office/officeart/2005/8/layout/cycle2"/>
    <dgm:cxn modelId="{42444289-1D95-6445-A54C-E9A0550D9240}" type="presOf" srcId="{30C48EAD-C8DF-D941-AC9B-F46ABE7D72A0}" destId="{D1021567-041D-354C-B374-2C15773E0435}" srcOrd="1" destOrd="0" presId="urn:microsoft.com/office/officeart/2005/8/layout/cycle2"/>
    <dgm:cxn modelId="{03064893-D2B1-1344-BE5D-E7CF04BE2832}" srcId="{283C5C91-DA89-8D44-8341-CE3FCD8BBE49}" destId="{D6A60DEC-9344-4546-9EC3-64FF56C42755}" srcOrd="2" destOrd="0" parTransId="{52F545C2-CA49-604E-A7BD-C682D46D3777}" sibTransId="{AC4A1F4C-47A4-5148-9655-F010DB62BB45}"/>
    <dgm:cxn modelId="{662E2799-A007-BE47-877D-408BCD0845AF}" type="presOf" srcId="{B061CE73-9A3B-6549-9D27-FDD25EB2E60F}" destId="{592ADC47-7EC4-FC47-A119-CC2317C76DC5}" srcOrd="0" destOrd="0" presId="urn:microsoft.com/office/officeart/2005/8/layout/cycle2"/>
    <dgm:cxn modelId="{45B25699-345A-264F-BF44-1B5C462A374A}" type="presOf" srcId="{30C48EAD-C8DF-D941-AC9B-F46ABE7D72A0}" destId="{C8BB0BAA-8C4A-BA4F-8C16-A0F3A9ABE534}" srcOrd="0" destOrd="0" presId="urn:microsoft.com/office/officeart/2005/8/layout/cycle2"/>
    <dgm:cxn modelId="{99F012B2-62AD-3B44-88D2-C2ED2253C910}" srcId="{283C5C91-DA89-8D44-8341-CE3FCD8BBE49}" destId="{FF1B6D36-250B-1249-B3DD-73879F656671}" srcOrd="4" destOrd="0" parTransId="{8AF9422A-ED16-AA40-B2EC-4583A54C1874}" sibTransId="{30C48EAD-C8DF-D941-AC9B-F46ABE7D72A0}"/>
    <dgm:cxn modelId="{B4E209BA-B1A4-844C-83F1-6C2EB7499036}" srcId="{283C5C91-DA89-8D44-8341-CE3FCD8BBE49}" destId="{4DF8DAB8-EF93-BD4F-BADD-1570D2E6FD36}" srcOrd="3" destOrd="0" parTransId="{5361AC83-A6F0-504D-B759-DE3AE704E25C}" sibTransId="{AFB5A7C9-C0BB-D842-997E-6DA3B4A24A00}"/>
    <dgm:cxn modelId="{335060BC-E620-1941-8339-2F118E1A7673}" type="presOf" srcId="{2660E36A-1DE0-4146-A058-FDE722D9DA85}" destId="{9675D974-418E-8742-B207-01D0B541A666}" srcOrd="1" destOrd="0" presId="urn:microsoft.com/office/officeart/2005/8/layout/cycle2"/>
    <dgm:cxn modelId="{62F7DFBE-6684-C841-85EF-B2B1B8757D9A}" type="presOf" srcId="{59367699-540F-614B-90D7-6FC81B8DC4A7}" destId="{7297B94A-5481-2F4E-B1F1-8AB05150FE95}" srcOrd="1" destOrd="0" presId="urn:microsoft.com/office/officeart/2005/8/layout/cycle2"/>
    <dgm:cxn modelId="{736023D6-9C20-8E4B-A0E4-BC7DF15F9DFA}" type="presOf" srcId="{AC4A1F4C-47A4-5148-9655-F010DB62BB45}" destId="{0E577F70-A4B1-5746-BC1B-BBEC15C31892}" srcOrd="0" destOrd="0" presId="urn:microsoft.com/office/officeart/2005/8/layout/cycle2"/>
    <dgm:cxn modelId="{7962CBDA-371F-9941-A0D8-966A0688BF24}" type="presOf" srcId="{D6A60DEC-9344-4546-9EC3-64FF56C42755}" destId="{440C12BF-9775-6347-AFDC-6661EABD8D95}" srcOrd="0" destOrd="0" presId="urn:microsoft.com/office/officeart/2005/8/layout/cycle2"/>
    <dgm:cxn modelId="{21A129DC-D2DC-C240-AE50-835C421A820D}" srcId="{283C5C91-DA89-8D44-8341-CE3FCD8BBE49}" destId="{B061CE73-9A3B-6549-9D27-FDD25EB2E60F}" srcOrd="6" destOrd="0" parTransId="{8F06A252-9458-084C-B062-945CE69AE0DB}" sibTransId="{CA23EE40-EE56-D244-AD31-C234FEB34297}"/>
    <dgm:cxn modelId="{3BEEC3E1-FD04-C64A-A25B-2C6B09A0A222}" srcId="{283C5C91-DA89-8D44-8341-CE3FCD8BBE49}" destId="{52D6D48F-542E-214D-B523-9151A0FE5BFC}" srcOrd="0" destOrd="0" parTransId="{958DCAE4-4D59-C94B-939D-70A75681F7B9}" sibTransId="{2660E36A-1DE0-4146-A058-FDE722D9DA85}"/>
    <dgm:cxn modelId="{EDD5D8E1-9A34-AB46-9C1A-4647666BCD80}" type="presOf" srcId="{4DF8DAB8-EF93-BD4F-BADD-1570D2E6FD36}" destId="{D184FEF3-9C99-114A-A726-AD35A8C7D535}" srcOrd="0" destOrd="0" presId="urn:microsoft.com/office/officeart/2005/8/layout/cycle2"/>
    <dgm:cxn modelId="{37C22AE8-A79B-1047-BA15-BA16EB075C34}" type="presOf" srcId="{2660E36A-1DE0-4146-A058-FDE722D9DA85}" destId="{7BC767CA-097A-714B-ADD8-8E78C5FE2642}" srcOrd="0" destOrd="0" presId="urn:microsoft.com/office/officeart/2005/8/layout/cycle2"/>
    <dgm:cxn modelId="{624278FC-B0C2-B646-8C60-364F81B08AB1}" type="presOf" srcId="{283C5C91-DA89-8D44-8341-CE3FCD8BBE49}" destId="{4DBD83B9-7D7F-054A-B2CC-2438843DC10E}" srcOrd="0" destOrd="0" presId="urn:microsoft.com/office/officeart/2005/8/layout/cycle2"/>
    <dgm:cxn modelId="{95C86ADF-BDC7-F548-A717-E2B3066607F0}" type="presParOf" srcId="{4DBD83B9-7D7F-054A-B2CC-2438843DC10E}" destId="{31DC5F02-35D0-964C-AFAB-359A9F503BCF}" srcOrd="0" destOrd="0" presId="urn:microsoft.com/office/officeart/2005/8/layout/cycle2"/>
    <dgm:cxn modelId="{D74C0648-813B-E645-BBA2-434DEEC95948}" type="presParOf" srcId="{4DBD83B9-7D7F-054A-B2CC-2438843DC10E}" destId="{7BC767CA-097A-714B-ADD8-8E78C5FE2642}" srcOrd="1" destOrd="0" presId="urn:microsoft.com/office/officeart/2005/8/layout/cycle2"/>
    <dgm:cxn modelId="{0FCF7166-D87A-3B45-92BC-E9195EF970D2}" type="presParOf" srcId="{7BC767CA-097A-714B-ADD8-8E78C5FE2642}" destId="{9675D974-418E-8742-B207-01D0B541A666}" srcOrd="0" destOrd="0" presId="urn:microsoft.com/office/officeart/2005/8/layout/cycle2"/>
    <dgm:cxn modelId="{9DBDB202-9D2D-E045-8C1A-3075C8BB0EBF}" type="presParOf" srcId="{4DBD83B9-7D7F-054A-B2CC-2438843DC10E}" destId="{34C37419-0E88-1E4C-9172-739EDF574A6A}" srcOrd="2" destOrd="0" presId="urn:microsoft.com/office/officeart/2005/8/layout/cycle2"/>
    <dgm:cxn modelId="{DC14A5DE-FFA4-1A48-844E-BA27484D5161}" type="presParOf" srcId="{4DBD83B9-7D7F-054A-B2CC-2438843DC10E}" destId="{BDA05872-B298-DA40-B690-4DB74AF12121}" srcOrd="3" destOrd="0" presId="urn:microsoft.com/office/officeart/2005/8/layout/cycle2"/>
    <dgm:cxn modelId="{BF3BE16B-EFCF-D342-95BD-CC9F8A7F4A31}" type="presParOf" srcId="{BDA05872-B298-DA40-B690-4DB74AF12121}" destId="{04C11B60-C45E-FD40-9668-97D93DA8B1A5}" srcOrd="0" destOrd="0" presId="urn:microsoft.com/office/officeart/2005/8/layout/cycle2"/>
    <dgm:cxn modelId="{5E592A3F-C7D4-8845-A339-7C876B49C7EF}" type="presParOf" srcId="{4DBD83B9-7D7F-054A-B2CC-2438843DC10E}" destId="{440C12BF-9775-6347-AFDC-6661EABD8D95}" srcOrd="4" destOrd="0" presId="urn:microsoft.com/office/officeart/2005/8/layout/cycle2"/>
    <dgm:cxn modelId="{70AC572D-074E-D94D-9CA6-5333722F7D7B}" type="presParOf" srcId="{4DBD83B9-7D7F-054A-B2CC-2438843DC10E}" destId="{0E577F70-A4B1-5746-BC1B-BBEC15C31892}" srcOrd="5" destOrd="0" presId="urn:microsoft.com/office/officeart/2005/8/layout/cycle2"/>
    <dgm:cxn modelId="{1C191B19-20A7-BF47-A932-9C5CD489E3E4}" type="presParOf" srcId="{0E577F70-A4B1-5746-BC1B-BBEC15C31892}" destId="{42F01BAB-CD53-A941-A873-9C8C9AB9A827}" srcOrd="0" destOrd="0" presId="urn:microsoft.com/office/officeart/2005/8/layout/cycle2"/>
    <dgm:cxn modelId="{5E263133-BA9E-8E43-B64D-38A2CA922D68}" type="presParOf" srcId="{4DBD83B9-7D7F-054A-B2CC-2438843DC10E}" destId="{D184FEF3-9C99-114A-A726-AD35A8C7D535}" srcOrd="6" destOrd="0" presId="urn:microsoft.com/office/officeart/2005/8/layout/cycle2"/>
    <dgm:cxn modelId="{2E12D646-671F-E74E-A233-ED9DFF269F0E}" type="presParOf" srcId="{4DBD83B9-7D7F-054A-B2CC-2438843DC10E}" destId="{9F85B0FE-27D2-9147-AD86-42D9EC926ED3}" srcOrd="7" destOrd="0" presId="urn:microsoft.com/office/officeart/2005/8/layout/cycle2"/>
    <dgm:cxn modelId="{D53109E5-4BBC-6E4D-BE29-03E62A064A0F}" type="presParOf" srcId="{9F85B0FE-27D2-9147-AD86-42D9EC926ED3}" destId="{1467DC2B-6296-E244-A109-D94993262B14}" srcOrd="0" destOrd="0" presId="urn:microsoft.com/office/officeart/2005/8/layout/cycle2"/>
    <dgm:cxn modelId="{F7960FBD-AE13-2444-9A46-2DEF286AC47D}" type="presParOf" srcId="{4DBD83B9-7D7F-054A-B2CC-2438843DC10E}" destId="{204C57CF-6342-734B-A8D9-2F1BF4F3BA36}" srcOrd="8" destOrd="0" presId="urn:microsoft.com/office/officeart/2005/8/layout/cycle2"/>
    <dgm:cxn modelId="{8F310DF3-DFEE-A041-B79B-AFD3B796B922}" type="presParOf" srcId="{4DBD83B9-7D7F-054A-B2CC-2438843DC10E}" destId="{C8BB0BAA-8C4A-BA4F-8C16-A0F3A9ABE534}" srcOrd="9" destOrd="0" presId="urn:microsoft.com/office/officeart/2005/8/layout/cycle2"/>
    <dgm:cxn modelId="{03394554-51B7-C34F-91CB-FAF891285E86}" type="presParOf" srcId="{C8BB0BAA-8C4A-BA4F-8C16-A0F3A9ABE534}" destId="{D1021567-041D-354C-B374-2C15773E0435}" srcOrd="0" destOrd="0" presId="urn:microsoft.com/office/officeart/2005/8/layout/cycle2"/>
    <dgm:cxn modelId="{18553AE0-27A2-5D45-A981-120ADF5C214A}" type="presParOf" srcId="{4DBD83B9-7D7F-054A-B2CC-2438843DC10E}" destId="{F47BBA3F-4866-654E-A076-94B12AD31D02}" srcOrd="10" destOrd="0" presId="urn:microsoft.com/office/officeart/2005/8/layout/cycle2"/>
    <dgm:cxn modelId="{3BC03DC0-ED60-2F48-B2D1-CB34B4D3759F}" type="presParOf" srcId="{4DBD83B9-7D7F-054A-B2CC-2438843DC10E}" destId="{7D33FEC9-DBB8-B140-B7DD-6F363F724280}" srcOrd="11" destOrd="0" presId="urn:microsoft.com/office/officeart/2005/8/layout/cycle2"/>
    <dgm:cxn modelId="{48805763-6061-924D-9543-85DD7D6A1714}" type="presParOf" srcId="{7D33FEC9-DBB8-B140-B7DD-6F363F724280}" destId="{7297B94A-5481-2F4E-B1F1-8AB05150FE95}" srcOrd="0" destOrd="0" presId="urn:microsoft.com/office/officeart/2005/8/layout/cycle2"/>
    <dgm:cxn modelId="{254E1F05-1BA2-0A4F-9873-AA92EB223B61}" type="presParOf" srcId="{4DBD83B9-7D7F-054A-B2CC-2438843DC10E}" destId="{592ADC47-7EC4-FC47-A119-CC2317C76DC5}" srcOrd="12" destOrd="0" presId="urn:microsoft.com/office/officeart/2005/8/layout/cycle2"/>
    <dgm:cxn modelId="{579F1482-B4CD-574D-B1AE-7056FF0FA74F}" type="presParOf" srcId="{4DBD83B9-7D7F-054A-B2CC-2438843DC10E}" destId="{E4645552-2694-404A-A94F-A987CA8F7409}" srcOrd="13" destOrd="0" presId="urn:microsoft.com/office/officeart/2005/8/layout/cycle2"/>
    <dgm:cxn modelId="{CD9927FD-CBF1-C740-900B-198377142A09}" type="presParOf" srcId="{E4645552-2694-404A-A94F-A987CA8F7409}" destId="{DB1D5446-8D36-6749-9320-40D201EFB7CF}"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92AAD7-2B4A-124F-9C4F-006CC0DE4806}" type="doc">
      <dgm:prSet loTypeId="urn:microsoft.com/office/officeart/2005/8/layout/radial5" loCatId="" qsTypeId="urn:microsoft.com/office/officeart/2005/8/quickstyle/simple4" qsCatId="simple" csTypeId="urn:microsoft.com/office/officeart/2005/8/colors/accent2_4" csCatId="accent2" phldr="1"/>
      <dgm:spPr/>
      <dgm:t>
        <a:bodyPr/>
        <a:lstStyle/>
        <a:p>
          <a:endParaRPr lang="en-US"/>
        </a:p>
      </dgm:t>
    </dgm:pt>
    <dgm:pt modelId="{E12A9E28-5438-F444-B072-51450FF1B622}">
      <dgm:prSet phldrT="[Text]"/>
      <dgm:spPr/>
      <dgm:t>
        <a:bodyPr/>
        <a:lstStyle/>
        <a:p>
          <a:r>
            <a:rPr lang="en-US" dirty="0"/>
            <a:t>Communication Rights</a:t>
          </a:r>
        </a:p>
      </dgm:t>
    </dgm:pt>
    <dgm:pt modelId="{097899DD-3DA5-5B45-B936-AC797AE41F6B}" type="parTrans" cxnId="{9BB3BE6B-DF0A-1747-BAD6-93CA51BD8F53}">
      <dgm:prSet/>
      <dgm:spPr/>
      <dgm:t>
        <a:bodyPr/>
        <a:lstStyle/>
        <a:p>
          <a:endParaRPr lang="en-US"/>
        </a:p>
      </dgm:t>
    </dgm:pt>
    <dgm:pt modelId="{38D17424-E62C-0340-B252-66ACA663CF4E}" type="sibTrans" cxnId="{9BB3BE6B-DF0A-1747-BAD6-93CA51BD8F53}">
      <dgm:prSet/>
      <dgm:spPr/>
      <dgm:t>
        <a:bodyPr/>
        <a:lstStyle/>
        <a:p>
          <a:endParaRPr lang="en-US"/>
        </a:p>
      </dgm:t>
    </dgm:pt>
    <dgm:pt modelId="{101BEB06-836C-524E-AF8B-BE4614EA43F0}" type="pres">
      <dgm:prSet presAssocID="{7A92AAD7-2B4A-124F-9C4F-006CC0DE4806}" presName="Name0" presStyleCnt="0">
        <dgm:presLayoutVars>
          <dgm:chMax val="1"/>
          <dgm:dir/>
          <dgm:animLvl val="ctr"/>
          <dgm:resizeHandles val="exact"/>
        </dgm:presLayoutVars>
      </dgm:prSet>
      <dgm:spPr/>
    </dgm:pt>
    <dgm:pt modelId="{72B77842-2E4E-B847-BB3F-12223C5C3E82}" type="pres">
      <dgm:prSet presAssocID="{E12A9E28-5438-F444-B072-51450FF1B622}" presName="centerShape" presStyleLbl="node0" presStyleIdx="0" presStyleCnt="1"/>
      <dgm:spPr/>
    </dgm:pt>
  </dgm:ptLst>
  <dgm:cxnLst>
    <dgm:cxn modelId="{1A28A20C-4CA8-704A-9A14-5D1A3E614FB9}" type="presOf" srcId="{E12A9E28-5438-F444-B072-51450FF1B622}" destId="{72B77842-2E4E-B847-BB3F-12223C5C3E82}" srcOrd="0" destOrd="0" presId="urn:microsoft.com/office/officeart/2005/8/layout/radial5"/>
    <dgm:cxn modelId="{9BB3BE6B-DF0A-1747-BAD6-93CA51BD8F53}" srcId="{7A92AAD7-2B4A-124F-9C4F-006CC0DE4806}" destId="{E12A9E28-5438-F444-B072-51450FF1B622}" srcOrd="0" destOrd="0" parTransId="{097899DD-3DA5-5B45-B936-AC797AE41F6B}" sibTransId="{38D17424-E62C-0340-B252-66ACA663CF4E}"/>
    <dgm:cxn modelId="{1CFD04E5-E981-854F-8F12-29DC1D31FA0D}" type="presOf" srcId="{7A92AAD7-2B4A-124F-9C4F-006CC0DE4806}" destId="{101BEB06-836C-524E-AF8B-BE4614EA43F0}" srcOrd="0" destOrd="0" presId="urn:microsoft.com/office/officeart/2005/8/layout/radial5"/>
    <dgm:cxn modelId="{341C4CD3-2004-8841-8367-AB5EE13C2699}" type="presParOf" srcId="{101BEB06-836C-524E-AF8B-BE4614EA43F0}" destId="{72B77842-2E4E-B847-BB3F-12223C5C3E82}" srcOrd="0" destOrd="0" presId="urn:microsoft.com/office/officeart/2005/8/layout/radial5"/>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C5F02-35D0-964C-AFAB-359A9F503BCF}">
      <dsp:nvSpPr>
        <dsp:cNvPr id="0" name=""/>
        <dsp:cNvSpPr/>
      </dsp:nvSpPr>
      <dsp:spPr>
        <a:xfrm>
          <a:off x="3857421" y="99443"/>
          <a:ext cx="2285156" cy="228515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0000"/>
              </a:solidFill>
            </a:rPr>
            <a:t>Freedom of expression &amp; opinion</a:t>
          </a:r>
        </a:p>
      </dsp:txBody>
      <dsp:txXfrm>
        <a:off x="4192074" y="434096"/>
        <a:ext cx="1615850" cy="1615850"/>
      </dsp:txXfrm>
    </dsp:sp>
    <dsp:sp modelId="{7BC767CA-097A-714B-ADD8-8E78C5FE2642}">
      <dsp:nvSpPr>
        <dsp:cNvPr id="0" name=""/>
        <dsp:cNvSpPr/>
      </dsp:nvSpPr>
      <dsp:spPr>
        <a:xfrm rot="1542857">
          <a:off x="6226466" y="1593258"/>
          <a:ext cx="607263" cy="771240"/>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235487" y="1707984"/>
        <a:ext cx="425084" cy="462744"/>
      </dsp:txXfrm>
    </dsp:sp>
    <dsp:sp modelId="{34C37419-0E88-1E4C-9172-739EDF574A6A}">
      <dsp:nvSpPr>
        <dsp:cNvPr id="0" name=""/>
        <dsp:cNvSpPr/>
      </dsp:nvSpPr>
      <dsp:spPr>
        <a:xfrm>
          <a:off x="6948588" y="1588070"/>
          <a:ext cx="2285156" cy="2285156"/>
        </a:xfrm>
        <a:prstGeom prst="ellipse">
          <a:avLst/>
        </a:prstGeom>
        <a:gradFill rotWithShape="0">
          <a:gsLst>
            <a:gs pos="0">
              <a:schemeClr val="accent4">
                <a:hueOff val="-744128"/>
                <a:satOff val="4483"/>
                <a:lumOff val="359"/>
                <a:alphaOff val="0"/>
                <a:tint val="100000"/>
                <a:shade val="100000"/>
                <a:satMod val="130000"/>
              </a:schemeClr>
            </a:gs>
            <a:gs pos="100000">
              <a:schemeClr val="accent4">
                <a:hueOff val="-744128"/>
                <a:satOff val="4483"/>
                <a:lumOff val="3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0000"/>
              </a:solidFill>
            </a:rPr>
            <a:t>Freedom of the press</a:t>
          </a:r>
        </a:p>
      </dsp:txBody>
      <dsp:txXfrm>
        <a:off x="7283241" y="1922723"/>
        <a:ext cx="1615850" cy="1615850"/>
      </dsp:txXfrm>
    </dsp:sp>
    <dsp:sp modelId="{BDA05872-B298-DA40-B690-4DB74AF12121}">
      <dsp:nvSpPr>
        <dsp:cNvPr id="0" name=""/>
        <dsp:cNvSpPr/>
      </dsp:nvSpPr>
      <dsp:spPr>
        <a:xfrm rot="4628571">
          <a:off x="8165438" y="4000730"/>
          <a:ext cx="607263" cy="771240"/>
        </a:xfrm>
        <a:prstGeom prst="rightArrow">
          <a:avLst>
            <a:gd name="adj1" fmla="val 60000"/>
            <a:gd name="adj2" fmla="val 50000"/>
          </a:avLst>
        </a:prstGeom>
        <a:gradFill rotWithShape="0">
          <a:gsLst>
            <a:gs pos="0">
              <a:schemeClr val="accent4">
                <a:hueOff val="-744128"/>
                <a:satOff val="4483"/>
                <a:lumOff val="359"/>
                <a:alphaOff val="0"/>
                <a:tint val="100000"/>
                <a:shade val="100000"/>
                <a:satMod val="130000"/>
              </a:schemeClr>
            </a:gs>
            <a:gs pos="100000">
              <a:schemeClr val="accent4">
                <a:hueOff val="-744128"/>
                <a:satOff val="4483"/>
                <a:lumOff val="3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236258" y="4066172"/>
        <a:ext cx="425084" cy="462744"/>
      </dsp:txXfrm>
    </dsp:sp>
    <dsp:sp modelId="{440C12BF-9775-6347-AFDC-6661EABD8D95}">
      <dsp:nvSpPr>
        <dsp:cNvPr id="0" name=""/>
        <dsp:cNvSpPr/>
      </dsp:nvSpPr>
      <dsp:spPr>
        <a:xfrm>
          <a:off x="7712043" y="4932986"/>
          <a:ext cx="2285156" cy="2285156"/>
        </a:xfrm>
        <a:prstGeom prst="ellipse">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0000"/>
              </a:solidFill>
            </a:rPr>
            <a:t>Freedom to research &amp; access to public information</a:t>
          </a:r>
        </a:p>
      </dsp:txBody>
      <dsp:txXfrm>
        <a:off x="8046696" y="5267639"/>
        <a:ext cx="1615850" cy="1615850"/>
      </dsp:txXfrm>
    </dsp:sp>
    <dsp:sp modelId="{0E577F70-A4B1-5746-BC1B-BBEC15C31892}">
      <dsp:nvSpPr>
        <dsp:cNvPr id="0" name=""/>
        <dsp:cNvSpPr/>
      </dsp:nvSpPr>
      <dsp:spPr>
        <a:xfrm rot="7714286">
          <a:off x="7492128" y="7017714"/>
          <a:ext cx="607263" cy="771240"/>
        </a:xfrm>
        <a:prstGeom prst="rightArrow">
          <a:avLst>
            <a:gd name="adj1" fmla="val 60000"/>
            <a:gd name="adj2" fmla="val 50000"/>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640011" y="7100745"/>
        <a:ext cx="425084" cy="462744"/>
      </dsp:txXfrm>
    </dsp:sp>
    <dsp:sp modelId="{D184FEF3-9C99-114A-A726-AD35A8C7D535}">
      <dsp:nvSpPr>
        <dsp:cNvPr id="0" name=""/>
        <dsp:cNvSpPr/>
      </dsp:nvSpPr>
      <dsp:spPr>
        <a:xfrm>
          <a:off x="5572889" y="7615400"/>
          <a:ext cx="2285156" cy="2285156"/>
        </a:xfrm>
        <a:prstGeom prst="ellipse">
          <a:avLst/>
        </a:prstGeom>
        <a:gradFill rotWithShape="0">
          <a:gsLst>
            <a:gs pos="0">
              <a:schemeClr val="accent4">
                <a:hueOff val="-2232385"/>
                <a:satOff val="13449"/>
                <a:lumOff val="1078"/>
                <a:alphaOff val="0"/>
                <a:tint val="100000"/>
                <a:shade val="100000"/>
                <a:satMod val="130000"/>
              </a:schemeClr>
            </a:gs>
            <a:gs pos="100000">
              <a:schemeClr val="accent4">
                <a:hueOff val="-2232385"/>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0000"/>
              </a:solidFill>
            </a:rPr>
            <a:t>Freedom to give and receive information</a:t>
          </a:r>
        </a:p>
      </dsp:txBody>
      <dsp:txXfrm>
        <a:off x="5907542" y="7950053"/>
        <a:ext cx="1615850" cy="1615850"/>
      </dsp:txXfrm>
    </dsp:sp>
    <dsp:sp modelId="{9F85B0FE-27D2-9147-AD86-42D9EC926ED3}">
      <dsp:nvSpPr>
        <dsp:cNvPr id="0" name=""/>
        <dsp:cNvSpPr/>
      </dsp:nvSpPr>
      <dsp:spPr>
        <a:xfrm rot="10800000">
          <a:off x="4713555" y="8372358"/>
          <a:ext cx="607263" cy="771240"/>
        </a:xfrm>
        <a:prstGeom prst="rightArrow">
          <a:avLst>
            <a:gd name="adj1" fmla="val 60000"/>
            <a:gd name="adj2" fmla="val 50000"/>
          </a:avLst>
        </a:prstGeom>
        <a:gradFill rotWithShape="0">
          <a:gsLst>
            <a:gs pos="0">
              <a:schemeClr val="accent4">
                <a:hueOff val="-2232385"/>
                <a:satOff val="13449"/>
                <a:lumOff val="1078"/>
                <a:alphaOff val="0"/>
                <a:tint val="100000"/>
                <a:shade val="100000"/>
                <a:satMod val="130000"/>
              </a:schemeClr>
            </a:gs>
            <a:gs pos="100000">
              <a:schemeClr val="accent4">
                <a:hueOff val="-2232385"/>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4895734" y="8526606"/>
        <a:ext cx="425084" cy="462744"/>
      </dsp:txXfrm>
    </dsp:sp>
    <dsp:sp modelId="{204C57CF-6342-734B-A8D9-2F1BF4F3BA36}">
      <dsp:nvSpPr>
        <dsp:cNvPr id="0" name=""/>
        <dsp:cNvSpPr/>
      </dsp:nvSpPr>
      <dsp:spPr>
        <a:xfrm>
          <a:off x="2141953" y="7615400"/>
          <a:ext cx="2285156" cy="2285156"/>
        </a:xfrm>
        <a:prstGeom prst="ellipse">
          <a:avLst/>
        </a:prstGeom>
        <a:gradFill rotWithShape="0">
          <a:gsLst>
            <a:gs pos="0">
              <a:schemeClr val="accent4">
                <a:hueOff val="-2976513"/>
                <a:satOff val="17933"/>
                <a:lumOff val="1437"/>
                <a:alphaOff val="0"/>
                <a:tint val="100000"/>
                <a:shade val="100000"/>
                <a:satMod val="130000"/>
              </a:schemeClr>
            </a:gs>
            <a:gs pos="100000">
              <a:schemeClr val="accent4">
                <a:hueOff val="-2976513"/>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0000"/>
              </a:solidFill>
            </a:rPr>
            <a:t>Access to media &amp; technical resources</a:t>
          </a:r>
        </a:p>
      </dsp:txBody>
      <dsp:txXfrm>
        <a:off x="2476606" y="7950053"/>
        <a:ext cx="1615850" cy="1615850"/>
      </dsp:txXfrm>
    </dsp:sp>
    <dsp:sp modelId="{C8BB0BAA-8C4A-BA4F-8C16-A0F3A9ABE534}">
      <dsp:nvSpPr>
        <dsp:cNvPr id="0" name=""/>
        <dsp:cNvSpPr/>
      </dsp:nvSpPr>
      <dsp:spPr>
        <a:xfrm rot="13885714">
          <a:off x="1922039" y="7044588"/>
          <a:ext cx="607263" cy="771240"/>
        </a:xfrm>
        <a:prstGeom prst="rightArrow">
          <a:avLst>
            <a:gd name="adj1" fmla="val 60000"/>
            <a:gd name="adj2" fmla="val 50000"/>
          </a:avLst>
        </a:prstGeom>
        <a:gradFill rotWithShape="0">
          <a:gsLst>
            <a:gs pos="0">
              <a:schemeClr val="accent4">
                <a:hueOff val="-2976513"/>
                <a:satOff val="17933"/>
                <a:lumOff val="1437"/>
                <a:alphaOff val="0"/>
                <a:tint val="100000"/>
                <a:shade val="100000"/>
                <a:satMod val="130000"/>
              </a:schemeClr>
            </a:gs>
            <a:gs pos="100000">
              <a:schemeClr val="accent4">
                <a:hueOff val="-2976513"/>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69922" y="7270053"/>
        <a:ext cx="425084" cy="462744"/>
      </dsp:txXfrm>
    </dsp:sp>
    <dsp:sp modelId="{F47BBA3F-4866-654E-A076-94B12AD31D02}">
      <dsp:nvSpPr>
        <dsp:cNvPr id="0" name=""/>
        <dsp:cNvSpPr/>
      </dsp:nvSpPr>
      <dsp:spPr>
        <a:xfrm>
          <a:off x="2800" y="4932986"/>
          <a:ext cx="2285156" cy="2285156"/>
        </a:xfrm>
        <a:prstGeom prst="ellipse">
          <a:avLst/>
        </a:prstGeom>
        <a:gradFill rotWithShape="0">
          <a:gsLst>
            <a:gs pos="0">
              <a:schemeClr val="accent4">
                <a:hueOff val="-3720641"/>
                <a:satOff val="22416"/>
                <a:lumOff val="1797"/>
                <a:alphaOff val="0"/>
                <a:tint val="100000"/>
                <a:shade val="100000"/>
                <a:satMod val="130000"/>
              </a:schemeClr>
            </a:gs>
            <a:gs pos="100000">
              <a:schemeClr val="accent4">
                <a:hueOff val="-3720641"/>
                <a:satOff val="22416"/>
                <a:lumOff val="179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0000"/>
              </a:solidFill>
            </a:rPr>
            <a:t>Citizens critical awareness of information processes</a:t>
          </a:r>
        </a:p>
      </dsp:txBody>
      <dsp:txXfrm>
        <a:off x="337453" y="5267639"/>
        <a:ext cx="1615850" cy="1615850"/>
      </dsp:txXfrm>
    </dsp:sp>
    <dsp:sp modelId="{7D33FEC9-DBB8-B140-B7DD-6F363F724280}">
      <dsp:nvSpPr>
        <dsp:cNvPr id="0" name=""/>
        <dsp:cNvSpPr/>
      </dsp:nvSpPr>
      <dsp:spPr>
        <a:xfrm rot="16971429">
          <a:off x="1219649" y="4034242"/>
          <a:ext cx="607263" cy="771240"/>
        </a:xfrm>
        <a:prstGeom prst="rightArrow">
          <a:avLst>
            <a:gd name="adj1" fmla="val 60000"/>
            <a:gd name="adj2" fmla="val 50000"/>
          </a:avLst>
        </a:prstGeom>
        <a:gradFill rotWithShape="0">
          <a:gsLst>
            <a:gs pos="0">
              <a:schemeClr val="accent4">
                <a:hueOff val="-3720641"/>
                <a:satOff val="22416"/>
                <a:lumOff val="1797"/>
                <a:alphaOff val="0"/>
                <a:tint val="100000"/>
                <a:shade val="100000"/>
                <a:satMod val="130000"/>
              </a:schemeClr>
            </a:gs>
            <a:gs pos="100000">
              <a:schemeClr val="accent4">
                <a:hueOff val="-3720641"/>
                <a:satOff val="22416"/>
                <a:lumOff val="179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290469" y="4277296"/>
        <a:ext cx="425084" cy="462744"/>
      </dsp:txXfrm>
    </dsp:sp>
    <dsp:sp modelId="{592ADC47-7EC4-FC47-A119-CC2317C76DC5}">
      <dsp:nvSpPr>
        <dsp:cNvPr id="0" name=""/>
        <dsp:cNvSpPr/>
      </dsp:nvSpPr>
      <dsp:spPr>
        <a:xfrm>
          <a:off x="766255" y="1588070"/>
          <a:ext cx="2285156" cy="2285156"/>
        </a:xfrm>
        <a:prstGeom prst="ellipse">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Freedom of thought</a:t>
          </a:r>
        </a:p>
      </dsp:txBody>
      <dsp:txXfrm>
        <a:off x="1100908" y="1922723"/>
        <a:ext cx="1615850" cy="1615850"/>
      </dsp:txXfrm>
    </dsp:sp>
    <dsp:sp modelId="{E4645552-2694-404A-A94F-A987CA8F7409}">
      <dsp:nvSpPr>
        <dsp:cNvPr id="0" name=""/>
        <dsp:cNvSpPr/>
      </dsp:nvSpPr>
      <dsp:spPr>
        <a:xfrm rot="20057143">
          <a:off x="3135300" y="1608172"/>
          <a:ext cx="607263" cy="771240"/>
        </a:xfrm>
        <a:prstGeom prst="rightArrow">
          <a:avLst>
            <a:gd name="adj1" fmla="val 60000"/>
            <a:gd name="adj2" fmla="val 50000"/>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144321" y="1801942"/>
        <a:ext cx="425084" cy="462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77842-2E4E-B847-BB3F-12223C5C3E82}">
      <dsp:nvSpPr>
        <dsp:cNvPr id="0" name=""/>
        <dsp:cNvSpPr/>
      </dsp:nvSpPr>
      <dsp:spPr>
        <a:xfrm>
          <a:off x="0" y="0"/>
          <a:ext cx="10000000" cy="10000000"/>
        </a:xfrm>
        <a:prstGeom prst="ellipse">
          <a:avLst/>
        </a:prstGeom>
        <a:gradFill rotWithShape="0">
          <a:gsLst>
            <a:gs pos="0">
              <a:schemeClr val="accent2">
                <a:shade val="60000"/>
                <a:hueOff val="0"/>
                <a:satOff val="0"/>
                <a:lumOff val="0"/>
                <a:alphaOff val="0"/>
                <a:tint val="100000"/>
                <a:shade val="100000"/>
                <a:satMod val="130000"/>
              </a:schemeClr>
            </a:gs>
            <a:gs pos="100000">
              <a:schemeClr val="accent2">
                <a:shade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Communication Rights</a:t>
          </a:r>
        </a:p>
      </dsp:txBody>
      <dsp:txXfrm>
        <a:off x="1464466" y="1464466"/>
        <a:ext cx="7071068" cy="7071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C5F02-35D0-964C-AFAB-359A9F503BCF}">
      <dsp:nvSpPr>
        <dsp:cNvPr id="0" name=""/>
        <dsp:cNvSpPr/>
      </dsp:nvSpPr>
      <dsp:spPr>
        <a:xfrm>
          <a:off x="3462972" y="2582"/>
          <a:ext cx="1492058" cy="1492058"/>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0000"/>
              </a:solidFill>
            </a:rPr>
            <a:t>Freedom of opinion and expression</a:t>
          </a:r>
        </a:p>
      </dsp:txBody>
      <dsp:txXfrm>
        <a:off x="3681479" y="221089"/>
        <a:ext cx="1055044" cy="1055044"/>
      </dsp:txXfrm>
    </dsp:sp>
    <dsp:sp modelId="{7BC767CA-097A-714B-ADD8-8E78C5FE2642}">
      <dsp:nvSpPr>
        <dsp:cNvPr id="0" name=""/>
        <dsp:cNvSpPr/>
      </dsp:nvSpPr>
      <dsp:spPr>
        <a:xfrm rot="1542857">
          <a:off x="5009502" y="977576"/>
          <a:ext cx="395570" cy="503569"/>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015378" y="1052545"/>
        <a:ext cx="276899" cy="302141"/>
      </dsp:txXfrm>
    </dsp:sp>
    <dsp:sp modelId="{34C37419-0E88-1E4C-9172-739EDF574A6A}">
      <dsp:nvSpPr>
        <dsp:cNvPr id="0" name=""/>
        <dsp:cNvSpPr/>
      </dsp:nvSpPr>
      <dsp:spPr>
        <a:xfrm>
          <a:off x="5479718" y="973796"/>
          <a:ext cx="1492058" cy="1492058"/>
        </a:xfrm>
        <a:prstGeom prst="ellipse">
          <a:avLst/>
        </a:prstGeom>
        <a:gradFill rotWithShape="0">
          <a:gsLst>
            <a:gs pos="0">
              <a:schemeClr val="accent4">
                <a:hueOff val="-744128"/>
                <a:satOff val="4483"/>
                <a:lumOff val="359"/>
                <a:alphaOff val="0"/>
                <a:tint val="100000"/>
                <a:shade val="100000"/>
                <a:satMod val="130000"/>
              </a:schemeClr>
            </a:gs>
            <a:gs pos="100000">
              <a:schemeClr val="accent4">
                <a:hueOff val="-744128"/>
                <a:satOff val="4483"/>
                <a:lumOff val="3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0000"/>
              </a:solidFill>
            </a:rPr>
            <a:t>Freedom of the press</a:t>
          </a:r>
        </a:p>
      </dsp:txBody>
      <dsp:txXfrm>
        <a:off x="5698225" y="1192303"/>
        <a:ext cx="1055044" cy="1055044"/>
      </dsp:txXfrm>
    </dsp:sp>
    <dsp:sp modelId="{BDA05872-B298-DA40-B690-4DB74AF12121}">
      <dsp:nvSpPr>
        <dsp:cNvPr id="0" name=""/>
        <dsp:cNvSpPr/>
      </dsp:nvSpPr>
      <dsp:spPr>
        <a:xfrm rot="4628571">
          <a:off x="6274518" y="2548274"/>
          <a:ext cx="395570" cy="503569"/>
        </a:xfrm>
        <a:prstGeom prst="rightArrow">
          <a:avLst>
            <a:gd name="adj1" fmla="val 60000"/>
            <a:gd name="adj2" fmla="val 50000"/>
          </a:avLst>
        </a:prstGeom>
        <a:gradFill rotWithShape="0">
          <a:gsLst>
            <a:gs pos="0">
              <a:schemeClr val="accent4">
                <a:hueOff val="-744128"/>
                <a:satOff val="4483"/>
                <a:lumOff val="359"/>
                <a:alphaOff val="0"/>
                <a:tint val="100000"/>
                <a:shade val="100000"/>
                <a:satMod val="130000"/>
              </a:schemeClr>
            </a:gs>
            <a:gs pos="100000">
              <a:schemeClr val="accent4">
                <a:hueOff val="-744128"/>
                <a:satOff val="4483"/>
                <a:lumOff val="3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320650" y="2591140"/>
        <a:ext cx="276899" cy="302141"/>
      </dsp:txXfrm>
    </dsp:sp>
    <dsp:sp modelId="{440C12BF-9775-6347-AFDC-6661EABD8D95}">
      <dsp:nvSpPr>
        <dsp:cNvPr id="0" name=""/>
        <dsp:cNvSpPr/>
      </dsp:nvSpPr>
      <dsp:spPr>
        <a:xfrm>
          <a:off x="5977813" y="3156092"/>
          <a:ext cx="1492058" cy="1492058"/>
        </a:xfrm>
        <a:prstGeom prst="ellipse">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0000"/>
              </a:solidFill>
            </a:rPr>
            <a:t>Freedom to research &amp; access to public information</a:t>
          </a:r>
        </a:p>
      </dsp:txBody>
      <dsp:txXfrm>
        <a:off x="6196320" y="3374599"/>
        <a:ext cx="1055044" cy="1055044"/>
      </dsp:txXfrm>
    </dsp:sp>
    <dsp:sp modelId="{0E577F70-A4B1-5746-BC1B-BBEC15C31892}">
      <dsp:nvSpPr>
        <dsp:cNvPr id="0" name=""/>
        <dsp:cNvSpPr/>
      </dsp:nvSpPr>
      <dsp:spPr>
        <a:xfrm rot="7714286">
          <a:off x="5835221" y="4516617"/>
          <a:ext cx="395570" cy="503569"/>
        </a:xfrm>
        <a:prstGeom prst="rightArrow">
          <a:avLst>
            <a:gd name="adj1" fmla="val 60000"/>
            <a:gd name="adj2" fmla="val 50000"/>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931552" y="4570941"/>
        <a:ext cx="276899" cy="302141"/>
      </dsp:txXfrm>
    </dsp:sp>
    <dsp:sp modelId="{D184FEF3-9C99-114A-A726-AD35A8C7D535}">
      <dsp:nvSpPr>
        <dsp:cNvPr id="0" name=""/>
        <dsp:cNvSpPr/>
      </dsp:nvSpPr>
      <dsp:spPr>
        <a:xfrm>
          <a:off x="4582182" y="4906158"/>
          <a:ext cx="1492058" cy="1492058"/>
        </a:xfrm>
        <a:prstGeom prst="ellipse">
          <a:avLst/>
        </a:prstGeom>
        <a:gradFill rotWithShape="0">
          <a:gsLst>
            <a:gs pos="0">
              <a:schemeClr val="accent4">
                <a:hueOff val="-2232385"/>
                <a:satOff val="13449"/>
                <a:lumOff val="1078"/>
                <a:alphaOff val="0"/>
                <a:tint val="100000"/>
                <a:shade val="100000"/>
                <a:satMod val="130000"/>
              </a:schemeClr>
            </a:gs>
            <a:gs pos="100000">
              <a:schemeClr val="accent4">
                <a:hueOff val="-2232385"/>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0000"/>
              </a:solidFill>
            </a:rPr>
            <a:t>Language rights, especially one’s Mother tongue</a:t>
          </a:r>
        </a:p>
      </dsp:txBody>
      <dsp:txXfrm>
        <a:off x="4800689" y="5124665"/>
        <a:ext cx="1055044" cy="1055044"/>
      </dsp:txXfrm>
    </dsp:sp>
    <dsp:sp modelId="{9F85B0FE-27D2-9147-AD86-42D9EC926ED3}">
      <dsp:nvSpPr>
        <dsp:cNvPr id="0" name=""/>
        <dsp:cNvSpPr/>
      </dsp:nvSpPr>
      <dsp:spPr>
        <a:xfrm rot="10800000">
          <a:off x="4022411" y="5400403"/>
          <a:ext cx="395570" cy="503569"/>
        </a:xfrm>
        <a:prstGeom prst="rightArrow">
          <a:avLst>
            <a:gd name="adj1" fmla="val 60000"/>
            <a:gd name="adj2" fmla="val 50000"/>
          </a:avLst>
        </a:prstGeom>
        <a:gradFill rotWithShape="0">
          <a:gsLst>
            <a:gs pos="0">
              <a:schemeClr val="accent4">
                <a:hueOff val="-2232385"/>
                <a:satOff val="13449"/>
                <a:lumOff val="1078"/>
                <a:alphaOff val="0"/>
                <a:tint val="100000"/>
                <a:shade val="100000"/>
                <a:satMod val="130000"/>
              </a:schemeClr>
            </a:gs>
            <a:gs pos="100000">
              <a:schemeClr val="accent4">
                <a:hueOff val="-2232385"/>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4141082" y="5501117"/>
        <a:ext cx="276899" cy="302141"/>
      </dsp:txXfrm>
    </dsp:sp>
    <dsp:sp modelId="{204C57CF-6342-734B-A8D9-2F1BF4F3BA36}">
      <dsp:nvSpPr>
        <dsp:cNvPr id="0" name=""/>
        <dsp:cNvSpPr/>
      </dsp:nvSpPr>
      <dsp:spPr>
        <a:xfrm>
          <a:off x="2343763" y="4906158"/>
          <a:ext cx="1492058" cy="1492058"/>
        </a:xfrm>
        <a:prstGeom prst="ellipse">
          <a:avLst/>
        </a:prstGeom>
        <a:gradFill rotWithShape="0">
          <a:gsLst>
            <a:gs pos="0">
              <a:schemeClr val="accent4">
                <a:hueOff val="-2976513"/>
                <a:satOff val="17933"/>
                <a:lumOff val="1437"/>
                <a:alphaOff val="0"/>
                <a:tint val="100000"/>
                <a:shade val="100000"/>
                <a:satMod val="130000"/>
              </a:schemeClr>
            </a:gs>
            <a:gs pos="100000">
              <a:schemeClr val="accent4">
                <a:hueOff val="-2976513"/>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0000"/>
              </a:solidFill>
            </a:rPr>
            <a:t>Access to media &amp; technical resources</a:t>
          </a:r>
        </a:p>
      </dsp:txBody>
      <dsp:txXfrm>
        <a:off x="2562270" y="5124665"/>
        <a:ext cx="1055044" cy="1055044"/>
      </dsp:txXfrm>
    </dsp:sp>
    <dsp:sp modelId="{C8BB0BAA-8C4A-BA4F-8C16-A0F3A9ABE534}">
      <dsp:nvSpPr>
        <dsp:cNvPr id="0" name=""/>
        <dsp:cNvSpPr/>
      </dsp:nvSpPr>
      <dsp:spPr>
        <a:xfrm rot="13885714">
          <a:off x="2201172" y="4534123"/>
          <a:ext cx="395570" cy="503569"/>
        </a:xfrm>
        <a:prstGeom prst="rightArrow">
          <a:avLst>
            <a:gd name="adj1" fmla="val 60000"/>
            <a:gd name="adj2" fmla="val 50000"/>
          </a:avLst>
        </a:prstGeom>
        <a:gradFill rotWithShape="0">
          <a:gsLst>
            <a:gs pos="0">
              <a:schemeClr val="accent4">
                <a:hueOff val="-2976513"/>
                <a:satOff val="17933"/>
                <a:lumOff val="1437"/>
                <a:alphaOff val="0"/>
                <a:tint val="100000"/>
                <a:shade val="100000"/>
                <a:satMod val="130000"/>
              </a:schemeClr>
            </a:gs>
            <a:gs pos="100000">
              <a:schemeClr val="accent4">
                <a:hueOff val="-2976513"/>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297503" y="4681227"/>
        <a:ext cx="276899" cy="302141"/>
      </dsp:txXfrm>
    </dsp:sp>
    <dsp:sp modelId="{F47BBA3F-4866-654E-A076-94B12AD31D02}">
      <dsp:nvSpPr>
        <dsp:cNvPr id="0" name=""/>
        <dsp:cNvSpPr/>
      </dsp:nvSpPr>
      <dsp:spPr>
        <a:xfrm>
          <a:off x="948132" y="3156092"/>
          <a:ext cx="1492058" cy="1492058"/>
        </a:xfrm>
        <a:prstGeom prst="ellipse">
          <a:avLst/>
        </a:prstGeom>
        <a:gradFill rotWithShape="0">
          <a:gsLst>
            <a:gs pos="0">
              <a:schemeClr val="accent4">
                <a:hueOff val="-3720641"/>
                <a:satOff val="22416"/>
                <a:lumOff val="1797"/>
                <a:alphaOff val="0"/>
                <a:tint val="100000"/>
                <a:shade val="100000"/>
                <a:satMod val="130000"/>
              </a:schemeClr>
            </a:gs>
            <a:gs pos="100000">
              <a:schemeClr val="accent4">
                <a:hueOff val="-3720641"/>
                <a:satOff val="22416"/>
                <a:lumOff val="179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0000"/>
              </a:solidFill>
            </a:rPr>
            <a:t>Right to education</a:t>
          </a:r>
        </a:p>
      </dsp:txBody>
      <dsp:txXfrm>
        <a:off x="1166639" y="3374599"/>
        <a:ext cx="1055044" cy="1055044"/>
      </dsp:txXfrm>
    </dsp:sp>
    <dsp:sp modelId="{7D33FEC9-DBB8-B140-B7DD-6F363F724280}">
      <dsp:nvSpPr>
        <dsp:cNvPr id="0" name=""/>
        <dsp:cNvSpPr/>
      </dsp:nvSpPr>
      <dsp:spPr>
        <a:xfrm rot="16971429">
          <a:off x="1742932" y="2570103"/>
          <a:ext cx="395570" cy="503569"/>
        </a:xfrm>
        <a:prstGeom prst="rightArrow">
          <a:avLst>
            <a:gd name="adj1" fmla="val 60000"/>
            <a:gd name="adj2" fmla="val 50000"/>
          </a:avLst>
        </a:prstGeom>
        <a:gradFill rotWithShape="0">
          <a:gsLst>
            <a:gs pos="0">
              <a:schemeClr val="accent4">
                <a:hueOff val="-3720641"/>
                <a:satOff val="22416"/>
                <a:lumOff val="1797"/>
                <a:alphaOff val="0"/>
                <a:tint val="100000"/>
                <a:shade val="100000"/>
                <a:satMod val="130000"/>
              </a:schemeClr>
            </a:gs>
            <a:gs pos="100000">
              <a:schemeClr val="accent4">
                <a:hueOff val="-3720641"/>
                <a:satOff val="22416"/>
                <a:lumOff val="179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89064" y="2728665"/>
        <a:ext cx="276899" cy="302141"/>
      </dsp:txXfrm>
    </dsp:sp>
    <dsp:sp modelId="{592ADC47-7EC4-FC47-A119-CC2317C76DC5}">
      <dsp:nvSpPr>
        <dsp:cNvPr id="0" name=""/>
        <dsp:cNvSpPr/>
      </dsp:nvSpPr>
      <dsp:spPr>
        <a:xfrm>
          <a:off x="1446227" y="973796"/>
          <a:ext cx="1492058" cy="1492058"/>
        </a:xfrm>
        <a:prstGeom prst="ellipse">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Right to Privacy</a:t>
          </a:r>
        </a:p>
      </dsp:txBody>
      <dsp:txXfrm>
        <a:off x="1664734" y="1192303"/>
        <a:ext cx="1055044" cy="1055044"/>
      </dsp:txXfrm>
    </dsp:sp>
    <dsp:sp modelId="{E4645552-2694-404A-A94F-A987CA8F7409}">
      <dsp:nvSpPr>
        <dsp:cNvPr id="0" name=""/>
        <dsp:cNvSpPr/>
      </dsp:nvSpPr>
      <dsp:spPr>
        <a:xfrm rot="20057143">
          <a:off x="2992757" y="987291"/>
          <a:ext cx="395570" cy="503569"/>
        </a:xfrm>
        <a:prstGeom prst="rightArrow">
          <a:avLst>
            <a:gd name="adj1" fmla="val 60000"/>
            <a:gd name="adj2" fmla="val 50000"/>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98633" y="1113750"/>
        <a:ext cx="276899" cy="3021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77842-2E4E-B847-BB3F-12223C5C3E82}">
      <dsp:nvSpPr>
        <dsp:cNvPr id="0" name=""/>
        <dsp:cNvSpPr/>
      </dsp:nvSpPr>
      <dsp:spPr>
        <a:xfrm>
          <a:off x="289507" y="380"/>
          <a:ext cx="1783184" cy="1783184"/>
        </a:xfrm>
        <a:prstGeom prst="ellipse">
          <a:avLst/>
        </a:prstGeom>
        <a:gradFill rotWithShape="0">
          <a:gsLst>
            <a:gs pos="0">
              <a:schemeClr val="accent2">
                <a:shade val="60000"/>
                <a:hueOff val="0"/>
                <a:satOff val="0"/>
                <a:lumOff val="0"/>
                <a:alphaOff val="0"/>
                <a:tint val="100000"/>
                <a:shade val="100000"/>
                <a:satMod val="130000"/>
              </a:schemeClr>
            </a:gs>
            <a:gs pos="100000">
              <a:schemeClr val="accent2">
                <a:shade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Communication Rights</a:t>
          </a:r>
        </a:p>
      </dsp:txBody>
      <dsp:txXfrm>
        <a:off x="550648" y="261521"/>
        <a:ext cx="1260902" cy="126090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A21ACF5A-1AD0-483A-BCDA-E6643866AD2F}" type="datetimeFigureOut">
              <a:rPr lang="en-US"/>
              <a:pPr/>
              <a:t>5/15/24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C5BCD52B-3151-4B1F-882C-C73D82E33AF3}" type="slidenum">
              <a:rPr lang="en-US"/>
              <a:pPr/>
              <a:t>‹#›</a:t>
            </a:fld>
            <a:endParaRPr lang="en-US"/>
          </a:p>
        </p:txBody>
      </p:sp>
    </p:spTree>
    <p:extLst>
      <p:ext uri="{BB962C8B-B14F-4D97-AF65-F5344CB8AC3E}">
        <p14:creationId xmlns:p14="http://schemas.microsoft.com/office/powerpoint/2010/main" val="38566343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a:p>
            <a:pPr eaLnBrk="1" hangingPunct="1">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a:lstStyle/>
          <a:p>
            <a:fld id="{6D51D583-EB15-4CFD-88F9-4CB7A6FECB48}" type="slidenum">
              <a:rPr lang="en-US"/>
              <a:pPr/>
              <a:t>1</a:t>
            </a:fld>
            <a:endParaRPr lang="en-US"/>
          </a:p>
        </p:txBody>
      </p:sp>
    </p:spTree>
    <p:extLst>
      <p:ext uri="{BB962C8B-B14F-4D97-AF65-F5344CB8AC3E}">
        <p14:creationId xmlns:p14="http://schemas.microsoft.com/office/powerpoint/2010/main" val="247657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How do we navigate the challenges and maximize the potential?</a:t>
            </a:r>
          </a:p>
          <a:p>
            <a:endParaRPr lang="en-GB" dirty="0"/>
          </a:p>
          <a:p>
            <a:r>
              <a:rPr lang="en-GB" dirty="0"/>
              <a:t>Digital and AI are here, they will become more prevalent, we need to know how to operate in this landscape and support resilient communities. </a:t>
            </a:r>
          </a:p>
          <a:p>
            <a:endParaRPr lang="en-GB" dirty="0"/>
          </a:p>
          <a:p>
            <a:r>
              <a:rPr lang="en-GB" dirty="0"/>
              <a:t>We need Guidelines for our own organisation</a:t>
            </a:r>
          </a:p>
          <a:p>
            <a:r>
              <a:rPr lang="en-GB" dirty="0"/>
              <a:t>We need to incorporate proactive digital methods:</a:t>
            </a:r>
          </a:p>
          <a:p>
            <a:r>
              <a:rPr lang="en-GB" dirty="0"/>
              <a:t>	digital media literacy</a:t>
            </a:r>
          </a:p>
          <a:p>
            <a:r>
              <a:rPr lang="en-GB" dirty="0"/>
              <a:t>	foster a community of trust</a:t>
            </a:r>
          </a:p>
          <a:p>
            <a:r>
              <a:rPr lang="en-GB" dirty="0"/>
              <a:t>	be a community of trust</a:t>
            </a:r>
          </a:p>
          <a:p>
            <a:endParaRPr lang="en-GB" dirty="0"/>
          </a:p>
        </p:txBody>
      </p:sp>
      <p:sp>
        <p:nvSpPr>
          <p:cNvPr id="4" name="Slide Number Placeholder 3"/>
          <p:cNvSpPr>
            <a:spLocks noGrp="1"/>
          </p:cNvSpPr>
          <p:nvPr>
            <p:ph type="sldNum" sz="quarter" idx="10"/>
          </p:nvPr>
        </p:nvSpPr>
        <p:spPr/>
        <p:txBody>
          <a:bodyPr/>
          <a:lstStyle/>
          <a:p>
            <a:fld id="{C5BCD52B-3151-4B1F-882C-C73D82E33AF3}" type="slidenum">
              <a:rPr lang="en-US" smtClean="0"/>
              <a:pPr/>
              <a:t>10</a:t>
            </a:fld>
            <a:endParaRPr lang="en-US"/>
          </a:p>
        </p:txBody>
      </p:sp>
    </p:spTree>
    <p:extLst>
      <p:ext uri="{BB962C8B-B14F-4D97-AF65-F5344CB8AC3E}">
        <p14:creationId xmlns:p14="http://schemas.microsoft.com/office/powerpoint/2010/main" val="269057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model digital justice?</a:t>
            </a:r>
          </a:p>
          <a:p>
            <a:endParaRPr lang="en-US" dirty="0"/>
          </a:p>
          <a:p>
            <a:r>
              <a:rPr lang="en-US" dirty="0"/>
              <a:t>Personal and organizational guidelines</a:t>
            </a:r>
          </a:p>
          <a:p>
            <a:r>
              <a:rPr lang="en-US" dirty="0"/>
              <a:t>Be informed</a:t>
            </a:r>
          </a:p>
          <a:p>
            <a:r>
              <a:rPr lang="en-US" dirty="0"/>
              <a:t>Foster a community oof trust and digital resilience</a:t>
            </a:r>
          </a:p>
        </p:txBody>
      </p:sp>
      <p:sp>
        <p:nvSpPr>
          <p:cNvPr id="4" name="Slide Number Placeholder 3"/>
          <p:cNvSpPr>
            <a:spLocks noGrp="1"/>
          </p:cNvSpPr>
          <p:nvPr>
            <p:ph type="sldNum" sz="quarter" idx="5"/>
          </p:nvPr>
        </p:nvSpPr>
        <p:spPr/>
        <p:txBody>
          <a:bodyPr/>
          <a:lstStyle/>
          <a:p>
            <a:fld id="{32F2C169-E68D-5846-91EB-18ECA6BED2F1}" type="slidenum">
              <a:rPr lang="en-US" smtClean="0"/>
              <a:t>11</a:t>
            </a:fld>
            <a:endParaRPr lang="en-US"/>
          </a:p>
        </p:txBody>
      </p:sp>
    </p:spTree>
    <p:extLst>
      <p:ext uri="{BB962C8B-B14F-4D97-AF65-F5344CB8AC3E}">
        <p14:creationId xmlns:p14="http://schemas.microsoft.com/office/powerpoint/2010/main" val="217790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2C169-E68D-5846-91EB-18ECA6BED2F1}" type="slidenum">
              <a:rPr lang="en-US" smtClean="0"/>
              <a:t>12</a:t>
            </a:fld>
            <a:endParaRPr lang="en-US"/>
          </a:p>
        </p:txBody>
      </p:sp>
    </p:spTree>
    <p:extLst>
      <p:ext uri="{BB962C8B-B14F-4D97-AF65-F5344CB8AC3E}">
        <p14:creationId xmlns:p14="http://schemas.microsoft.com/office/powerpoint/2010/main" val="1156988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2C169-E68D-5846-91EB-18ECA6BED2F1}" type="slidenum">
              <a:rPr lang="en-US" smtClean="0"/>
              <a:t>13</a:t>
            </a:fld>
            <a:endParaRPr lang="en-US"/>
          </a:p>
        </p:txBody>
      </p:sp>
    </p:spTree>
    <p:extLst>
      <p:ext uri="{BB962C8B-B14F-4D97-AF65-F5344CB8AC3E}">
        <p14:creationId xmlns:p14="http://schemas.microsoft.com/office/powerpoint/2010/main" val="211001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[gender cyberviolence – social media monitoring</a:t>
            </a:r>
          </a:p>
          <a:p>
            <a:endParaRPr lang="en-US" dirty="0"/>
          </a:p>
        </p:txBody>
      </p:sp>
      <p:sp>
        <p:nvSpPr>
          <p:cNvPr id="4" name="Slide Number Placeholder 3"/>
          <p:cNvSpPr>
            <a:spLocks noGrp="1"/>
          </p:cNvSpPr>
          <p:nvPr>
            <p:ph type="sldNum" sz="quarter" idx="5"/>
          </p:nvPr>
        </p:nvSpPr>
        <p:spPr/>
        <p:txBody>
          <a:bodyPr/>
          <a:lstStyle/>
          <a:p>
            <a:fld id="{32F2C169-E68D-5846-91EB-18ECA6BED2F1}" type="slidenum">
              <a:rPr lang="en-US" smtClean="0"/>
              <a:t>14</a:t>
            </a:fld>
            <a:endParaRPr lang="en-US"/>
          </a:p>
        </p:txBody>
      </p:sp>
    </p:spTree>
    <p:extLst>
      <p:ext uri="{BB962C8B-B14F-4D97-AF65-F5344CB8AC3E}">
        <p14:creationId xmlns:p14="http://schemas.microsoft.com/office/powerpoint/2010/main" val="67018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BCD52B-3151-4B1F-882C-C73D82E33AF3}" type="slidenum">
              <a:rPr lang="en-US" smtClean="0"/>
              <a:pPr/>
              <a:t>15</a:t>
            </a:fld>
            <a:endParaRPr lang="en-US"/>
          </a:p>
        </p:txBody>
      </p:sp>
    </p:spTree>
    <p:extLst>
      <p:ext uri="{BB962C8B-B14F-4D97-AF65-F5344CB8AC3E}">
        <p14:creationId xmlns:p14="http://schemas.microsoft.com/office/powerpoint/2010/main" val="1235734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CD52B-3151-4B1F-882C-C73D82E33AF3}" type="slidenum">
              <a:rPr lang="en-US" smtClean="0"/>
              <a:pPr/>
              <a:t>16</a:t>
            </a:fld>
            <a:endParaRPr lang="en-US"/>
          </a:p>
        </p:txBody>
      </p:sp>
    </p:spTree>
    <p:extLst>
      <p:ext uri="{BB962C8B-B14F-4D97-AF65-F5344CB8AC3E}">
        <p14:creationId xmlns:p14="http://schemas.microsoft.com/office/powerpoint/2010/main" val="85049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WACC = World Association for Christian Communication</a:t>
            </a:r>
          </a:p>
          <a:p>
            <a:endParaRPr lang="en-US" dirty="0"/>
          </a:p>
          <a:p>
            <a:r>
              <a:rPr lang="en-US" dirty="0"/>
              <a:t>It was founded in 1968 but had predecessor associations of Christian communicators, especially Christian radio and television broadcasters who – especially from the experience of World War II and nationalist movements were highly concerned by the use of mass media – at that time television, radio, film, newspapers – for propaganda.</a:t>
            </a:r>
          </a:p>
          <a:p>
            <a:endParaRPr lang="en-US" dirty="0"/>
          </a:p>
          <a:p>
            <a:r>
              <a:rPr lang="en-US" dirty="0"/>
              <a:t>WACC strengthened the concept that mass media should serve the public good. In place of government control and commercial interests, those responsible for the mass media should be the voices of democratic accountability, balanced news and cultural diversity.</a:t>
            </a:r>
          </a:p>
          <a:p>
            <a:endParaRPr lang="en-US" dirty="0"/>
          </a:p>
          <a:p>
            <a:r>
              <a:rPr lang="en-US" dirty="0"/>
              <a:t>As communication technologies have rapidly evolved, the fundamental ethical- and rights - principles have remained </a:t>
            </a:r>
          </a:p>
        </p:txBody>
      </p:sp>
      <p:sp>
        <p:nvSpPr>
          <p:cNvPr id="4" name="Slide Number Placeholder 3"/>
          <p:cNvSpPr>
            <a:spLocks noGrp="1"/>
          </p:cNvSpPr>
          <p:nvPr>
            <p:ph type="sldNum" sz="quarter" idx="5"/>
          </p:nvPr>
        </p:nvSpPr>
        <p:spPr/>
        <p:txBody>
          <a:bodyPr/>
          <a:lstStyle/>
          <a:p>
            <a:fld id="{C5BCD52B-3151-4B1F-882C-C73D82E33AF3}" type="slidenum">
              <a:rPr lang="en-US" smtClean="0"/>
              <a:pPr/>
              <a:t>2</a:t>
            </a:fld>
            <a:endParaRPr lang="en-US"/>
          </a:p>
        </p:txBody>
      </p:sp>
    </p:spTree>
    <p:extLst>
      <p:ext uri="{BB962C8B-B14F-4D97-AF65-F5344CB8AC3E}">
        <p14:creationId xmlns:p14="http://schemas.microsoft.com/office/powerpoint/2010/main" val="2239352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delighted to see the theme of this annual general meeting as it feels exactly what WACC aims to do. We believe that unless people can be seen and heard they cannot participate fully in society and democratic processes, with associated impacts on sustainable development. </a:t>
            </a:r>
          </a:p>
        </p:txBody>
      </p:sp>
      <p:sp>
        <p:nvSpPr>
          <p:cNvPr id="4" name="Slide Number Placeholder 3"/>
          <p:cNvSpPr>
            <a:spLocks noGrp="1"/>
          </p:cNvSpPr>
          <p:nvPr>
            <p:ph type="sldNum" sz="quarter" idx="5"/>
          </p:nvPr>
        </p:nvSpPr>
        <p:spPr/>
        <p:txBody>
          <a:bodyPr/>
          <a:lstStyle/>
          <a:p>
            <a:fld id="{98245AE5-395E-423B-BACA-062CDD7507B4}" type="slidenum">
              <a:rPr lang="en-CA" smtClean="0"/>
              <a:t>3</a:t>
            </a:fld>
            <a:endParaRPr lang="en-CA"/>
          </a:p>
        </p:txBody>
      </p:sp>
    </p:spTree>
    <p:extLst>
      <p:ext uri="{BB962C8B-B14F-4D97-AF65-F5344CB8AC3E}">
        <p14:creationId xmlns:p14="http://schemas.microsoft.com/office/powerpoint/2010/main" val="138513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WACC = World Association for Christian Communication</a:t>
            </a:r>
          </a:p>
          <a:p>
            <a:endParaRPr lang="en-US" dirty="0"/>
          </a:p>
          <a:p>
            <a:r>
              <a:rPr lang="en-US" dirty="0"/>
              <a:t>It was founded in 1968 but had predecessor associations of Christian communicators, especially Christian radio and television broadcasters who – especially from the experience of World War II and nationalist movements were highly concerned by the use of mass media – at that time television, radio, film, newspapers – for propaganda.</a:t>
            </a:r>
          </a:p>
          <a:p>
            <a:endParaRPr lang="en-US" dirty="0"/>
          </a:p>
          <a:p>
            <a:r>
              <a:rPr lang="en-US" dirty="0"/>
              <a:t>WACC strengthened the concept that mass media should serve the public good. In place of government control and commercial interests, those responsible for the mass media should be the voices of democratic accountability, balanced news and cultural diversity.</a:t>
            </a:r>
          </a:p>
          <a:p>
            <a:endParaRPr lang="en-US" dirty="0"/>
          </a:p>
          <a:p>
            <a:r>
              <a:rPr lang="en-US" dirty="0"/>
              <a:t>As communication technologies have rapidly evolved, the fundamental ethical- and rights - principles have remained </a:t>
            </a:r>
          </a:p>
        </p:txBody>
      </p:sp>
      <p:sp>
        <p:nvSpPr>
          <p:cNvPr id="4" name="Slide Number Placeholder 3"/>
          <p:cNvSpPr>
            <a:spLocks noGrp="1"/>
          </p:cNvSpPr>
          <p:nvPr>
            <p:ph type="sldNum" sz="quarter" idx="5"/>
          </p:nvPr>
        </p:nvSpPr>
        <p:spPr/>
        <p:txBody>
          <a:bodyPr/>
          <a:lstStyle/>
          <a:p>
            <a:fld id="{C5BCD52B-3151-4B1F-882C-C73D82E33AF3}" type="slidenum">
              <a:rPr lang="en-US" smtClean="0"/>
              <a:pPr/>
              <a:t>4</a:t>
            </a:fld>
            <a:endParaRPr lang="en-US"/>
          </a:p>
        </p:txBody>
      </p:sp>
    </p:spTree>
    <p:extLst>
      <p:ext uri="{BB962C8B-B14F-4D97-AF65-F5344CB8AC3E}">
        <p14:creationId xmlns:p14="http://schemas.microsoft.com/office/powerpoint/2010/main" val="3096659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lang="en-CA" sz="1200" dirty="0">
                <a:latin typeface="Open Sans"/>
              </a:rPr>
              <a:t>WACC works within a framework of communication rights – </a:t>
            </a:r>
            <a:r>
              <a:rPr lang="en-CA" dirty="0"/>
              <a:t>While Freedom of Expression is most often and easily recognized as a right – as Article 19 in the universal Declaration - this is only one of the rights expressed in international covenants. And what is more, and significant for addressing digital transformation, communication rights need to be seen in relationship to each other. </a:t>
            </a:r>
          </a:p>
          <a:p>
            <a:pPr marL="0" marR="0" lvl="0" indent="0" algn="l" defTabSz="457200" rtl="0" eaLnBrk="0" fontAlgn="base" latinLnBrk="0" hangingPunct="0">
              <a:lnSpc>
                <a:spcPct val="100000"/>
              </a:lnSpc>
              <a:spcBef>
                <a:spcPct val="0"/>
              </a:spcBef>
              <a:spcAft>
                <a:spcPct val="0"/>
              </a:spcAft>
              <a:buClrTx/>
              <a:buSzTx/>
              <a:buFont typeface="Wingdings" panose="05000000000000000000" pitchFamily="2" charset="2"/>
              <a:buChar char="Ø"/>
              <a:tabLst/>
              <a:defRPr/>
            </a:pPr>
            <a:endParaRPr lang="en-CA" sz="1200" dirty="0">
              <a:latin typeface="Open Sans"/>
            </a:endParaRPr>
          </a:p>
          <a:p>
            <a:pPr>
              <a:spcBef>
                <a:spcPct val="0"/>
              </a:spcBef>
              <a:buFont typeface="Wingdings" panose="05000000000000000000" pitchFamily="2" charset="2"/>
              <a:buChar char="Ø"/>
            </a:pPr>
            <a:r>
              <a:rPr lang="en-CA" sz="1200" dirty="0">
                <a:latin typeface="Open Sans"/>
              </a:rPr>
              <a:t>Communication rights </a:t>
            </a:r>
            <a:r>
              <a:rPr lang="en-CA" sz="1200" dirty="0">
                <a:solidFill>
                  <a:srgbClr val="00B0F0"/>
                </a:solidFill>
                <a:latin typeface="Open Sans"/>
              </a:rPr>
              <a:t>enable</a:t>
            </a:r>
            <a:r>
              <a:rPr lang="en-CA" sz="1200" dirty="0">
                <a:latin typeface="Open Sans"/>
              </a:rPr>
              <a:t> all people everywhere to express themselves individually and collectively by all means of communication. </a:t>
            </a:r>
            <a:r>
              <a:rPr lang="en-US" dirty="0"/>
              <a:t>For</a:t>
            </a:r>
            <a:r>
              <a:rPr lang="en-US" baseline="0" dirty="0"/>
              <a:t> WACC, </a:t>
            </a:r>
            <a:r>
              <a:rPr lang="en-CA" dirty="0"/>
              <a:t>communication rights lies at the heart of greater social justice and good governance, whose key attributes are transparency, responsibility, accountability, participation and responsiveness to the needs of the people. </a:t>
            </a:r>
          </a:p>
          <a:p>
            <a:pPr>
              <a:spcBef>
                <a:spcPct val="0"/>
              </a:spcBef>
              <a:buFont typeface="Wingdings" panose="05000000000000000000" pitchFamily="2" charset="2"/>
              <a:buChar char="Ø"/>
            </a:pPr>
            <a:endParaRPr lang="en-CA" dirty="0"/>
          </a:p>
          <a:p>
            <a:pPr>
              <a:spcBef>
                <a:spcPct val="0"/>
              </a:spcBef>
              <a:buFont typeface="Wingdings" panose="05000000000000000000" pitchFamily="2" charset="2"/>
              <a:buChar char="Ø"/>
            </a:pPr>
            <a:r>
              <a:rPr lang="en-CA" dirty="0"/>
              <a:t>Question for today – how does this apply to our digital platforms and services – and what do we need to take into account?</a:t>
            </a:r>
          </a:p>
          <a:p>
            <a:pPr>
              <a:spcBef>
                <a:spcPct val="0"/>
              </a:spcBef>
              <a:buFont typeface="Wingdings" panose="05000000000000000000" pitchFamily="2" charset="2"/>
              <a:buChar char="Ø"/>
            </a:pPr>
            <a:endParaRPr lang="en-CA" dirty="0"/>
          </a:p>
          <a:p>
            <a:pPr>
              <a:spcBef>
                <a:spcPct val="0"/>
              </a:spcBef>
              <a:buFont typeface="Wingdings" panose="05000000000000000000" pitchFamily="2" charset="2"/>
              <a:buChar char="Ø"/>
            </a:pPr>
            <a:endParaRPr lang="en-CA" dirty="0"/>
          </a:p>
          <a:p>
            <a:pPr>
              <a:spcBef>
                <a:spcPct val="0"/>
              </a:spcBef>
              <a:buFont typeface="Wingdings" panose="05000000000000000000" pitchFamily="2" charset="2"/>
              <a:buChar char="Ø"/>
            </a:pPr>
            <a:endParaRPr lang="en-CA" dirty="0"/>
          </a:p>
          <a:p>
            <a:pPr eaLnBrk="1" hangingPunct="1">
              <a:spcBef>
                <a:spcPct val="0"/>
              </a:spcBef>
            </a:pPr>
            <a:endParaRPr lang="en-US" dirty="0"/>
          </a:p>
          <a:p>
            <a:pPr eaLnBrk="1" hangingPunct="1">
              <a:spcBef>
                <a:spcPct val="0"/>
              </a:spcBef>
            </a:pPr>
            <a:endParaRPr lang="en-CA" dirty="0"/>
          </a:p>
          <a:p>
            <a:pPr eaLnBrk="1" hangingPunct="1">
              <a:spcBef>
                <a:spcPct val="0"/>
              </a:spcBef>
            </a:pPr>
            <a:endParaRPr lang="en-US" dirty="0"/>
          </a:p>
        </p:txBody>
      </p:sp>
      <p:sp>
        <p:nvSpPr>
          <p:cNvPr id="52227" name="Slide Number Placeholder 3"/>
          <p:cNvSpPr>
            <a:spLocks noGrp="1"/>
          </p:cNvSpPr>
          <p:nvPr>
            <p:ph type="sldNum" sz="quarter" idx="5"/>
          </p:nvPr>
        </p:nvSpPr>
        <p:spPr bwMode="auto">
          <a:noFill/>
          <a:ln>
            <a:miter lim="800000"/>
            <a:headEnd/>
            <a:tailEnd/>
          </a:ln>
        </p:spPr>
        <p:txBody>
          <a:bodyPr/>
          <a:lstStyle/>
          <a:p>
            <a:fld id="{C9EE7CA8-7CFE-4F26-B6CC-D678093915FC}" type="slidenum">
              <a:rPr lang="en-US"/>
              <a:pPr/>
              <a:t>5</a:t>
            </a:fld>
            <a:endParaRPr lang="en-US"/>
          </a:p>
        </p:txBody>
      </p:sp>
    </p:spTree>
    <p:extLst>
      <p:ext uri="{BB962C8B-B14F-4D97-AF65-F5344CB8AC3E}">
        <p14:creationId xmlns:p14="http://schemas.microsoft.com/office/powerpoint/2010/main" val="28304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our gut feeling about the increasingly vast implications of the digital transformation? Do we see first the potential for previously marginalized people and communities having a voice, exposing injustice, empowered by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C5BCD52B-3151-4B1F-882C-C73D82E33AF3}" type="slidenum">
              <a:rPr lang="en-US" smtClean="0"/>
              <a:pPr/>
              <a:t>6</a:t>
            </a:fld>
            <a:endParaRPr lang="en-US"/>
          </a:p>
        </p:txBody>
      </p:sp>
    </p:spTree>
    <p:extLst>
      <p:ext uri="{BB962C8B-B14F-4D97-AF65-F5344CB8AC3E}">
        <p14:creationId xmlns:p14="http://schemas.microsoft.com/office/powerpoint/2010/main" val="371309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Or do we find the digital transformation increasingly intrusive and taking over every aspect of our lives, ruled by a few incredibly powerful tech giants, destabilizing democratic society and capitalizing on increasing stores of data to modify our political and consumer behavior?  </a:t>
            </a:r>
          </a:p>
          <a:p>
            <a:endParaRPr lang="en-US" dirty="0"/>
          </a:p>
          <a:p>
            <a:r>
              <a:rPr lang="en-US" dirty="0"/>
              <a:t>The reality of course is something in between.</a:t>
            </a:r>
          </a:p>
          <a:p>
            <a:endParaRPr lang="en-US" dirty="0"/>
          </a:p>
          <a:p>
            <a:endParaRPr lang="en-US" dirty="0"/>
          </a:p>
        </p:txBody>
      </p:sp>
      <p:sp>
        <p:nvSpPr>
          <p:cNvPr id="4" name="Slide Number Placeholder 3"/>
          <p:cNvSpPr>
            <a:spLocks noGrp="1"/>
          </p:cNvSpPr>
          <p:nvPr>
            <p:ph type="sldNum" sz="quarter" idx="5"/>
          </p:nvPr>
        </p:nvSpPr>
        <p:spPr/>
        <p:txBody>
          <a:bodyPr/>
          <a:lstStyle/>
          <a:p>
            <a:fld id="{C5BCD52B-3151-4B1F-882C-C73D82E33AF3}" type="slidenum">
              <a:rPr lang="en-US" smtClean="0"/>
              <a:pPr/>
              <a:t>7</a:t>
            </a:fld>
            <a:endParaRPr lang="en-US"/>
          </a:p>
        </p:txBody>
      </p:sp>
    </p:spTree>
    <p:extLst>
      <p:ext uri="{BB962C8B-B14F-4D97-AF65-F5344CB8AC3E}">
        <p14:creationId xmlns:p14="http://schemas.microsoft.com/office/powerpoint/2010/main" val="219876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Essential principles we need to apply in our reflection and response – especially in our use of digital technology and communication. If these principles are followed, we have a positive, inclusive, just society. </a:t>
            </a:r>
          </a:p>
          <a:p>
            <a:endParaRPr lang="en-US" dirty="0"/>
          </a:p>
          <a:p>
            <a:r>
              <a:rPr lang="en-US" dirty="0"/>
              <a:t>We see  many of the same </a:t>
            </a:r>
            <a:r>
              <a:rPr lang="en-US" dirty="0" err="1"/>
              <a:t>behaviours</a:t>
            </a:r>
            <a:r>
              <a:rPr lang="en-US" dirty="0"/>
              <a:t> and realities we see offline, are replicated and sometimes magnified online.</a:t>
            </a:r>
          </a:p>
          <a:p>
            <a:r>
              <a:rPr lang="en-US" dirty="0"/>
              <a:t>The digital world is massively influencing all parts of our lives and relationships.</a:t>
            </a:r>
          </a:p>
          <a:p>
            <a:r>
              <a:rPr lang="en-US" dirty="0"/>
              <a:t>What are human rights off line should be human rights online,</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rPr>
              <a:t>Critical to move beyond issue of access to address structural and social justice concerns such as </a:t>
            </a:r>
            <a:r>
              <a:rPr lang="en-US" sz="1200" b="0" dirty="0">
                <a:latin typeface="Open Sans" panose="020B0606030504020204" pitchFamily="34" charset="0"/>
                <a:ea typeface="Open Sans" panose="020B0606030504020204" pitchFamily="34" charset="0"/>
                <a:cs typeface="Open Sans" panose="020B0606030504020204" pitchFamily="34" charset="0"/>
              </a:rPr>
              <a:t>ownership and regulation – and what that means for those of us delivering services to vulnerable populations.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What challenges do you already see that prevent us from meeting these principles?</a:t>
            </a:r>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C5BCD52B-3151-4B1F-882C-C73D82E33AF3}" type="slidenum">
              <a:rPr lang="en-US" smtClean="0"/>
              <a:pPr/>
              <a:t>8</a:t>
            </a:fld>
            <a:endParaRPr lang="en-US"/>
          </a:p>
        </p:txBody>
      </p:sp>
    </p:spTree>
    <p:extLst>
      <p:ext uri="{BB962C8B-B14F-4D97-AF65-F5344CB8AC3E}">
        <p14:creationId xmlns:p14="http://schemas.microsoft.com/office/powerpoint/2010/main" val="255259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challenges do you already see?</a:t>
            </a:r>
          </a:p>
          <a:p>
            <a:endParaRPr lang="en-US" dirty="0"/>
          </a:p>
          <a:p>
            <a:r>
              <a:rPr lang="en-US" dirty="0"/>
              <a:t>(disinformation – data poisoning in AI) – free services will often mean that they collect your data. There are privacy issues – for instance, if you put someone’s CV into an AI language translator, it may collect what you have put in as an additional text to continue </a:t>
            </a:r>
            <a:r>
              <a:rPr lang="en-US" dirty="0" err="1"/>
              <a:t>tto</a:t>
            </a:r>
            <a:r>
              <a:rPr lang="en-US" dirty="0"/>
              <a:t> train its model. </a:t>
            </a:r>
          </a:p>
          <a:p>
            <a:endParaRPr lang="en-US" dirty="0"/>
          </a:p>
          <a:p>
            <a:r>
              <a:rPr lang="en-GB" dirty="0"/>
              <a:t>The other issue is that it uses your data in its commercial model</a:t>
            </a:r>
          </a:p>
        </p:txBody>
      </p:sp>
      <p:sp>
        <p:nvSpPr>
          <p:cNvPr id="4" name="Slide Number Placeholder 3"/>
          <p:cNvSpPr>
            <a:spLocks noGrp="1"/>
          </p:cNvSpPr>
          <p:nvPr>
            <p:ph type="sldNum" sz="quarter" idx="10"/>
          </p:nvPr>
        </p:nvSpPr>
        <p:spPr/>
        <p:txBody>
          <a:bodyPr/>
          <a:lstStyle/>
          <a:p>
            <a:fld id="{C5BCD52B-3151-4B1F-882C-C73D82E33AF3}" type="slidenum">
              <a:rPr lang="en-US" smtClean="0"/>
              <a:pPr/>
              <a:t>9</a:t>
            </a:fld>
            <a:endParaRPr lang="en-US"/>
          </a:p>
        </p:txBody>
      </p:sp>
    </p:spTree>
    <p:extLst>
      <p:ext uri="{BB962C8B-B14F-4D97-AF65-F5344CB8AC3E}">
        <p14:creationId xmlns:p14="http://schemas.microsoft.com/office/powerpoint/2010/main" val="3054212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185408F-83DF-43A1-81DF-E9EFAE2D2F25}" type="datetimeFigureOut">
              <a:rPr lang="en-US"/>
              <a:pPr/>
              <a:t>5/15/24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919FB97-EC6A-4D1F-83F8-C56B7577420C}" type="slidenum">
              <a:rPr lang="en-US"/>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59B5A07-CD90-4C18-8476-C8F7985EC4AF}" type="datetimeFigureOut">
              <a:rPr lang="en-US"/>
              <a:pPr/>
              <a:t>5/15/24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F60AFE8-52ED-4D67-8F9C-96F0BA31DC14}" type="slidenum">
              <a:rPr lang="en-US"/>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E7CD0DB-9255-44ED-BF73-A444C30CB1AF}" type="datetimeFigureOut">
              <a:rPr lang="en-US"/>
              <a:pPr/>
              <a:t>5/15/24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ABCC59D-889D-4C41-9DA3-ABF234F2F4D1}" type="slidenum">
              <a:rPr lang="en-US"/>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32F0C42-78E7-4FAF-8C08-25516EA209D1}" type="datetimeFigureOut">
              <a:rPr lang="en-US"/>
              <a:pPr/>
              <a:t>5/15/24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F3FD3C0-D61B-4FBB-8E25-7568C73D49EA}" type="slidenum">
              <a:rPr lang="en-US"/>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6EFF39E-705A-4D99-87D7-7F16612329E6}" type="datetimeFigureOut">
              <a:rPr lang="en-US"/>
              <a:pPr/>
              <a:t>5/15/24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9F86B3-9293-4C53-BED6-7CDA4572C85C}" type="slidenum">
              <a:rPr lang="en-US"/>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66C0E0A-CB2F-4676-8111-E209F06A7644}" type="datetimeFigureOut">
              <a:rPr lang="en-US"/>
              <a:pPr/>
              <a:t>5/15/24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59C14C1-DCC2-4D7B-A91C-280271022CD1}" type="slidenum">
              <a:rPr lang="en-US"/>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AFAAAE5-2952-4B80-BA39-600C3604CBF5}" type="datetimeFigureOut">
              <a:rPr lang="en-US"/>
              <a:pPr/>
              <a:t>5/15/24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9265A30-0A68-4D05-BAF5-99BAE2360BA1}" type="slidenum">
              <a:rPr lang="en-US"/>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C31620EE-A33E-4324-9796-507785565234}" type="datetimeFigureOut">
              <a:rPr lang="en-US"/>
              <a:pPr/>
              <a:t>5/15/24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24AABFE-6D42-4457-B2FE-E270861E7194}" type="slidenum">
              <a:rPr lang="en-US"/>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AF7F7A5-EB32-402B-B7D7-BC30998B0162}" type="datetimeFigureOut">
              <a:rPr lang="en-US"/>
              <a:pPr/>
              <a:t>5/15/24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107FDF4-8395-4186-832E-CD8A9576E0E8}" type="slidenum">
              <a:rPr lang="en-US"/>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6165E47-E7DA-4562-B9F3-E4FD9F805F9D}" type="datetimeFigureOut">
              <a:rPr lang="en-US"/>
              <a:pPr/>
              <a:t>5/15/24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61A5803-68DB-4D96-91E0-B814D43E03D2}" type="slidenum">
              <a:rPr lang="en-US"/>
              <a:pPr/>
              <a:t>‹#›</a:t>
            </a:fld>
            <a:endParaRPr lang="en-US">
              <a:solidFill>
                <a:srgbClr val="88A44D"/>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5EA129B-1EB6-407C-8427-512C7840C7FE}" type="datetimeFigureOut">
              <a:rPr lang="en-US"/>
              <a:pPr/>
              <a:t>5/15/24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666A542-DB50-4E91-95D0-DD7363E9A491}" type="slidenum">
              <a:rPr lang="en-US"/>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F750A78-D1B0-4334-B62A-C4490198EF8D}" type="datetimeFigureOut">
              <a:rPr lang="en-US"/>
              <a:pPr/>
              <a:t>5/15/24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57BD8D6-0014-4B9B-899B-512B3DAC385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3612" r:id="rId1"/>
    <p:sldLayoutId id="2147493613" r:id="rId2"/>
    <p:sldLayoutId id="2147493614" r:id="rId3"/>
    <p:sldLayoutId id="2147493615" r:id="rId4"/>
    <p:sldLayoutId id="2147493616" r:id="rId5"/>
    <p:sldLayoutId id="2147493617" r:id="rId6"/>
    <p:sldLayoutId id="2147493618" r:id="rId7"/>
    <p:sldLayoutId id="2147493622" r:id="rId8"/>
    <p:sldLayoutId id="2147493619" r:id="rId9"/>
    <p:sldLayoutId id="2147493620" r:id="rId10"/>
    <p:sldLayoutId id="2147493621" r:id="rId11"/>
  </p:sldLayoutIdLst>
  <p:transition>
    <p:fade/>
  </p:transition>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Arial"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Arial"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Arial"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Arial"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WACCglobal_EN.jpg"/>
          <p:cNvPicPr>
            <a:picLocks noChangeAspect="1"/>
          </p:cNvPicPr>
          <p:nvPr/>
        </p:nvPicPr>
        <p:blipFill>
          <a:blip r:embed="rId3"/>
          <a:srcRect/>
          <a:stretch>
            <a:fillRect/>
          </a:stretch>
        </p:blipFill>
        <p:spPr bwMode="auto">
          <a:xfrm>
            <a:off x="1735040" y="0"/>
            <a:ext cx="5685508" cy="2414589"/>
          </a:xfrm>
          <a:prstGeom prst="rect">
            <a:avLst/>
          </a:prstGeom>
          <a:noFill/>
          <a:ln w="9525">
            <a:noFill/>
            <a:miter lim="800000"/>
            <a:headEnd/>
            <a:tailEnd/>
          </a:ln>
        </p:spPr>
      </p:pic>
      <p:sp>
        <p:nvSpPr>
          <p:cNvPr id="14338" name="Title 1"/>
          <p:cNvSpPr txBox="1">
            <a:spLocks/>
          </p:cNvSpPr>
          <p:nvPr/>
        </p:nvSpPr>
        <p:spPr bwMode="auto">
          <a:xfrm>
            <a:off x="665018" y="2683023"/>
            <a:ext cx="8229600" cy="2133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GB" sz="4400" dirty="0">
                <a:latin typeface="Open Sans" charset="0"/>
                <a:cs typeface="Open Sans" charset="0"/>
              </a:rPr>
              <a:t>Artificial Intelligence, Digitalisation, and Social Services: Ethical Challenges </a:t>
            </a:r>
            <a:endParaRPr lang="en-US" sz="4400" dirty="0">
              <a:latin typeface="Calibri Light" charset="0"/>
            </a:endParaRPr>
          </a:p>
          <a:p>
            <a:pPr algn="ctr" eaLnBrk="1" hangingPunct="1">
              <a:defRPr/>
            </a:pPr>
            <a:endParaRPr lang="en-US" sz="1800" dirty="0">
              <a:latin typeface="Calibri Light" charset="0"/>
            </a:endParaRPr>
          </a:p>
        </p:txBody>
      </p:sp>
      <p:cxnSp>
        <p:nvCxnSpPr>
          <p:cNvPr id="14339" name="Straight Connector 5"/>
          <p:cNvCxnSpPr>
            <a:cxnSpLocks noChangeShapeType="1"/>
          </p:cNvCxnSpPr>
          <p:nvPr/>
        </p:nvCxnSpPr>
        <p:spPr bwMode="auto">
          <a:xfrm>
            <a:off x="723900" y="2381252"/>
            <a:ext cx="7696200" cy="33337"/>
          </a:xfrm>
          <a:prstGeom prst="line">
            <a:avLst/>
          </a:prstGeom>
          <a:noFill/>
          <a:ln w="6350">
            <a:solidFill>
              <a:srgbClr val="558ED5"/>
            </a:solidFill>
            <a:round/>
            <a:headEnd/>
            <a:tailEnd/>
          </a:ln>
          <a:effectLst>
            <a:outerShdw dist="20000" dir="5400000" rotWithShape="0">
              <a:srgbClr val="808080">
                <a:alpha val="37999"/>
              </a:srgbClr>
            </a:outerShdw>
          </a:effectLst>
        </p:spPr>
      </p:cxnSp>
      <p:cxnSp>
        <p:nvCxnSpPr>
          <p:cNvPr id="14340" name="Straight Connector 6"/>
          <p:cNvCxnSpPr>
            <a:cxnSpLocks noChangeShapeType="1"/>
          </p:cNvCxnSpPr>
          <p:nvPr/>
        </p:nvCxnSpPr>
        <p:spPr bwMode="auto">
          <a:xfrm>
            <a:off x="685800" y="6291263"/>
            <a:ext cx="7696200" cy="33337"/>
          </a:xfrm>
          <a:prstGeom prst="line">
            <a:avLst/>
          </a:prstGeom>
          <a:noFill/>
          <a:ln w="6350">
            <a:solidFill>
              <a:srgbClr val="558ED5"/>
            </a:solidFill>
            <a:round/>
            <a:headEnd/>
            <a:tailEnd/>
          </a:ln>
          <a:effectLst>
            <a:outerShdw dist="20000" dir="5400000" rotWithShape="0">
              <a:srgbClr val="808080">
                <a:alpha val="37999"/>
              </a:srgbClr>
            </a:outerShdw>
          </a:effectLst>
        </p:spPr>
      </p:cxnSp>
      <p:sp>
        <p:nvSpPr>
          <p:cNvPr id="2" name="TextBox 1">
            <a:extLst>
              <a:ext uri="{FF2B5EF4-FFF2-40B4-BE49-F238E27FC236}">
                <a16:creationId xmlns:a16="http://schemas.microsoft.com/office/drawing/2014/main" id="{2DD7C08B-FC77-1D43-9D80-9D8DE9BE6D18}"/>
              </a:ext>
            </a:extLst>
          </p:cNvPr>
          <p:cNvSpPr txBox="1"/>
          <p:nvPr/>
        </p:nvSpPr>
        <p:spPr>
          <a:xfrm>
            <a:off x="1427018" y="5200000"/>
            <a:ext cx="6705600" cy="400110"/>
          </a:xfrm>
          <a:prstGeom prst="rect">
            <a:avLst/>
          </a:prstGeom>
          <a:noFill/>
        </p:spPr>
        <p:txBody>
          <a:bodyPr wrap="square" rtlCol="0">
            <a:spAutoFit/>
          </a:bodyPr>
          <a:lstStyle/>
          <a:p>
            <a:pPr algn="ctr"/>
            <a:r>
              <a:rPr lang="en-US" sz="2000" dirty="0" err="1">
                <a:latin typeface="Open Sans" panose="020B0606030504020204" pitchFamily="34" charset="0"/>
                <a:ea typeface="Open Sans" panose="020B0606030504020204" pitchFamily="34" charset="0"/>
                <a:cs typeface="Open Sans" panose="020B0606030504020204" pitchFamily="34" charset="0"/>
              </a:rPr>
              <a:t>Eurodiaconia</a:t>
            </a:r>
            <a:r>
              <a:rPr lang="en-US" sz="2000" dirty="0">
                <a:latin typeface="Open Sans" panose="020B0606030504020204" pitchFamily="34" charset="0"/>
                <a:ea typeface="Open Sans" panose="020B0606030504020204" pitchFamily="34" charset="0"/>
                <a:cs typeface="Open Sans" panose="020B0606030504020204" pitchFamily="34" charset="0"/>
              </a:rPr>
              <a:t> Annual General Meeting, 16 May 2024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1" y="523524"/>
            <a:ext cx="6780493" cy="1143000"/>
          </a:xfrm>
        </p:spPr>
        <p:txBody>
          <a:bodyPr/>
          <a:lstStyle/>
          <a:p>
            <a:r>
              <a:rPr lang="en-US" dirty="0">
                <a:latin typeface="Open Sans" pitchFamily="34" charset="0"/>
                <a:ea typeface="Open Sans" pitchFamily="34" charset="0"/>
                <a:cs typeface="Open Sans" pitchFamily="34" charset="0"/>
              </a:rPr>
              <a:t>What should we do about….</a:t>
            </a:r>
          </a:p>
        </p:txBody>
      </p:sp>
      <p:sp>
        <p:nvSpPr>
          <p:cNvPr id="3" name="Content Placeholder 2"/>
          <p:cNvSpPr>
            <a:spLocks noGrp="1"/>
          </p:cNvSpPr>
          <p:nvPr>
            <p:ph sz="half" idx="1"/>
          </p:nvPr>
        </p:nvSpPr>
        <p:spPr>
          <a:xfrm>
            <a:off x="1219200" y="1981200"/>
            <a:ext cx="7086600" cy="3701143"/>
          </a:xfrm>
        </p:spPr>
        <p:txBody>
          <a:bodyPr/>
          <a:lstStyle/>
          <a:p>
            <a:pPr marL="0" indent="0">
              <a:buNone/>
            </a:pPr>
            <a:r>
              <a:rPr lang="en-US" dirty="0">
                <a:latin typeface="Open Sans" pitchFamily="34" charset="0"/>
                <a:ea typeface="Open Sans" pitchFamily="34" charset="0"/>
                <a:cs typeface="Open Sans" pitchFamily="34" charset="0"/>
              </a:rPr>
              <a:t>Using gen AI to </a:t>
            </a:r>
          </a:p>
          <a:p>
            <a:r>
              <a:rPr lang="en-US" dirty="0">
                <a:latin typeface="Open Sans" pitchFamily="34" charset="0"/>
                <a:ea typeface="Open Sans" pitchFamily="34" charset="0"/>
                <a:cs typeface="Open Sans" pitchFamily="34" charset="0"/>
              </a:rPr>
              <a:t>generate a photo for a story</a:t>
            </a:r>
          </a:p>
          <a:p>
            <a:r>
              <a:rPr lang="en-US" dirty="0">
                <a:latin typeface="Open Sans" pitchFamily="34" charset="0"/>
                <a:ea typeface="Open Sans" pitchFamily="34" charset="0"/>
                <a:cs typeface="Open Sans" pitchFamily="34" charset="0"/>
              </a:rPr>
              <a:t>Translate a paper</a:t>
            </a:r>
          </a:p>
          <a:p>
            <a:r>
              <a:rPr lang="en-US" dirty="0">
                <a:latin typeface="Open Sans" pitchFamily="34" charset="0"/>
                <a:ea typeface="Open Sans" pitchFamily="34" charset="0"/>
                <a:cs typeface="Open Sans" pitchFamily="34" charset="0"/>
              </a:rPr>
              <a:t>Summarize a document</a:t>
            </a:r>
          </a:p>
          <a:p>
            <a:r>
              <a:rPr lang="en-US" dirty="0">
                <a:latin typeface="Open Sans" pitchFamily="34" charset="0"/>
                <a:ea typeface="Open Sans" pitchFamily="34" charset="0"/>
                <a:cs typeface="Open Sans" pitchFamily="34" charset="0"/>
              </a:rPr>
              <a:t>Write a report</a:t>
            </a:r>
          </a:p>
          <a:p>
            <a:r>
              <a:rPr lang="en-US" dirty="0">
                <a:latin typeface="Open Sans" pitchFamily="34" charset="0"/>
                <a:ea typeface="Open Sans" pitchFamily="34" charset="0"/>
                <a:cs typeface="Open Sans" pitchFamily="34" charset="0"/>
              </a:rPr>
              <a:t>Help assess job or service applications</a:t>
            </a:r>
          </a:p>
          <a:p>
            <a:endParaRPr lang="en-US" dirty="0">
              <a:latin typeface="Open Sans" pitchFamily="34" charset="0"/>
              <a:ea typeface="Open Sans" pitchFamily="34" charset="0"/>
              <a:cs typeface="Open Sans" pitchFamily="34" charset="0"/>
            </a:endParaRPr>
          </a:p>
          <a:p>
            <a:endParaRPr lang="en-US" dirty="0">
              <a:latin typeface="Open Sans" pitchFamily="34" charset="0"/>
              <a:ea typeface="Open Sans" pitchFamily="34" charset="0"/>
              <a:cs typeface="Open Sans" pitchFamily="34" charset="0"/>
            </a:endParaRPr>
          </a:p>
          <a:p>
            <a:endParaRPr lang="en-US" dirty="0"/>
          </a:p>
          <a:p>
            <a:endParaRPr lang="en-US" dirty="0"/>
          </a:p>
          <a:p>
            <a:endParaRPr lang="en-US" dirty="0"/>
          </a:p>
          <a:p>
            <a:endParaRPr lang="en-US" dirty="0"/>
          </a:p>
        </p:txBody>
      </p:sp>
      <p:pic>
        <p:nvPicPr>
          <p:cNvPr id="4" name="Picture 1" descr="WACCglobal-tall_EN.jpg">
            <a:extLst>
              <a:ext uri="{FF2B5EF4-FFF2-40B4-BE49-F238E27FC236}">
                <a16:creationId xmlns:a16="http://schemas.microsoft.com/office/drawing/2014/main" id="{54E29C9B-693B-97C3-33C7-C03BABE3A227}"/>
              </a:ext>
            </a:extLst>
          </p:cNvPr>
          <p:cNvPicPr>
            <a:picLocks noChangeAspect="1"/>
          </p:cNvPicPr>
          <p:nvPr/>
        </p:nvPicPr>
        <p:blipFill>
          <a:blip r:embed="rId3"/>
          <a:srcRect/>
          <a:stretch>
            <a:fillRect/>
          </a:stretch>
        </p:blipFill>
        <p:spPr bwMode="auto">
          <a:xfrm>
            <a:off x="6876435" y="304800"/>
            <a:ext cx="2096729" cy="2096729"/>
          </a:xfrm>
          <a:prstGeom prst="rect">
            <a:avLst/>
          </a:prstGeom>
          <a:noFill/>
          <a:ln w="9525">
            <a:noFill/>
            <a:miter lim="800000"/>
            <a:headEnd/>
            <a:tailEnd/>
          </a:ln>
        </p:spPr>
      </p:pic>
    </p:spTree>
    <p:extLst>
      <p:ext uri="{BB962C8B-B14F-4D97-AF65-F5344CB8AC3E}">
        <p14:creationId xmlns:p14="http://schemas.microsoft.com/office/powerpoint/2010/main" val="129708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43FD8D-D64C-DA4B-8820-7EC33C3220DE}"/>
              </a:ext>
            </a:extLst>
          </p:cNvPr>
          <p:cNvSpPr>
            <a:spLocks noGrp="1"/>
          </p:cNvSpPr>
          <p:nvPr>
            <p:ph idx="1"/>
          </p:nvPr>
        </p:nvSpPr>
        <p:spPr>
          <a:xfrm>
            <a:off x="628650" y="1696528"/>
            <a:ext cx="7886700" cy="5009071"/>
          </a:xfrm>
        </p:spPr>
        <p:txBody>
          <a:bodyPr>
            <a:normAutofit lnSpcReduction="10000"/>
          </a:bodyPr>
          <a:lstStyle/>
          <a:p>
            <a:pPr marL="0" indent="0">
              <a:buNone/>
            </a:pPr>
            <a:r>
              <a:rPr lang="en-GB" sz="1725" dirty="0">
                <a:latin typeface="Calibri" panose="020F0502020204030204" pitchFamily="34" charset="0"/>
                <a:cs typeface="Calibri" panose="020F0502020204030204" pitchFamily="34" charset="0"/>
              </a:rPr>
              <a:t>“The issue of digital justice relates to the whole range of issues of concern to the ecumenical fellowship. The increasing militarization of digital technology and artificial intelligence, its use in surveillance and censorship, and the deliberate destabilizing disinformation tactics impact our </a:t>
            </a:r>
            <a:r>
              <a:rPr lang="en-GB" sz="1725" b="1" dirty="0">
                <a:latin typeface="Calibri" panose="020F0502020204030204" pitchFamily="34" charset="0"/>
                <a:cs typeface="Calibri" panose="020F0502020204030204" pitchFamily="34" charset="0"/>
              </a:rPr>
              <a:t>public witness</a:t>
            </a:r>
            <a:r>
              <a:rPr lang="en-GB" sz="1725" dirty="0">
                <a:latin typeface="Calibri" panose="020F0502020204030204" pitchFamily="34" charset="0"/>
                <a:cs typeface="Calibri" panose="020F0502020204030204" pitchFamily="34" charset="0"/>
              </a:rPr>
              <a:t>. </a:t>
            </a:r>
          </a:p>
          <a:p>
            <a:pPr marL="0" indent="0">
              <a:buNone/>
            </a:pPr>
            <a:r>
              <a:rPr lang="en-GB" sz="1725" dirty="0">
                <a:latin typeface="Calibri" panose="020F0502020204030204" pitchFamily="34" charset="0"/>
                <a:cs typeface="Calibri" panose="020F0502020204030204" pitchFamily="34" charset="0"/>
              </a:rPr>
              <a:t>The </a:t>
            </a:r>
            <a:r>
              <a:rPr lang="en-GB" sz="1725" b="1" dirty="0">
                <a:latin typeface="Calibri" panose="020F0502020204030204" pitchFamily="34" charset="0"/>
                <a:cs typeface="Calibri" panose="020F0502020204030204" pitchFamily="34" charset="0"/>
              </a:rPr>
              <a:t>power and wealth </a:t>
            </a:r>
            <a:r>
              <a:rPr lang="en-GB" sz="1725" dirty="0">
                <a:latin typeface="Calibri" panose="020F0502020204030204" pitchFamily="34" charset="0"/>
                <a:cs typeface="Calibri" panose="020F0502020204030204" pitchFamily="34" charset="0"/>
              </a:rPr>
              <a:t>concentrated in a few technological organizations, and the </a:t>
            </a:r>
            <a:r>
              <a:rPr lang="en-GB" sz="1725" b="1" dirty="0">
                <a:latin typeface="Calibri" panose="020F0502020204030204" pitchFamily="34" charset="0"/>
                <a:cs typeface="Calibri" panose="020F0502020204030204" pitchFamily="34" charset="0"/>
              </a:rPr>
              <a:t>ecological </a:t>
            </a:r>
            <a:r>
              <a:rPr lang="en-GB" sz="1725" dirty="0">
                <a:latin typeface="Calibri" panose="020F0502020204030204" pitchFamily="34" charset="0"/>
                <a:cs typeface="Calibri" panose="020F0502020204030204" pitchFamily="34" charset="0"/>
              </a:rPr>
              <a:t>impact of mining for the resources needed to meet the increasing demand of digital devices has clear implications for sustainability and the economy of life. </a:t>
            </a:r>
          </a:p>
          <a:p>
            <a:pPr marL="0" indent="0">
              <a:buNone/>
            </a:pPr>
            <a:r>
              <a:rPr lang="en-GB" sz="1725" dirty="0">
                <a:latin typeface="Calibri" panose="020F0502020204030204" pitchFamily="34" charset="0"/>
                <a:cs typeface="Calibri" panose="020F0502020204030204" pitchFamily="34" charset="0"/>
              </a:rPr>
              <a:t>The </a:t>
            </a:r>
            <a:r>
              <a:rPr lang="en-GB" sz="1725" b="1" dirty="0">
                <a:latin typeface="Calibri" panose="020F0502020204030204" pitchFamily="34" charset="0"/>
                <a:cs typeface="Calibri" panose="020F0502020204030204" pitchFamily="34" charset="0"/>
              </a:rPr>
              <a:t>gender gap</a:t>
            </a:r>
            <a:r>
              <a:rPr lang="en-GB" sz="1725" dirty="0">
                <a:latin typeface="Calibri" panose="020F0502020204030204" pitchFamily="34" charset="0"/>
                <a:cs typeface="Calibri" panose="020F0502020204030204" pitchFamily="34" charset="0"/>
              </a:rPr>
              <a:t> in digital access, biased algorithms, and </a:t>
            </a:r>
            <a:r>
              <a:rPr lang="en-GB" sz="1725" b="1" dirty="0">
                <a:latin typeface="Calibri" panose="020F0502020204030204" pitchFamily="34" charset="0"/>
                <a:cs typeface="Calibri" panose="020F0502020204030204" pitchFamily="34" charset="0"/>
              </a:rPr>
              <a:t>online abuse and violence </a:t>
            </a:r>
            <a:r>
              <a:rPr lang="en-GB" sz="1725" dirty="0">
                <a:latin typeface="Calibri" panose="020F0502020204030204" pitchFamily="34" charset="0"/>
                <a:cs typeface="Calibri" panose="020F0502020204030204" pitchFamily="34" charset="0"/>
              </a:rPr>
              <a:t>against women affect our efforts towards a Just Community of Women and Men. And rapid developments and the use of artificial intelligence impact areas of </a:t>
            </a:r>
            <a:r>
              <a:rPr lang="en-GB" sz="1725" b="1" dirty="0">
                <a:latin typeface="Calibri" panose="020F0502020204030204" pitchFamily="34" charset="0"/>
                <a:cs typeface="Calibri" panose="020F0502020204030204" pitchFamily="34" charset="0"/>
              </a:rPr>
              <a:t>health, race, and what it means to be human</a:t>
            </a:r>
            <a:r>
              <a:rPr lang="en-GB" sz="1725" dirty="0">
                <a:latin typeface="Calibri" panose="020F0502020204030204" pitchFamily="34" charset="0"/>
                <a:cs typeface="Calibri" panose="020F0502020204030204" pitchFamily="34" charset="0"/>
              </a:rPr>
              <a:t>. </a:t>
            </a:r>
          </a:p>
          <a:p>
            <a:pPr marL="0" indent="0">
              <a:buNone/>
            </a:pPr>
            <a:r>
              <a:rPr lang="en-GB" sz="1725" dirty="0">
                <a:latin typeface="Calibri" panose="020F0502020204030204" pitchFamily="34" charset="0"/>
                <a:cs typeface="Calibri" panose="020F0502020204030204" pitchFamily="34" charset="0"/>
              </a:rPr>
              <a:t>While addressing the challenges, </a:t>
            </a:r>
            <a:r>
              <a:rPr lang="en-GB" sz="1725" b="1" dirty="0">
                <a:latin typeface="Calibri" panose="020F0502020204030204" pitchFamily="34" charset="0"/>
                <a:cs typeface="Calibri" panose="020F0502020204030204" pitchFamily="34" charset="0"/>
              </a:rPr>
              <a:t>we have the opportunity to identify and model digital justice </a:t>
            </a:r>
            <a:r>
              <a:rPr lang="en-GB" sz="1725" dirty="0">
                <a:latin typeface="Calibri" panose="020F0502020204030204" pitchFamily="34" charset="0"/>
                <a:cs typeface="Calibri" panose="020F0502020204030204" pitchFamily="34" charset="0"/>
              </a:rPr>
              <a:t>in education, mission and evangelism, and work in human rights as well with international organizations and interfaith partners on the path of justice and peace. </a:t>
            </a:r>
          </a:p>
          <a:p>
            <a:pPr marL="0" indent="0">
              <a:buNone/>
            </a:pPr>
            <a:endParaRPr lang="en-GB" sz="1725" dirty="0">
              <a:latin typeface="Calibri" panose="020F0502020204030204" pitchFamily="34" charset="0"/>
              <a:cs typeface="Calibri" panose="020F0502020204030204" pitchFamily="34" charset="0"/>
            </a:endParaRPr>
          </a:p>
          <a:p>
            <a:pPr marL="0" indent="0">
              <a:buNone/>
            </a:pPr>
            <a:r>
              <a:rPr lang="en-GB" sz="1725" i="1" dirty="0">
                <a:latin typeface="Calibri" panose="020F0502020204030204" pitchFamily="34" charset="0"/>
                <a:cs typeface="Calibri" panose="020F0502020204030204" pitchFamily="34" charset="0"/>
              </a:rPr>
              <a:t>A New Communications Paper for the 21</a:t>
            </a:r>
            <a:r>
              <a:rPr lang="en-GB" sz="1725" i="1" baseline="30000" dirty="0">
                <a:latin typeface="Calibri" panose="020F0502020204030204" pitchFamily="34" charset="0"/>
                <a:cs typeface="Calibri" panose="020F0502020204030204" pitchFamily="34" charset="0"/>
              </a:rPr>
              <a:t>st</a:t>
            </a:r>
            <a:r>
              <a:rPr lang="en-GB" sz="1725" i="1" dirty="0">
                <a:latin typeface="Calibri" panose="020F0502020204030204" pitchFamily="34" charset="0"/>
                <a:cs typeface="Calibri" panose="020F0502020204030204" pitchFamily="34" charset="0"/>
              </a:rPr>
              <a:t> Century (World Council of Churches, 2022; based on the Manifesto of the International Symposium, Communication for Social Justice in a Digital Age.</a:t>
            </a:r>
          </a:p>
          <a:p>
            <a:pPr marL="0" indent="0">
              <a:buNone/>
            </a:pPr>
            <a:endParaRPr lang="en-GB" dirty="0"/>
          </a:p>
        </p:txBody>
      </p:sp>
      <p:sp>
        <p:nvSpPr>
          <p:cNvPr id="5" name="Title 1">
            <a:extLst>
              <a:ext uri="{FF2B5EF4-FFF2-40B4-BE49-F238E27FC236}">
                <a16:creationId xmlns:a16="http://schemas.microsoft.com/office/drawing/2014/main" id="{46DE33DB-F433-4048-B53C-0CE2D43272B8}"/>
              </a:ext>
            </a:extLst>
          </p:cNvPr>
          <p:cNvSpPr>
            <a:spLocks noGrp="1"/>
          </p:cNvSpPr>
          <p:nvPr>
            <p:ph type="title"/>
          </p:nvPr>
        </p:nvSpPr>
        <p:spPr>
          <a:xfrm>
            <a:off x="605646" y="486143"/>
            <a:ext cx="8515350" cy="994172"/>
          </a:xfrm>
        </p:spPr>
        <p:txBody>
          <a:bodyPr>
            <a:normAutofit/>
          </a:bodyPr>
          <a:lstStyle/>
          <a:p>
            <a:pPr algn="l"/>
            <a:r>
              <a:rPr lang="en-US" dirty="0">
                <a:latin typeface="Helvetica" pitchFamily="2" charset="0"/>
              </a:rPr>
              <a:t>A vision of digital justice</a:t>
            </a:r>
          </a:p>
        </p:txBody>
      </p:sp>
      <p:pic>
        <p:nvPicPr>
          <p:cNvPr id="2" name="Picture 1" descr="WACCglobal-tall_EN.jpg">
            <a:extLst>
              <a:ext uri="{FF2B5EF4-FFF2-40B4-BE49-F238E27FC236}">
                <a16:creationId xmlns:a16="http://schemas.microsoft.com/office/drawing/2014/main" id="{8A7AB139-94C7-1219-0129-AC4049CA93C3}"/>
              </a:ext>
            </a:extLst>
          </p:cNvPr>
          <p:cNvPicPr>
            <a:picLocks noChangeAspect="1"/>
          </p:cNvPicPr>
          <p:nvPr/>
        </p:nvPicPr>
        <p:blipFill>
          <a:blip r:embed="rId3"/>
          <a:srcRect/>
          <a:stretch>
            <a:fillRect/>
          </a:stretch>
        </p:blipFill>
        <p:spPr bwMode="auto">
          <a:xfrm>
            <a:off x="7447472" y="0"/>
            <a:ext cx="1696528" cy="1696528"/>
          </a:xfrm>
          <a:prstGeom prst="rect">
            <a:avLst/>
          </a:prstGeom>
          <a:noFill/>
          <a:ln w="9525">
            <a:noFill/>
            <a:miter lim="800000"/>
            <a:headEnd/>
            <a:tailEnd/>
          </a:ln>
        </p:spPr>
      </p:pic>
    </p:spTree>
    <p:extLst>
      <p:ext uri="{BB962C8B-B14F-4D97-AF65-F5344CB8AC3E}">
        <p14:creationId xmlns:p14="http://schemas.microsoft.com/office/powerpoint/2010/main" val="8315084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B7D1E-813D-FD4D-9DB3-728A8E623BC5}"/>
              </a:ext>
            </a:extLst>
          </p:cNvPr>
          <p:cNvSpPr>
            <a:spLocks noGrp="1"/>
          </p:cNvSpPr>
          <p:nvPr>
            <p:ph type="title"/>
          </p:nvPr>
        </p:nvSpPr>
        <p:spPr>
          <a:xfrm>
            <a:off x="432945" y="900632"/>
            <a:ext cx="5891655" cy="1062383"/>
          </a:xfrm>
        </p:spPr>
        <p:txBody>
          <a:bodyPr>
            <a:normAutofit/>
          </a:bodyPr>
          <a:lstStyle/>
          <a:p>
            <a:r>
              <a:rPr lang="en-US" sz="2850" b="1" dirty="0">
                <a:latin typeface="Helvetica" pitchFamily="2" charset="0"/>
              </a:rPr>
              <a:t>Develop Guidelines for your Organization</a:t>
            </a:r>
          </a:p>
        </p:txBody>
      </p:sp>
      <p:pic>
        <p:nvPicPr>
          <p:cNvPr id="6" name="Picture 5" descr="Logo, company name&#10;&#10;Description automatically generated">
            <a:extLst>
              <a:ext uri="{FF2B5EF4-FFF2-40B4-BE49-F238E27FC236}">
                <a16:creationId xmlns:a16="http://schemas.microsoft.com/office/drawing/2014/main" id="{794C2918-BF75-8458-FA24-AB13AEA448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5240" y="147724"/>
            <a:ext cx="1505815" cy="1505815"/>
          </a:xfrm>
          <a:prstGeom prst="rect">
            <a:avLst/>
          </a:prstGeom>
        </p:spPr>
      </p:pic>
      <p:sp>
        <p:nvSpPr>
          <p:cNvPr id="14" name="Content Placeholder 13">
            <a:extLst>
              <a:ext uri="{FF2B5EF4-FFF2-40B4-BE49-F238E27FC236}">
                <a16:creationId xmlns:a16="http://schemas.microsoft.com/office/drawing/2014/main" id="{BA6A7357-4528-13CC-0D0A-2C3E85F768B4}"/>
              </a:ext>
            </a:extLst>
          </p:cNvPr>
          <p:cNvSpPr>
            <a:spLocks noGrp="1"/>
          </p:cNvSpPr>
          <p:nvPr>
            <p:ph idx="1"/>
          </p:nvPr>
        </p:nvSpPr>
        <p:spPr>
          <a:xfrm>
            <a:off x="838200" y="2133600"/>
            <a:ext cx="6120255" cy="3263504"/>
          </a:xfrm>
        </p:spPr>
        <p:txBody>
          <a:bodyPr/>
          <a:lstStyle/>
          <a:p>
            <a:r>
              <a:rPr lang="en-GB" sz="2800" dirty="0">
                <a:latin typeface="Calibri" panose="020F0502020204030204" pitchFamily="34" charset="0"/>
                <a:ea typeface="Aptos" panose="020B0004020202020204" pitchFamily="34" charset="0"/>
                <a:cs typeface="Calibri" panose="020F0502020204030204" pitchFamily="34" charset="0"/>
              </a:rPr>
              <a:t>Be respectful of the people you serve, of copyright, of professional creators</a:t>
            </a:r>
          </a:p>
          <a:p>
            <a:r>
              <a:rPr lang="en-GB" sz="2800" dirty="0">
                <a:latin typeface="Calibri" panose="020F0502020204030204" pitchFamily="34" charset="0"/>
                <a:ea typeface="Aptos" panose="020B0004020202020204" pitchFamily="34" charset="0"/>
                <a:cs typeface="Calibri" panose="020F0502020204030204" pitchFamily="34" charset="0"/>
              </a:rPr>
              <a:t>Be transparent and credit your sources</a:t>
            </a:r>
          </a:p>
          <a:p>
            <a:r>
              <a:rPr lang="en-GB" sz="2800" dirty="0">
                <a:latin typeface="Calibri" panose="020F0502020204030204" pitchFamily="34" charset="0"/>
                <a:ea typeface="Aptos" panose="020B0004020202020204" pitchFamily="34" charset="0"/>
                <a:cs typeface="Calibri" panose="020F0502020204030204" pitchFamily="34" charset="0"/>
              </a:rPr>
              <a:t>Be truthful in your messages</a:t>
            </a:r>
          </a:p>
          <a:p>
            <a:r>
              <a:rPr lang="en-GB" sz="2800" dirty="0">
                <a:latin typeface="Calibri" panose="020F0502020204030204" pitchFamily="34" charset="0"/>
                <a:ea typeface="Aptos" panose="020B0004020202020204" pitchFamily="34" charset="0"/>
                <a:cs typeface="Calibri" panose="020F0502020204030204" pitchFamily="34" charset="0"/>
              </a:rPr>
              <a:t>Be wise in the use of your tools</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16385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B7D1E-813D-FD4D-9DB3-728A8E623BC5}"/>
              </a:ext>
            </a:extLst>
          </p:cNvPr>
          <p:cNvSpPr>
            <a:spLocks noGrp="1"/>
          </p:cNvSpPr>
          <p:nvPr>
            <p:ph type="title"/>
          </p:nvPr>
        </p:nvSpPr>
        <p:spPr>
          <a:xfrm>
            <a:off x="179512" y="230590"/>
            <a:ext cx="3529455" cy="1062383"/>
          </a:xfrm>
        </p:spPr>
        <p:txBody>
          <a:bodyPr>
            <a:normAutofit/>
          </a:bodyPr>
          <a:lstStyle/>
          <a:p>
            <a:r>
              <a:rPr lang="en-US" sz="2850" b="1" dirty="0">
                <a:latin typeface="Helvetica" pitchFamily="2" charset="0"/>
              </a:rPr>
              <a:t>Be informed</a:t>
            </a:r>
          </a:p>
        </p:txBody>
      </p:sp>
      <p:pic>
        <p:nvPicPr>
          <p:cNvPr id="6" name="Picture 5" descr="Logo, company name&#10;&#10;Description automatically generated">
            <a:extLst>
              <a:ext uri="{FF2B5EF4-FFF2-40B4-BE49-F238E27FC236}">
                <a16:creationId xmlns:a16="http://schemas.microsoft.com/office/drawing/2014/main" id="{794C2918-BF75-8458-FA24-AB13AEA448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200" y="185154"/>
            <a:ext cx="1415246" cy="1415246"/>
          </a:xfrm>
          <a:prstGeom prst="rect">
            <a:avLst/>
          </a:prstGeom>
        </p:spPr>
      </p:pic>
      <p:pic>
        <p:nvPicPr>
          <p:cNvPr id="16" name="Picture 15" descr="A screenshot of a website&#10;&#10;Description automatically generated">
            <a:extLst>
              <a:ext uri="{FF2B5EF4-FFF2-40B4-BE49-F238E27FC236}">
                <a16:creationId xmlns:a16="http://schemas.microsoft.com/office/drawing/2014/main" id="{CC3EFC55-02D1-8F55-7B1B-9FF05272D5F5}"/>
              </a:ext>
            </a:extLst>
          </p:cNvPr>
          <p:cNvPicPr>
            <a:picLocks noChangeAspect="1"/>
          </p:cNvPicPr>
          <p:nvPr/>
        </p:nvPicPr>
        <p:blipFill>
          <a:blip r:embed="rId4"/>
          <a:stretch>
            <a:fillRect/>
          </a:stretch>
        </p:blipFill>
        <p:spPr>
          <a:xfrm>
            <a:off x="885370" y="1600400"/>
            <a:ext cx="4174869" cy="3288133"/>
          </a:xfrm>
          <a:prstGeom prst="rect">
            <a:avLst/>
          </a:prstGeom>
        </p:spPr>
      </p:pic>
      <p:sp>
        <p:nvSpPr>
          <p:cNvPr id="3" name="TextBox 2">
            <a:extLst>
              <a:ext uri="{FF2B5EF4-FFF2-40B4-BE49-F238E27FC236}">
                <a16:creationId xmlns:a16="http://schemas.microsoft.com/office/drawing/2014/main" id="{18C1267B-8BA9-843D-0E5D-EDC2A8934008}"/>
              </a:ext>
            </a:extLst>
          </p:cNvPr>
          <p:cNvSpPr txBox="1"/>
          <p:nvPr/>
        </p:nvSpPr>
        <p:spPr>
          <a:xfrm>
            <a:off x="982383" y="5001616"/>
            <a:ext cx="3944350" cy="369332"/>
          </a:xfrm>
          <a:prstGeom prst="rect">
            <a:avLst/>
          </a:prstGeom>
          <a:noFill/>
        </p:spPr>
        <p:txBody>
          <a:bodyPr wrap="none" rtlCol="0">
            <a:spAutoFit/>
          </a:bodyPr>
          <a:lstStyle/>
          <a:p>
            <a:r>
              <a:rPr lang="en-US" sz="1800" dirty="0">
                <a:solidFill>
                  <a:schemeClr val="tx2">
                    <a:lumMod val="60000"/>
                    <a:lumOff val="40000"/>
                  </a:schemeClr>
                </a:solidFill>
              </a:rPr>
              <a:t>https://</a:t>
            </a:r>
            <a:r>
              <a:rPr lang="en-US" sz="1800" dirty="0" err="1">
                <a:solidFill>
                  <a:schemeClr val="tx2">
                    <a:lumMod val="60000"/>
                    <a:lumOff val="40000"/>
                  </a:schemeClr>
                </a:solidFill>
              </a:rPr>
              <a:t>ccrvoices.org</a:t>
            </a:r>
            <a:r>
              <a:rPr lang="en-US" sz="1800" dirty="0">
                <a:solidFill>
                  <a:schemeClr val="tx2">
                    <a:lumMod val="60000"/>
                    <a:lumOff val="40000"/>
                  </a:schemeClr>
                </a:solidFill>
              </a:rPr>
              <a:t>/courses/ai-and-you/</a:t>
            </a:r>
          </a:p>
        </p:txBody>
      </p:sp>
      <p:sp>
        <p:nvSpPr>
          <p:cNvPr id="5" name="TextBox 4">
            <a:extLst>
              <a:ext uri="{FF2B5EF4-FFF2-40B4-BE49-F238E27FC236}">
                <a16:creationId xmlns:a16="http://schemas.microsoft.com/office/drawing/2014/main" id="{63B80068-696D-AEFE-6FD9-3F5399C73AA8}"/>
              </a:ext>
            </a:extLst>
          </p:cNvPr>
          <p:cNvSpPr txBox="1"/>
          <p:nvPr/>
        </p:nvSpPr>
        <p:spPr>
          <a:xfrm>
            <a:off x="982383" y="5880988"/>
            <a:ext cx="7462629" cy="400110"/>
          </a:xfrm>
          <a:prstGeom prst="rect">
            <a:avLst/>
          </a:prstGeom>
          <a:noFill/>
        </p:spPr>
        <p:txBody>
          <a:bodyPr wrap="square">
            <a:spAutoFit/>
          </a:bodyPr>
          <a:lstStyle/>
          <a:p>
            <a:pPr marL="0" indent="0">
              <a:buNone/>
            </a:pPr>
            <a:r>
              <a:rPr lang="en-US" sz="2000" dirty="0">
                <a:latin typeface="Calibri" panose="020F0502020204030204" pitchFamily="34" charset="0"/>
                <a:cs typeface="Calibri" panose="020F0502020204030204" pitchFamily="34" charset="0"/>
              </a:rPr>
              <a:t>For info on learning opportunities and resources: </a:t>
            </a:r>
            <a:r>
              <a:rPr lang="en-US" sz="2000" dirty="0" err="1">
                <a:latin typeface="Calibri" panose="020F0502020204030204" pitchFamily="34" charset="0"/>
                <a:cs typeface="Calibri" panose="020F0502020204030204" pitchFamily="34" charset="0"/>
              </a:rPr>
              <a:t>ss@waccglobal.org</a:t>
            </a:r>
            <a:endParaRPr lang="en-US" sz="2000" dirty="0">
              <a:latin typeface="Calibri" panose="020F0502020204030204" pitchFamily="34" charset="0"/>
              <a:cs typeface="Calibri" panose="020F0502020204030204" pitchFamily="34" charset="0"/>
            </a:endParaRPr>
          </a:p>
        </p:txBody>
      </p:sp>
      <p:pic>
        <p:nvPicPr>
          <p:cNvPr id="7" name="Content Placeholder 4">
            <a:extLst>
              <a:ext uri="{FF2B5EF4-FFF2-40B4-BE49-F238E27FC236}">
                <a16:creationId xmlns:a16="http://schemas.microsoft.com/office/drawing/2014/main" id="{D3F3A702-3A75-C0AE-1BB2-65E8731D60D3}"/>
              </a:ext>
            </a:extLst>
          </p:cNvPr>
          <p:cNvPicPr>
            <a:picLocks noChangeAspect="1"/>
          </p:cNvPicPr>
          <p:nvPr/>
        </p:nvPicPr>
        <p:blipFill>
          <a:blip r:embed="rId5"/>
          <a:stretch>
            <a:fillRect/>
          </a:stretch>
        </p:blipFill>
        <p:spPr>
          <a:xfrm>
            <a:off x="6019800" y="1731065"/>
            <a:ext cx="2641599" cy="2641599"/>
          </a:xfrm>
          <a:prstGeom prst="rect">
            <a:avLst/>
          </a:prstGeom>
        </p:spPr>
      </p:pic>
    </p:spTree>
    <p:extLst>
      <p:ext uri="{BB962C8B-B14F-4D97-AF65-F5344CB8AC3E}">
        <p14:creationId xmlns:p14="http://schemas.microsoft.com/office/powerpoint/2010/main" val="20664150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B7D1E-813D-FD4D-9DB3-728A8E623BC5}"/>
              </a:ext>
            </a:extLst>
          </p:cNvPr>
          <p:cNvSpPr>
            <a:spLocks noGrp="1"/>
          </p:cNvSpPr>
          <p:nvPr>
            <p:ph type="title"/>
          </p:nvPr>
        </p:nvSpPr>
        <p:spPr>
          <a:xfrm>
            <a:off x="179512" y="519190"/>
            <a:ext cx="6626543" cy="1062383"/>
          </a:xfrm>
        </p:spPr>
        <p:txBody>
          <a:bodyPr>
            <a:normAutofit/>
          </a:bodyPr>
          <a:lstStyle/>
          <a:p>
            <a:r>
              <a:rPr lang="en-US" sz="2850" b="1" dirty="0">
                <a:latin typeface="Helvetica" pitchFamily="2" charset="0"/>
              </a:rPr>
              <a:t>Foster a Community of Trust and Digital Resilience</a:t>
            </a:r>
          </a:p>
        </p:txBody>
      </p:sp>
      <p:sp>
        <p:nvSpPr>
          <p:cNvPr id="14" name="Content Placeholder 13">
            <a:extLst>
              <a:ext uri="{FF2B5EF4-FFF2-40B4-BE49-F238E27FC236}">
                <a16:creationId xmlns:a16="http://schemas.microsoft.com/office/drawing/2014/main" id="{BA6A7357-4528-13CC-0D0A-2C3E85F768B4}"/>
              </a:ext>
            </a:extLst>
          </p:cNvPr>
          <p:cNvSpPr>
            <a:spLocks noGrp="1"/>
          </p:cNvSpPr>
          <p:nvPr>
            <p:ph idx="1"/>
          </p:nvPr>
        </p:nvSpPr>
        <p:spPr>
          <a:xfrm>
            <a:off x="368872" y="1797248"/>
            <a:ext cx="8406255" cy="5060752"/>
          </a:xfrm>
        </p:spPr>
        <p:txBody>
          <a:bodyPr/>
          <a:lstStyle/>
          <a:p>
            <a:pPr marL="0" indent="0">
              <a:buNone/>
            </a:pPr>
            <a:r>
              <a:rPr lang="en-US" sz="2800" dirty="0">
                <a:latin typeface="Calibri" panose="020F0502020204030204" pitchFamily="34" charset="0"/>
                <a:cs typeface="Calibri" panose="020F0502020204030204" pitchFamily="34" charset="0"/>
              </a:rPr>
              <a:t>Be proactive:</a:t>
            </a:r>
          </a:p>
          <a:p>
            <a:pPr>
              <a:buFontTx/>
              <a:buChar char="-"/>
            </a:pPr>
            <a:r>
              <a:rPr lang="en-US" sz="2800" dirty="0">
                <a:latin typeface="Calibri" panose="020F0502020204030204" pitchFamily="34" charset="0"/>
                <a:cs typeface="Calibri" panose="020F0502020204030204" pitchFamily="34" charset="0"/>
              </a:rPr>
              <a:t>Incorporate digital media literacy in your services</a:t>
            </a:r>
          </a:p>
          <a:p>
            <a:pPr>
              <a:buFontTx/>
              <a:buChar char="-"/>
            </a:pPr>
            <a:r>
              <a:rPr lang="en-US" sz="2800" dirty="0">
                <a:latin typeface="Calibri" panose="020F0502020204030204" pitchFamily="34" charset="0"/>
                <a:cs typeface="Calibri" panose="020F0502020204030204" pitchFamily="34" charset="0"/>
              </a:rPr>
              <a:t>Help identify digital and information needs in your community and help to resolve them </a:t>
            </a:r>
          </a:p>
          <a:p>
            <a:pPr>
              <a:buFontTx/>
              <a:buChar char="-"/>
            </a:pPr>
            <a:r>
              <a:rPr lang="en-US" sz="2800" dirty="0">
                <a:latin typeface="Calibri" panose="020F0502020204030204" pitchFamily="34" charset="0"/>
                <a:cs typeface="Calibri" panose="020F0502020204030204" pitchFamily="34" charset="0"/>
              </a:rPr>
              <a:t>Know how to identify misinformation/disinformation and help your community to do the same.</a:t>
            </a:r>
          </a:p>
          <a:p>
            <a:pPr marL="0" indent="0" algn="ctr">
              <a:buNone/>
            </a:pPr>
            <a:r>
              <a:rPr lang="en-US" sz="2800" b="1" dirty="0">
                <a:latin typeface="Calibri" panose="020F0502020204030204" pitchFamily="34" charset="0"/>
                <a:cs typeface="Calibri" panose="020F0502020204030204" pitchFamily="34" charset="0"/>
              </a:rPr>
              <a:t>Education – Community – Action</a:t>
            </a:r>
          </a:p>
          <a:p>
            <a:pPr>
              <a:buFontTx/>
              <a:buChar char="-"/>
            </a:pPr>
            <a:endParaRPr lang="en-US" sz="1500" dirty="0"/>
          </a:p>
          <a:p>
            <a:pPr>
              <a:buFontTx/>
              <a:buChar char="-"/>
            </a:pPr>
            <a:endParaRPr lang="en-US" sz="1500" dirty="0"/>
          </a:p>
          <a:p>
            <a:pPr marL="0" indent="0">
              <a:buNone/>
            </a:pPr>
            <a:endParaRPr lang="en-US" sz="1500" dirty="0"/>
          </a:p>
        </p:txBody>
      </p:sp>
      <p:pic>
        <p:nvPicPr>
          <p:cNvPr id="5" name="Picture 4" descr="Logo, company name&#10;&#10;Description automatically generated">
            <a:extLst>
              <a:ext uri="{FF2B5EF4-FFF2-40B4-BE49-F238E27FC236}">
                <a16:creationId xmlns:a16="http://schemas.microsoft.com/office/drawing/2014/main" id="{8E86001F-D90B-BD9C-F62F-83864DF4D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200" y="185154"/>
            <a:ext cx="1415246" cy="1415246"/>
          </a:xfrm>
          <a:prstGeom prst="rect">
            <a:avLst/>
          </a:prstGeom>
        </p:spPr>
      </p:pic>
      <p:sp>
        <p:nvSpPr>
          <p:cNvPr id="7" name="TextBox 6">
            <a:extLst>
              <a:ext uri="{FF2B5EF4-FFF2-40B4-BE49-F238E27FC236}">
                <a16:creationId xmlns:a16="http://schemas.microsoft.com/office/drawing/2014/main" id="{0ECD6A8A-60B9-FF3B-FA54-2D002D844E2E}"/>
              </a:ext>
            </a:extLst>
          </p:cNvPr>
          <p:cNvSpPr txBox="1">
            <a:spLocks noChangeArrowheads="1"/>
          </p:cNvSpPr>
          <p:nvPr/>
        </p:nvSpPr>
        <p:spPr bwMode="auto">
          <a:xfrm>
            <a:off x="1219200" y="5953780"/>
            <a:ext cx="6705600" cy="461665"/>
          </a:xfrm>
          <a:prstGeom prst="rect">
            <a:avLst/>
          </a:prstGeom>
          <a:noFill/>
          <a:ln w="9525">
            <a:noFill/>
            <a:miter lim="800000"/>
            <a:headEnd/>
            <a:tailEnd/>
          </a:ln>
        </p:spPr>
        <p:txBody>
          <a:bodyPr wrap="square">
            <a:spAutoFit/>
          </a:bodyPr>
          <a:lstStyle/>
          <a:p>
            <a:pPr algn="ctr"/>
            <a:r>
              <a:rPr lang="en-US" dirty="0">
                <a:solidFill>
                  <a:srgbClr val="00B0F0"/>
                </a:solidFill>
                <a:latin typeface="Open Sans" pitchFamily="34" charset="0"/>
                <a:cs typeface="Open Sans" pitchFamily="34" charset="0"/>
              </a:rPr>
              <a:t>www.waccglobal.org</a:t>
            </a:r>
          </a:p>
        </p:txBody>
      </p:sp>
    </p:spTree>
    <p:extLst>
      <p:ext uri="{BB962C8B-B14F-4D97-AF65-F5344CB8AC3E}">
        <p14:creationId xmlns:p14="http://schemas.microsoft.com/office/powerpoint/2010/main" val="3977701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26" presetClass="emph" presetSubtype="0" fill="hold" grpId="1" nodeType="afterEffect">
                                  <p:stCondLst>
                                    <p:cond delay="1000"/>
                                  </p:stCondLst>
                                  <p:iterate type="lt">
                                    <p:tmPct val="0"/>
                                  </p:iterate>
                                  <p:childTnLst>
                                    <p:animEffect transition="out" filter="fade">
                                      <p:cBhvr>
                                        <p:cTn id="10" dur="5000" tmFilter="0, 0; .2, .5; .8, .5; 1, 0"/>
                                        <p:tgtEl>
                                          <p:spTgt spid="7"/>
                                        </p:tgtEl>
                                      </p:cBhvr>
                                    </p:animEffect>
                                    <p:animScale>
                                      <p:cBhvr>
                                        <p:cTn id="11" dur="2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73AD-2626-6728-74F3-9949F16F80CC}"/>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4A9D880C-CD6A-24C6-721A-6561E5C5FE12}"/>
              </a:ext>
            </a:extLst>
          </p:cNvPr>
          <p:cNvSpPr>
            <a:spLocks noGrp="1"/>
          </p:cNvSpPr>
          <p:nvPr>
            <p:ph idx="1"/>
          </p:nvPr>
        </p:nvSpPr>
        <p:spPr/>
        <p:txBody>
          <a:bodyPr/>
          <a:lstStyle/>
          <a:p>
            <a:pPr algn="l">
              <a:buFont typeface="Arial" panose="020B0604020202020204" pitchFamily="34" charset="0"/>
              <a:buChar char="•"/>
            </a:pPr>
            <a:r>
              <a:rPr lang="en-GB" sz="2000" b="0" i="0" dirty="0">
                <a:solidFill>
                  <a:srgbClr val="3E3E3E"/>
                </a:solidFill>
                <a:effectLst/>
                <a:latin typeface="Calibri" panose="020F0502020204030204" pitchFamily="34" charset="0"/>
                <a:cs typeface="Calibri" panose="020F0502020204030204" pitchFamily="34" charset="0"/>
              </a:rPr>
              <a:t>that we should stop thinking that digital technology was ‘good’ or ‘bad’ in itself but recognise that it creates opportunities and threats whose impact can be positive or negative (or both);</a:t>
            </a:r>
          </a:p>
          <a:p>
            <a:pPr algn="l">
              <a:buFont typeface="Arial" panose="020B0604020202020204" pitchFamily="34" charset="0"/>
              <a:buChar char="•"/>
            </a:pPr>
            <a:r>
              <a:rPr lang="en-GB" sz="2000" b="0" i="0" dirty="0">
                <a:solidFill>
                  <a:srgbClr val="3E3E3E"/>
                </a:solidFill>
                <a:effectLst/>
                <a:latin typeface="Calibri" panose="020F0502020204030204" pitchFamily="34" charset="0"/>
                <a:cs typeface="Calibri" panose="020F0502020204030204" pitchFamily="34" charset="0"/>
              </a:rPr>
              <a:t>that we should consider in advance how we want innovations to change our lives rather than letting technology take those decisions for us;</a:t>
            </a:r>
          </a:p>
          <a:p>
            <a:pPr algn="l">
              <a:buFont typeface="Arial" panose="020B0604020202020204" pitchFamily="34" charset="0"/>
              <a:buChar char="•"/>
            </a:pPr>
            <a:r>
              <a:rPr lang="en-GB" sz="2000" b="0" i="0" dirty="0">
                <a:solidFill>
                  <a:srgbClr val="3E3E3E"/>
                </a:solidFill>
                <a:effectLst/>
                <a:latin typeface="Calibri" panose="020F0502020204030204" pitchFamily="34" charset="0"/>
                <a:cs typeface="Calibri" panose="020F0502020204030204" pitchFamily="34" charset="0"/>
              </a:rPr>
              <a:t>that we should recognise we, in our communities and our societies, have the </a:t>
            </a:r>
            <a:r>
              <a:rPr lang="en-GB" sz="2000" b="0" i="1" dirty="0">
                <a:solidFill>
                  <a:srgbClr val="3E3E3E"/>
                </a:solidFill>
                <a:effectLst/>
                <a:latin typeface="Calibri" panose="020F0502020204030204" pitchFamily="34" charset="0"/>
                <a:cs typeface="Calibri" panose="020F0502020204030204" pitchFamily="34" charset="0"/>
              </a:rPr>
              <a:t>right</a:t>
            </a:r>
            <a:r>
              <a:rPr lang="en-GB" sz="2000" b="0" i="0" dirty="0">
                <a:solidFill>
                  <a:srgbClr val="3E3E3E"/>
                </a:solidFill>
                <a:effectLst/>
                <a:latin typeface="Calibri" panose="020F0502020204030204" pitchFamily="34" charset="0"/>
                <a:cs typeface="Calibri" panose="020F0502020204030204" pitchFamily="34" charset="0"/>
              </a:rPr>
              <a:t> to shape the Information Society, and that we need to exercise that right if we want it to respect human rights, protect the environment, enable sustainable development, promote diversity, limit capacity for conflict, and achieve greater equality;</a:t>
            </a:r>
          </a:p>
          <a:p>
            <a:endParaRPr lang="en-US" sz="2000" dirty="0">
              <a:latin typeface="Calibri" panose="020F0502020204030204" pitchFamily="34" charset="0"/>
              <a:cs typeface="Calibri" panose="020F0502020204030204" pitchFamily="34" charset="0"/>
            </a:endParaRPr>
          </a:p>
          <a:p>
            <a:pPr marL="0" indent="0">
              <a:buNone/>
            </a:pPr>
            <a:r>
              <a:rPr lang="en-GB" sz="1600" b="0" i="0" dirty="0">
                <a:solidFill>
                  <a:srgbClr val="3E3E3E"/>
                </a:solidFill>
                <a:effectLst/>
                <a:latin typeface="Calibri" panose="020F0502020204030204" pitchFamily="34" charset="0"/>
                <a:cs typeface="Calibri" panose="020F0502020204030204" pitchFamily="34" charset="0"/>
              </a:rPr>
              <a:t>Inside the Digital Society: How optimistic are you? </a:t>
            </a:r>
            <a:r>
              <a:rPr lang="en-US" sz="1600" dirty="0">
                <a:latin typeface="Calibri" panose="020F0502020204030204" pitchFamily="34" charset="0"/>
                <a:cs typeface="Calibri" panose="020F0502020204030204" pitchFamily="34" charset="0"/>
              </a:rPr>
              <a:t> David Souter, https://</a:t>
            </a:r>
            <a:r>
              <a:rPr lang="en-US" sz="1600" dirty="0" err="1">
                <a:latin typeface="Calibri" panose="020F0502020204030204" pitchFamily="34" charset="0"/>
                <a:cs typeface="Calibri" panose="020F0502020204030204" pitchFamily="34" charset="0"/>
              </a:rPr>
              <a:t>www.apc.org</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en</a:t>
            </a:r>
            <a:r>
              <a:rPr lang="en-US" sz="1600" dirty="0">
                <a:latin typeface="Calibri" panose="020F0502020204030204" pitchFamily="34" charset="0"/>
                <a:cs typeface="Calibri" panose="020F0502020204030204" pitchFamily="34" charset="0"/>
              </a:rPr>
              <a:t>/blog/inside-digital-society-how-optimistic-are-you-0</a:t>
            </a:r>
          </a:p>
        </p:txBody>
      </p:sp>
    </p:spTree>
    <p:extLst>
      <p:ext uri="{BB962C8B-B14F-4D97-AF65-F5344CB8AC3E}">
        <p14:creationId xmlns:p14="http://schemas.microsoft.com/office/powerpoint/2010/main" val="229403572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58" y="2428868"/>
            <a:ext cx="8429684" cy="1354217"/>
          </a:xfrm>
          <a:prstGeom prst="rect">
            <a:avLst/>
          </a:prstGeom>
          <a:noFill/>
        </p:spPr>
        <p:txBody>
          <a:bodyPr wrap="square" rtlCol="0">
            <a:spAutoFit/>
          </a:bodyPr>
          <a:lstStyle/>
          <a:p>
            <a:endParaRPr lang="en-CA" sz="3200" b="1" dirty="0"/>
          </a:p>
          <a:p>
            <a:endParaRPr lang="en-CA" sz="3200" b="1" dirty="0"/>
          </a:p>
          <a:p>
            <a:endParaRPr lang="en-CA" dirty="0"/>
          </a:p>
        </p:txBody>
      </p:sp>
      <p:pic>
        <p:nvPicPr>
          <p:cNvPr id="9" name="Picture 8" descr="A close-up of a website&#10;&#10;Description automatically generated">
            <a:extLst>
              <a:ext uri="{FF2B5EF4-FFF2-40B4-BE49-F238E27FC236}">
                <a16:creationId xmlns:a16="http://schemas.microsoft.com/office/drawing/2014/main" id="{BDD65327-3110-C955-7AB0-6FDC10575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44" y="678"/>
            <a:ext cx="10698480" cy="6857999"/>
          </a:xfrm>
          <a:prstGeom prst="rect">
            <a:avLst/>
          </a:prstGeom>
        </p:spPr>
      </p:pic>
      <p:pic>
        <p:nvPicPr>
          <p:cNvPr id="12" name="Picture 11" descr="A logo with blue and orange letters&#10;&#10;Description automatically generated">
            <a:extLst>
              <a:ext uri="{FF2B5EF4-FFF2-40B4-BE49-F238E27FC236}">
                <a16:creationId xmlns:a16="http://schemas.microsoft.com/office/drawing/2014/main" id="{A5D072F8-CCEB-6CC6-D056-3AB6AC5A2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5157192"/>
            <a:ext cx="3942657" cy="1354217"/>
          </a:xfrm>
          <a:prstGeom prst="rect">
            <a:avLst/>
          </a:prstGeom>
        </p:spPr>
      </p:pic>
      <p:sp>
        <p:nvSpPr>
          <p:cNvPr id="13" name="TextBox 12">
            <a:extLst>
              <a:ext uri="{FF2B5EF4-FFF2-40B4-BE49-F238E27FC236}">
                <a16:creationId xmlns:a16="http://schemas.microsoft.com/office/drawing/2014/main" id="{126FA7E1-4702-670D-039C-353ECDCB127C}"/>
              </a:ext>
            </a:extLst>
          </p:cNvPr>
          <p:cNvSpPr txBox="1"/>
          <p:nvPr/>
        </p:nvSpPr>
        <p:spPr>
          <a:xfrm>
            <a:off x="5364087" y="3783085"/>
            <a:ext cx="3942657" cy="646331"/>
          </a:xfrm>
          <a:prstGeom prst="rect">
            <a:avLst/>
          </a:prstGeom>
          <a:noFill/>
        </p:spPr>
        <p:txBody>
          <a:bodyPr wrap="square" rtlCol="0">
            <a:spAutoFit/>
          </a:bodyPr>
          <a:lstStyle/>
          <a:p>
            <a:r>
              <a:rPr lang="en-US" b="1" dirty="0"/>
              <a:t>Email</a:t>
            </a:r>
          </a:p>
          <a:p>
            <a:r>
              <a:rPr lang="en-US" dirty="0"/>
              <a:t>Sara Speicher: </a:t>
            </a:r>
            <a:r>
              <a:rPr lang="en-US" dirty="0" err="1"/>
              <a:t>ss@waccglobal.org</a:t>
            </a:r>
            <a:endParaRPr lang="en-US" dirty="0"/>
          </a:p>
        </p:txBody>
      </p:sp>
    </p:spTree>
    <p:extLst>
      <p:ext uri="{BB962C8B-B14F-4D97-AF65-F5344CB8AC3E}">
        <p14:creationId xmlns:p14="http://schemas.microsoft.com/office/powerpoint/2010/main" val="19216918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WACCglobal-tall_EN.jpg">
            <a:extLst>
              <a:ext uri="{FF2B5EF4-FFF2-40B4-BE49-F238E27FC236}">
                <a16:creationId xmlns:a16="http://schemas.microsoft.com/office/drawing/2014/main" id="{2905C7ED-1F4B-8448-AEC0-74993C64E3DE}"/>
              </a:ext>
            </a:extLst>
          </p:cNvPr>
          <p:cNvPicPr>
            <a:picLocks noChangeAspect="1"/>
          </p:cNvPicPr>
          <p:nvPr/>
        </p:nvPicPr>
        <p:blipFill>
          <a:blip r:embed="rId3"/>
          <a:srcRect/>
          <a:stretch>
            <a:fillRect/>
          </a:stretch>
        </p:blipFill>
        <p:spPr bwMode="auto">
          <a:xfrm>
            <a:off x="6952883" y="12680"/>
            <a:ext cx="2214563" cy="2214563"/>
          </a:xfrm>
          <a:prstGeom prst="rect">
            <a:avLst/>
          </a:prstGeom>
          <a:noFill/>
          <a:ln w="9525">
            <a:noFill/>
            <a:miter lim="800000"/>
            <a:headEnd/>
            <a:tailEnd/>
          </a:ln>
        </p:spPr>
      </p:pic>
      <p:sp>
        <p:nvSpPr>
          <p:cNvPr id="5" name="TextBox 4">
            <a:extLst>
              <a:ext uri="{FF2B5EF4-FFF2-40B4-BE49-F238E27FC236}">
                <a16:creationId xmlns:a16="http://schemas.microsoft.com/office/drawing/2014/main" id="{CCFCA71C-696B-393F-FCDF-B37780C9B5CE}"/>
              </a:ext>
            </a:extLst>
          </p:cNvPr>
          <p:cNvSpPr txBox="1"/>
          <p:nvPr/>
        </p:nvSpPr>
        <p:spPr>
          <a:xfrm>
            <a:off x="48607" y="495113"/>
            <a:ext cx="7162800" cy="596125"/>
          </a:xfrm>
          <a:prstGeom prst="rect">
            <a:avLst/>
          </a:prstGeom>
          <a:noFill/>
        </p:spPr>
        <p:txBody>
          <a:bodyPr wrap="square">
            <a:spAutoFit/>
          </a:bodyPr>
          <a:lstStyle/>
          <a:p>
            <a:pPr algn="ctr">
              <a:lnSpc>
                <a:spcPct val="130000"/>
              </a:lnSpc>
            </a:pPr>
            <a:r>
              <a:rPr lang="en-GB" sz="2800" dirty="0">
                <a:effectLst/>
                <a:latin typeface="Arial" panose="020B0604020202020204" pitchFamily="34" charset="0"/>
                <a:ea typeface="Calibri" panose="020F0502020204030204" pitchFamily="34" charset="0"/>
                <a:cs typeface="Times New Roman" panose="02020603050405020304" pitchFamily="18" charset="0"/>
              </a:rPr>
              <a:t>Are you a digital justice champion?</a:t>
            </a:r>
            <a:endParaRPr lang="en-US" sz="2800" dirty="0"/>
          </a:p>
        </p:txBody>
      </p:sp>
      <p:sp>
        <p:nvSpPr>
          <p:cNvPr id="7" name="TextBox 6">
            <a:extLst>
              <a:ext uri="{FF2B5EF4-FFF2-40B4-BE49-F238E27FC236}">
                <a16:creationId xmlns:a16="http://schemas.microsoft.com/office/drawing/2014/main" id="{50E34836-32B9-C938-6C4D-DA3F068AEF15}"/>
              </a:ext>
            </a:extLst>
          </p:cNvPr>
          <p:cNvSpPr txBox="1"/>
          <p:nvPr/>
        </p:nvSpPr>
        <p:spPr>
          <a:xfrm>
            <a:off x="457200" y="1210499"/>
            <a:ext cx="4641010"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play our game! </a:t>
            </a:r>
          </a:p>
        </p:txBody>
      </p:sp>
      <p:pic>
        <p:nvPicPr>
          <p:cNvPr id="8" name="Picture 7" descr="A qr code on a white background&#10;&#10;Description automatically generated">
            <a:extLst>
              <a:ext uri="{FF2B5EF4-FFF2-40B4-BE49-F238E27FC236}">
                <a16:creationId xmlns:a16="http://schemas.microsoft.com/office/drawing/2014/main" id="{1137EC6E-7631-F467-4CA8-F28674B09AF3}"/>
              </a:ext>
            </a:extLst>
          </p:cNvPr>
          <p:cNvPicPr>
            <a:picLocks noChangeAspect="1"/>
          </p:cNvPicPr>
          <p:nvPr/>
        </p:nvPicPr>
        <p:blipFill>
          <a:blip r:embed="rId4"/>
          <a:stretch>
            <a:fillRect/>
          </a:stretch>
        </p:blipFill>
        <p:spPr>
          <a:xfrm>
            <a:off x="457200" y="1676400"/>
            <a:ext cx="2000669" cy="2000669"/>
          </a:xfrm>
          <a:prstGeom prst="rect">
            <a:avLst/>
          </a:prstGeom>
        </p:spPr>
      </p:pic>
      <p:pic>
        <p:nvPicPr>
          <p:cNvPr id="9" name="Picture 8" descr="A qr code with black squares&#10;&#10;Description automatically generated with low confidence">
            <a:extLst>
              <a:ext uri="{FF2B5EF4-FFF2-40B4-BE49-F238E27FC236}">
                <a16:creationId xmlns:a16="http://schemas.microsoft.com/office/drawing/2014/main" id="{00DACBDC-1EE1-BA70-274F-76E5F49B2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2542" y="2143466"/>
            <a:ext cx="1930605" cy="1930605"/>
          </a:xfrm>
          <a:prstGeom prst="rect">
            <a:avLst/>
          </a:prstGeom>
        </p:spPr>
      </p:pic>
      <p:sp>
        <p:nvSpPr>
          <p:cNvPr id="11" name="TextBox 10">
            <a:extLst>
              <a:ext uri="{FF2B5EF4-FFF2-40B4-BE49-F238E27FC236}">
                <a16:creationId xmlns:a16="http://schemas.microsoft.com/office/drawing/2014/main" id="{BCDD8218-49FD-A087-E0AE-97A1E10AA0C7}"/>
              </a:ext>
            </a:extLst>
          </p:cNvPr>
          <p:cNvSpPr txBox="1"/>
          <p:nvPr/>
        </p:nvSpPr>
        <p:spPr>
          <a:xfrm>
            <a:off x="4312542" y="1556217"/>
            <a:ext cx="1743973" cy="461665"/>
          </a:xfrm>
          <a:prstGeom prst="rect">
            <a:avLst/>
          </a:prstGeom>
          <a:noFill/>
        </p:spPr>
        <p:txBody>
          <a:bodyPr wrap="square">
            <a:spAutoFit/>
          </a:bodyPr>
          <a:lstStyle/>
          <a:p>
            <a:r>
              <a:rPr lang="en-GB" sz="2400" dirty="0" err="1">
                <a:effectLst/>
                <a:latin typeface="Garamond" panose="02020404030301010803" pitchFamily="18" charset="0"/>
                <a:ea typeface="Calibri" panose="020F0502020204030204" pitchFamily="34" charset="0"/>
                <a:cs typeface="Arial" panose="020B0604020202020204" pitchFamily="34" charset="0"/>
              </a:rPr>
              <a:t>jouez</a:t>
            </a:r>
            <a:r>
              <a:rPr lang="en-GB" sz="2400" dirty="0">
                <a:effectLst/>
                <a:latin typeface="Garamond" panose="02020404030301010803" pitchFamily="18" charset="0"/>
                <a:ea typeface="Calibri" panose="020F0502020204030204" pitchFamily="34" charset="0"/>
                <a:cs typeface="Arial" panose="020B0604020202020204" pitchFamily="34" charset="0"/>
              </a:rPr>
              <a:t> le jeu !</a:t>
            </a:r>
            <a:r>
              <a:rPr lang="en-GB" dirty="0">
                <a:effectLst/>
              </a:rPr>
              <a:t> </a:t>
            </a:r>
            <a:endParaRPr lang="en-US" dirty="0"/>
          </a:p>
        </p:txBody>
      </p:sp>
      <p:pic>
        <p:nvPicPr>
          <p:cNvPr id="12" name="Picture 11" descr="A qr code with black squares&#10;&#10;Description automatically generated with low confidence">
            <a:extLst>
              <a:ext uri="{FF2B5EF4-FFF2-40B4-BE49-F238E27FC236}">
                <a16:creationId xmlns:a16="http://schemas.microsoft.com/office/drawing/2014/main" id="{D3FDA9B9-67E9-7AFF-B5EA-1E3865CCF2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876" y="4681099"/>
            <a:ext cx="1872101" cy="1872101"/>
          </a:xfrm>
          <a:prstGeom prst="rect">
            <a:avLst/>
          </a:prstGeom>
        </p:spPr>
      </p:pic>
      <p:sp>
        <p:nvSpPr>
          <p:cNvPr id="14" name="TextBox 13">
            <a:extLst>
              <a:ext uri="{FF2B5EF4-FFF2-40B4-BE49-F238E27FC236}">
                <a16:creationId xmlns:a16="http://schemas.microsoft.com/office/drawing/2014/main" id="{E5722BD6-F043-2886-41AD-1B4E9B100733}"/>
              </a:ext>
            </a:extLst>
          </p:cNvPr>
          <p:cNvSpPr txBox="1"/>
          <p:nvPr/>
        </p:nvSpPr>
        <p:spPr>
          <a:xfrm>
            <a:off x="1289875" y="4017613"/>
            <a:ext cx="1681923" cy="461665"/>
          </a:xfrm>
          <a:prstGeom prst="rect">
            <a:avLst/>
          </a:prstGeom>
          <a:noFill/>
        </p:spPr>
        <p:txBody>
          <a:bodyPr wrap="square">
            <a:spAutoFit/>
          </a:bodyPr>
          <a:lstStyle/>
          <a:p>
            <a:r>
              <a:rPr lang="en-GB" sz="2400" dirty="0">
                <a:effectLst/>
                <a:latin typeface="Garamond" panose="02020404030301010803" pitchFamily="18" charset="0"/>
                <a:ea typeface="Calibri" panose="020F0502020204030204" pitchFamily="34" charset="0"/>
                <a:cs typeface="Arial" panose="020B0604020202020204" pitchFamily="34" charset="0"/>
              </a:rPr>
              <a:t>¡</a:t>
            </a:r>
            <a:r>
              <a:rPr lang="en-GB" sz="2400" dirty="0" err="1">
                <a:effectLst/>
                <a:latin typeface="Garamond" panose="02020404030301010803" pitchFamily="18" charset="0"/>
                <a:ea typeface="Calibri" panose="020F0502020204030204" pitchFamily="34" charset="0"/>
                <a:cs typeface="Arial" panose="020B0604020202020204" pitchFamily="34" charset="0"/>
              </a:rPr>
              <a:t>juega</a:t>
            </a:r>
            <a:r>
              <a:rPr lang="en-GB" sz="2400" dirty="0">
                <a:effectLst/>
                <a:latin typeface="Garamond" panose="02020404030301010803" pitchFamily="18" charset="0"/>
                <a:ea typeface="Calibri" panose="020F0502020204030204" pitchFamily="34" charset="0"/>
                <a:cs typeface="Arial" panose="020B0604020202020204" pitchFamily="34" charset="0"/>
              </a:rPr>
              <a:t>!</a:t>
            </a:r>
            <a:r>
              <a:rPr lang="en-GB" dirty="0">
                <a:effectLst/>
              </a:rPr>
              <a:t> </a:t>
            </a:r>
            <a:endParaRPr lang="en-US" dirty="0"/>
          </a:p>
        </p:txBody>
      </p:sp>
      <p:pic>
        <p:nvPicPr>
          <p:cNvPr id="17" name="Picture 16" descr="A qr code with black squares&#10;&#10;Description automatically generated with low confidence">
            <a:extLst>
              <a:ext uri="{FF2B5EF4-FFF2-40B4-BE49-F238E27FC236}">
                <a16:creationId xmlns:a16="http://schemas.microsoft.com/office/drawing/2014/main" id="{F6322105-7597-AA7B-1E1B-BAD9A4DA83D2}"/>
              </a:ext>
            </a:extLst>
          </p:cNvPr>
          <p:cNvPicPr>
            <a:picLocks noChangeAspect="1"/>
          </p:cNvPicPr>
          <p:nvPr/>
        </p:nvPicPr>
        <p:blipFill>
          <a:blip r:embed="rId7"/>
          <a:stretch>
            <a:fillRect/>
          </a:stretch>
        </p:blipFill>
        <p:spPr>
          <a:xfrm>
            <a:off x="5644082" y="4710110"/>
            <a:ext cx="1872101" cy="1872101"/>
          </a:xfrm>
          <a:prstGeom prst="rect">
            <a:avLst/>
          </a:prstGeom>
        </p:spPr>
      </p:pic>
      <p:sp>
        <p:nvSpPr>
          <p:cNvPr id="18" name="TextBox 17">
            <a:extLst>
              <a:ext uri="{FF2B5EF4-FFF2-40B4-BE49-F238E27FC236}">
                <a16:creationId xmlns:a16="http://schemas.microsoft.com/office/drawing/2014/main" id="{08C5CB5B-CFCC-19DD-2444-E46A73609494}"/>
              </a:ext>
            </a:extLst>
          </p:cNvPr>
          <p:cNvSpPr txBox="1"/>
          <p:nvPr/>
        </p:nvSpPr>
        <p:spPr>
          <a:xfrm>
            <a:off x="5536418" y="4248445"/>
            <a:ext cx="2087431" cy="461665"/>
          </a:xfrm>
          <a:prstGeom prst="rect">
            <a:avLst/>
          </a:prstGeom>
          <a:noFill/>
        </p:spPr>
        <p:txBody>
          <a:bodyPr wrap="none" rtlCol="0">
            <a:spAutoFit/>
          </a:bodyPr>
          <a:lstStyle/>
          <a:p>
            <a:r>
              <a:rPr lang="en-GB" sz="1800" dirty="0" err="1">
                <a:effectLst/>
                <a:latin typeface="Garamond" panose="02020404030301010803" pitchFamily="18" charset="0"/>
                <a:ea typeface="Calibri" panose="020F0502020204030204" pitchFamily="34" charset="0"/>
                <a:cs typeface="Arial" panose="020B0604020202020204" pitchFamily="34" charset="0"/>
              </a:rPr>
              <a:t>spielen</a:t>
            </a:r>
            <a:r>
              <a:rPr lang="en-GB" sz="1800" dirty="0">
                <a:effectLst/>
                <a:latin typeface="Garamond" panose="02020404030301010803" pitchFamily="18" charset="0"/>
                <a:ea typeface="Calibri" panose="020F0502020204030204" pitchFamily="34" charset="0"/>
                <a:cs typeface="Arial" panose="020B0604020202020204" pitchFamily="34" charset="0"/>
              </a:rPr>
              <a:t> Sie das Spiel!</a:t>
            </a:r>
            <a:r>
              <a:rPr lang="en-GB" dirty="0">
                <a:effectLst/>
              </a:rPr>
              <a:t> </a:t>
            </a:r>
            <a:endParaRPr lang="en-US" dirty="0"/>
          </a:p>
        </p:txBody>
      </p:sp>
    </p:spTree>
    <p:extLst>
      <p:ext uri="{BB962C8B-B14F-4D97-AF65-F5344CB8AC3E}">
        <p14:creationId xmlns:p14="http://schemas.microsoft.com/office/powerpoint/2010/main" val="168537878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58" y="2428868"/>
            <a:ext cx="8429684" cy="1354217"/>
          </a:xfrm>
          <a:prstGeom prst="rect">
            <a:avLst/>
          </a:prstGeom>
          <a:noFill/>
        </p:spPr>
        <p:txBody>
          <a:bodyPr wrap="square" rtlCol="0">
            <a:spAutoFit/>
          </a:bodyPr>
          <a:lstStyle/>
          <a:p>
            <a:endParaRPr lang="en-CA" sz="3200" b="1" dirty="0"/>
          </a:p>
          <a:p>
            <a:endParaRPr lang="en-CA" sz="3200" b="1" dirty="0"/>
          </a:p>
          <a:p>
            <a:endParaRPr lang="en-CA" dirty="0"/>
          </a:p>
        </p:txBody>
      </p:sp>
      <p:pic>
        <p:nvPicPr>
          <p:cNvPr id="8" name="Picture 4">
            <a:extLst>
              <a:ext uri="{FF2B5EF4-FFF2-40B4-BE49-F238E27FC236}">
                <a16:creationId xmlns:a16="http://schemas.microsoft.com/office/drawing/2014/main" id="{B2AE3181-FF7F-9A49-9456-9ECE6AECF308}"/>
              </a:ext>
            </a:extLst>
          </p:cNvPr>
          <p:cNvPicPr>
            <a:picLocks noChangeAspect="1"/>
          </p:cNvPicPr>
          <p:nvPr/>
        </p:nvPicPr>
        <p:blipFill>
          <a:blip r:embed="rId3"/>
          <a:srcRect/>
          <a:stretch>
            <a:fillRect/>
          </a:stretch>
        </p:blipFill>
        <p:spPr bwMode="auto">
          <a:xfrm>
            <a:off x="622980" y="4872596"/>
            <a:ext cx="3384376" cy="1437317"/>
          </a:xfrm>
          <a:prstGeom prst="rect">
            <a:avLst/>
          </a:prstGeom>
          <a:noFill/>
          <a:ln w="9525">
            <a:noFill/>
            <a:miter lim="800000"/>
            <a:headEnd/>
            <a:tailEnd/>
          </a:ln>
        </p:spPr>
      </p:pic>
      <p:pic>
        <p:nvPicPr>
          <p:cNvPr id="5" name="Picture 4" descr="A collage of a person and person&#10;&#10;Description automatically generated with medium confidence">
            <a:extLst>
              <a:ext uri="{FF2B5EF4-FFF2-40B4-BE49-F238E27FC236}">
                <a16:creationId xmlns:a16="http://schemas.microsoft.com/office/drawing/2014/main" id="{86B579CF-1BD4-AA4D-8B2A-318A850BE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37" y="480490"/>
            <a:ext cx="7832725" cy="4395621"/>
          </a:xfrm>
          <a:prstGeom prst="rect">
            <a:avLst/>
          </a:prstGeom>
        </p:spPr>
      </p:pic>
      <p:pic>
        <p:nvPicPr>
          <p:cNvPr id="2" name="Content Placeholder 4" descr="ACT-WACC-EN_300.png">
            <a:extLst>
              <a:ext uri="{FF2B5EF4-FFF2-40B4-BE49-F238E27FC236}">
                <a16:creationId xmlns:a16="http://schemas.microsoft.com/office/drawing/2014/main" id="{21FE3AFB-81EC-46F7-6226-1E5DF88F148C}"/>
              </a:ext>
            </a:extLst>
          </p:cNvPr>
          <p:cNvPicPr>
            <a:picLocks noChangeAspect="1"/>
          </p:cNvPicPr>
          <p:nvPr/>
        </p:nvPicPr>
        <p:blipFill>
          <a:blip r:embed="rId5"/>
          <a:srcRect/>
          <a:stretch>
            <a:fillRect/>
          </a:stretch>
        </p:blipFill>
        <p:spPr>
          <a:xfrm>
            <a:off x="6505768" y="5397726"/>
            <a:ext cx="1982594" cy="667473"/>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2514600"/>
            <a:ext cx="7488832" cy="3416320"/>
          </a:xfrm>
          <a:prstGeom prst="rect">
            <a:avLst/>
          </a:prstGeom>
        </p:spPr>
        <p:txBody>
          <a:bodyPr wrap="square">
            <a:spAutoFit/>
          </a:bodyPr>
          <a:lstStyle/>
          <a:p>
            <a:pPr algn="ctr">
              <a:buNone/>
            </a:pPr>
            <a:r>
              <a:rPr lang="en-CA" sz="2400" dirty="0">
                <a:solidFill>
                  <a:srgbClr val="00B0F0"/>
                </a:solidFill>
                <a:latin typeface="Open Sans" pitchFamily="34" charset="0"/>
                <a:cs typeface="Open Sans" pitchFamily="34" charset="0"/>
              </a:rPr>
              <a:t>WACC </a:t>
            </a:r>
            <a:r>
              <a:rPr lang="en-CA" sz="2400" dirty="0">
                <a:latin typeface="Open Sans" pitchFamily="34" charset="0"/>
                <a:cs typeface="Open Sans" pitchFamily="34" charset="0"/>
              </a:rPr>
              <a:t>is an international development organization that promotes communication as a basic human right, one that is essential to people</a:t>
            </a:r>
            <a:r>
              <a:rPr lang="en-CA" altLang="en-US" sz="2400" dirty="0">
                <a:latin typeface="Open Sans" pitchFamily="34" charset="0"/>
                <a:cs typeface="Open Sans" pitchFamily="34" charset="0"/>
              </a:rPr>
              <a:t>’</a:t>
            </a:r>
            <a:r>
              <a:rPr lang="en-CA" sz="2400" dirty="0">
                <a:latin typeface="Open Sans" pitchFamily="34" charset="0"/>
                <a:cs typeface="Open Sans" pitchFamily="34" charset="0"/>
              </a:rPr>
              <a:t>s dignity and sense of community.</a:t>
            </a:r>
          </a:p>
          <a:p>
            <a:pPr algn="ctr">
              <a:buNone/>
            </a:pPr>
            <a:endParaRPr lang="en-CA" sz="2400" dirty="0">
              <a:latin typeface="Open Sans" pitchFamily="34" charset="0"/>
              <a:cs typeface="Open Sans" pitchFamily="34" charset="0"/>
            </a:endParaRPr>
          </a:p>
          <a:p>
            <a:pPr algn="ctr">
              <a:buNone/>
            </a:pPr>
            <a:r>
              <a:rPr lang="en-CA" sz="2400" dirty="0">
                <a:latin typeface="Open Sans" pitchFamily="34" charset="0"/>
                <a:cs typeface="Open Sans" pitchFamily="34" charset="0"/>
              </a:rPr>
              <a:t>Rooted in the Christian faith, </a:t>
            </a:r>
            <a:br>
              <a:rPr lang="en-CA" sz="2400" dirty="0">
                <a:latin typeface="Open Sans" pitchFamily="34" charset="0"/>
                <a:cs typeface="Open Sans" pitchFamily="34" charset="0"/>
              </a:rPr>
            </a:br>
            <a:r>
              <a:rPr lang="en-CA" sz="2400" dirty="0">
                <a:solidFill>
                  <a:srgbClr val="00B0F0"/>
                </a:solidFill>
                <a:latin typeface="Open Sans" pitchFamily="34" charset="0"/>
                <a:cs typeface="Open Sans" pitchFamily="34" charset="0"/>
              </a:rPr>
              <a:t>WACC</a:t>
            </a:r>
            <a:r>
              <a:rPr lang="en-CA" sz="2400" dirty="0">
                <a:latin typeface="Open Sans" pitchFamily="34" charset="0"/>
                <a:cs typeface="Open Sans" pitchFamily="34" charset="0"/>
              </a:rPr>
              <a:t> works with all those denied </a:t>
            </a:r>
            <a:br>
              <a:rPr lang="en-CA" sz="2400" dirty="0">
                <a:latin typeface="Open Sans" pitchFamily="34" charset="0"/>
                <a:cs typeface="Open Sans" pitchFamily="34" charset="0"/>
              </a:rPr>
            </a:br>
            <a:r>
              <a:rPr lang="en-CA" sz="2400" dirty="0">
                <a:latin typeface="Open Sans" pitchFamily="34" charset="0"/>
                <a:cs typeface="Open Sans" pitchFamily="34" charset="0"/>
              </a:rPr>
              <a:t>the right to communicate because of status, identity, or gender. </a:t>
            </a:r>
            <a:endParaRPr lang="en-GB" sz="2400" dirty="0">
              <a:latin typeface="Open Sans" pitchFamily="34" charset="0"/>
              <a:cs typeface="Open Sans" pitchFamily="34" charset="0"/>
            </a:endParaRPr>
          </a:p>
        </p:txBody>
      </p:sp>
      <p:pic>
        <p:nvPicPr>
          <p:cNvPr id="3" name="Picture 1" descr="WACCglobal-tall_EN.jpg">
            <a:extLst>
              <a:ext uri="{FF2B5EF4-FFF2-40B4-BE49-F238E27FC236}">
                <a16:creationId xmlns:a16="http://schemas.microsoft.com/office/drawing/2014/main" id="{2905C7ED-1F4B-8448-AEC0-74993C64E3DE}"/>
              </a:ext>
            </a:extLst>
          </p:cNvPr>
          <p:cNvPicPr>
            <a:picLocks noChangeAspect="1"/>
          </p:cNvPicPr>
          <p:nvPr/>
        </p:nvPicPr>
        <p:blipFill>
          <a:blip r:embed="rId3"/>
          <a:srcRect/>
          <a:stretch>
            <a:fillRect/>
          </a:stretch>
        </p:blipFill>
        <p:spPr bwMode="auto">
          <a:xfrm>
            <a:off x="3464718" y="0"/>
            <a:ext cx="2214563" cy="2214563"/>
          </a:xfrm>
          <a:prstGeom prst="rect">
            <a:avLst/>
          </a:prstGeom>
          <a:noFill/>
          <a:ln w="9525">
            <a:noFill/>
            <a:miter lim="800000"/>
            <a:headEnd/>
            <a:tailEnd/>
          </a:ln>
        </p:spPr>
      </p:pic>
    </p:spTree>
    <p:extLst>
      <p:ext uri="{BB962C8B-B14F-4D97-AF65-F5344CB8AC3E}">
        <p14:creationId xmlns:p14="http://schemas.microsoft.com/office/powerpoint/2010/main" val="28952146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Diagram 70"/>
          <p:cNvGraphicFramePr/>
          <p:nvPr/>
        </p:nvGraphicFramePr>
        <p:xfrm>
          <a:off x="2147481100" y="214748110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3" name="Diagram 72"/>
          <p:cNvGraphicFramePr/>
          <p:nvPr/>
        </p:nvGraphicFramePr>
        <p:xfrm>
          <a:off x="2147481100" y="2147481100"/>
          <a:ext cx="0" cy="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1203" name="Straight Connector 74"/>
          <p:cNvCxnSpPr>
            <a:cxnSpLocks noChangeShapeType="1"/>
          </p:cNvCxnSpPr>
          <p:nvPr/>
        </p:nvCxnSpPr>
        <p:spPr bwMode="auto">
          <a:xfrm>
            <a:off x="4572000" y="1600200"/>
            <a:ext cx="0" cy="1981200"/>
          </a:xfrm>
          <a:prstGeom prst="line">
            <a:avLst/>
          </a:prstGeom>
          <a:noFill/>
          <a:ln w="6350">
            <a:solidFill>
              <a:srgbClr val="C3D69B"/>
            </a:solidFill>
            <a:round/>
            <a:headEnd/>
            <a:tailEnd/>
          </a:ln>
          <a:effectLst>
            <a:outerShdw dist="20000" dir="5400000" rotWithShape="0">
              <a:srgbClr val="808080">
                <a:alpha val="37999"/>
              </a:srgbClr>
            </a:outerShdw>
          </a:effectLst>
        </p:spPr>
      </p:cxnSp>
      <p:cxnSp>
        <p:nvCxnSpPr>
          <p:cNvPr id="51204" name="Straight Connector 76"/>
          <p:cNvCxnSpPr>
            <a:cxnSpLocks noChangeShapeType="1"/>
          </p:cNvCxnSpPr>
          <p:nvPr/>
        </p:nvCxnSpPr>
        <p:spPr bwMode="auto">
          <a:xfrm flipH="1">
            <a:off x="4572000" y="2362200"/>
            <a:ext cx="1752600" cy="1219200"/>
          </a:xfrm>
          <a:prstGeom prst="line">
            <a:avLst/>
          </a:prstGeom>
          <a:noFill/>
          <a:ln w="6350">
            <a:solidFill>
              <a:srgbClr val="C3D69B"/>
            </a:solidFill>
            <a:round/>
            <a:headEnd/>
            <a:tailEnd/>
          </a:ln>
          <a:effectLst>
            <a:outerShdw dist="20000" dir="5400000" rotWithShape="0">
              <a:srgbClr val="808080">
                <a:alpha val="37999"/>
              </a:srgbClr>
            </a:outerShdw>
          </a:effectLst>
        </p:spPr>
      </p:cxnSp>
      <p:cxnSp>
        <p:nvCxnSpPr>
          <p:cNvPr id="51205" name="Straight Connector 79"/>
          <p:cNvCxnSpPr>
            <a:cxnSpLocks noChangeShapeType="1"/>
          </p:cNvCxnSpPr>
          <p:nvPr/>
        </p:nvCxnSpPr>
        <p:spPr bwMode="auto">
          <a:xfrm flipH="1" flipV="1">
            <a:off x="4572000" y="3581400"/>
            <a:ext cx="2057400" cy="381000"/>
          </a:xfrm>
          <a:prstGeom prst="line">
            <a:avLst/>
          </a:prstGeom>
          <a:noFill/>
          <a:ln w="6350">
            <a:solidFill>
              <a:srgbClr val="C3D69B"/>
            </a:solidFill>
            <a:round/>
            <a:headEnd/>
            <a:tailEnd/>
          </a:ln>
          <a:effectLst>
            <a:outerShdw dist="20000" dir="5400000" rotWithShape="0">
              <a:srgbClr val="808080">
                <a:alpha val="37999"/>
              </a:srgbClr>
            </a:outerShdw>
          </a:effectLst>
        </p:spPr>
      </p:cxnSp>
      <p:cxnSp>
        <p:nvCxnSpPr>
          <p:cNvPr id="51206" name="Straight Connector 82"/>
          <p:cNvCxnSpPr>
            <a:cxnSpLocks noChangeShapeType="1"/>
          </p:cNvCxnSpPr>
          <p:nvPr/>
        </p:nvCxnSpPr>
        <p:spPr bwMode="auto">
          <a:xfrm flipH="1" flipV="1">
            <a:off x="4572000" y="3581400"/>
            <a:ext cx="990600" cy="1752600"/>
          </a:xfrm>
          <a:prstGeom prst="line">
            <a:avLst/>
          </a:prstGeom>
          <a:noFill/>
          <a:ln w="6350">
            <a:solidFill>
              <a:srgbClr val="C3D69B"/>
            </a:solidFill>
            <a:round/>
            <a:headEnd/>
            <a:tailEnd/>
          </a:ln>
          <a:effectLst>
            <a:outerShdw dist="20000" dir="5400000" rotWithShape="0">
              <a:srgbClr val="808080">
                <a:alpha val="37999"/>
              </a:srgbClr>
            </a:outerShdw>
          </a:effectLst>
        </p:spPr>
      </p:cxnSp>
      <p:cxnSp>
        <p:nvCxnSpPr>
          <p:cNvPr id="51207" name="Straight Connector 84"/>
          <p:cNvCxnSpPr>
            <a:cxnSpLocks noChangeShapeType="1"/>
          </p:cNvCxnSpPr>
          <p:nvPr/>
        </p:nvCxnSpPr>
        <p:spPr bwMode="auto">
          <a:xfrm flipV="1">
            <a:off x="3733800" y="3581400"/>
            <a:ext cx="838200" cy="1752600"/>
          </a:xfrm>
          <a:prstGeom prst="line">
            <a:avLst/>
          </a:prstGeom>
          <a:noFill/>
          <a:ln w="6350">
            <a:solidFill>
              <a:srgbClr val="C3D69B"/>
            </a:solidFill>
            <a:round/>
            <a:headEnd/>
            <a:tailEnd/>
          </a:ln>
          <a:effectLst>
            <a:outerShdw dist="20000" dir="5400000" rotWithShape="0">
              <a:srgbClr val="808080">
                <a:alpha val="37999"/>
              </a:srgbClr>
            </a:outerShdw>
          </a:effectLst>
        </p:spPr>
      </p:cxnSp>
      <p:cxnSp>
        <p:nvCxnSpPr>
          <p:cNvPr id="51208" name="Straight Connector 86"/>
          <p:cNvCxnSpPr>
            <a:cxnSpLocks noChangeShapeType="1"/>
          </p:cNvCxnSpPr>
          <p:nvPr/>
        </p:nvCxnSpPr>
        <p:spPr bwMode="auto">
          <a:xfrm flipV="1">
            <a:off x="2362200" y="3581400"/>
            <a:ext cx="2209800" cy="533400"/>
          </a:xfrm>
          <a:prstGeom prst="line">
            <a:avLst/>
          </a:prstGeom>
          <a:noFill/>
          <a:ln w="6350">
            <a:solidFill>
              <a:srgbClr val="C3D69B"/>
            </a:solidFill>
            <a:round/>
            <a:headEnd/>
            <a:tailEnd/>
          </a:ln>
          <a:effectLst>
            <a:outerShdw dist="20000" dir="5400000" rotWithShape="0">
              <a:srgbClr val="808080">
                <a:alpha val="37999"/>
              </a:srgbClr>
            </a:outerShdw>
          </a:effectLst>
        </p:spPr>
      </p:cxnSp>
      <p:cxnSp>
        <p:nvCxnSpPr>
          <p:cNvPr id="51209" name="Straight Connector 88"/>
          <p:cNvCxnSpPr>
            <a:cxnSpLocks noChangeShapeType="1"/>
          </p:cNvCxnSpPr>
          <p:nvPr/>
        </p:nvCxnSpPr>
        <p:spPr bwMode="auto">
          <a:xfrm>
            <a:off x="2819400" y="2209800"/>
            <a:ext cx="1752600" cy="1371600"/>
          </a:xfrm>
          <a:prstGeom prst="line">
            <a:avLst/>
          </a:prstGeom>
          <a:noFill/>
          <a:ln w="6350">
            <a:solidFill>
              <a:srgbClr val="C3D69B"/>
            </a:solidFill>
            <a:round/>
            <a:headEnd/>
            <a:tailEnd/>
          </a:ln>
          <a:effectLst>
            <a:outerShdw dist="20000" dir="5400000" rotWithShape="0">
              <a:srgbClr val="808080">
                <a:alpha val="37999"/>
              </a:srgbClr>
            </a:outerShdw>
          </a:effectLst>
        </p:spPr>
      </p:cxnSp>
      <p:graphicFrame>
        <p:nvGraphicFramePr>
          <p:cNvPr id="18" name="Diagram 17"/>
          <p:cNvGraphicFramePr/>
          <p:nvPr>
            <p:extLst>
              <p:ext uri="{D42A27DB-BD31-4B8C-83A1-F6EECF244321}">
                <p14:modId xmlns:p14="http://schemas.microsoft.com/office/powerpoint/2010/main" val="258493187"/>
              </p:ext>
            </p:extLst>
          </p:nvPr>
        </p:nvGraphicFramePr>
        <p:xfrm>
          <a:off x="421196" y="228600"/>
          <a:ext cx="8418004" cy="64008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9" name="Diagram 18"/>
          <p:cNvGraphicFramePr/>
          <p:nvPr/>
        </p:nvGraphicFramePr>
        <p:xfrm>
          <a:off x="3429000" y="2711855"/>
          <a:ext cx="2362200" cy="178394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63329" y="4711626"/>
            <a:ext cx="3604587" cy="1062157"/>
          </a:xfrm>
        </p:spPr>
        <p:txBody>
          <a:bodyPr vert="horz" lIns="91440" tIns="45720" rIns="91440" bIns="45720" rtlCol="0" anchor="t">
            <a:normAutofit/>
          </a:bodyPr>
          <a:lstStyle/>
          <a:p>
            <a:pPr algn="r" defTabSz="914400" eaLnBrk="1" hangingPunct="1">
              <a:lnSpc>
                <a:spcPct val="90000"/>
              </a:lnSpc>
            </a:pPr>
            <a:r>
              <a:rPr lang="en-US" sz="320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Potential of the digital age?   </a:t>
            </a:r>
          </a:p>
        </p:txBody>
      </p:sp>
      <p:pic>
        <p:nvPicPr>
          <p:cNvPr id="11" name="Content Placeholder 10" descr="A group of people looking at a computer&#10;&#10;Description automatically generated">
            <a:extLst>
              <a:ext uri="{FF2B5EF4-FFF2-40B4-BE49-F238E27FC236}">
                <a16:creationId xmlns:a16="http://schemas.microsoft.com/office/drawing/2014/main" id="{9FAA8FA5-1905-CE49-93DD-AE1C6E6B4A2F}"/>
              </a:ext>
            </a:extLst>
          </p:cNvPr>
          <p:cNvPicPr>
            <a:picLocks noChangeAspect="1"/>
          </p:cNvPicPr>
          <p:nvPr/>
        </p:nvPicPr>
        <p:blipFill rotWithShape="1">
          <a:blip r:embed="rId3">
            <a:alphaModFix/>
          </a:blip>
          <a:srcRect l="19374" r="13879" b="5"/>
          <a:stretch/>
        </p:blipFill>
        <p:spPr>
          <a:xfrm>
            <a:off x="3661807" y="943583"/>
            <a:ext cx="2824460" cy="282446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5" name="Content Placeholder 14" descr="A blue and white text&#10;&#10;Description automatically generated">
            <a:extLst>
              <a:ext uri="{FF2B5EF4-FFF2-40B4-BE49-F238E27FC236}">
                <a16:creationId xmlns:a16="http://schemas.microsoft.com/office/drawing/2014/main" id="{B4F4C913-A459-0048-B8DF-4B5933B65C36}"/>
              </a:ext>
            </a:extLst>
          </p:cNvPr>
          <p:cNvPicPr>
            <a:picLocks noGrp="1" noChangeAspect="1"/>
          </p:cNvPicPr>
          <p:nvPr>
            <p:ph sz="half" idx="2"/>
          </p:nvPr>
        </p:nvPicPr>
        <p:blipFill rotWithShape="1">
          <a:blip r:embed="rId4">
            <a:alphaModFix/>
          </a:blip>
          <a:srcRect t="6485" r="5" b="3112"/>
          <a:stretch/>
        </p:blipFill>
        <p:spPr>
          <a:xfrm>
            <a:off x="878408" y="10"/>
            <a:ext cx="3093848" cy="1867053"/>
          </a:xfrm>
          <a:custGeom>
            <a:avLst/>
            <a:gdLst>
              <a:gd name="connsiteX0" fmla="*/ 44777 w 4125131"/>
              <a:gd name="connsiteY0" fmla="*/ 0 h 2489417"/>
              <a:gd name="connsiteX1" fmla="*/ 4080354 w 4125131"/>
              <a:gd name="connsiteY1" fmla="*/ 0 h 2489417"/>
              <a:gd name="connsiteX2" fmla="*/ 4083227 w 4125131"/>
              <a:gd name="connsiteY2" fmla="*/ 11173 h 2489417"/>
              <a:gd name="connsiteX3" fmla="*/ 4125131 w 4125131"/>
              <a:gd name="connsiteY3" fmla="*/ 426852 h 2489417"/>
              <a:gd name="connsiteX4" fmla="*/ 2062565 w 4125131"/>
              <a:gd name="connsiteY4" fmla="*/ 2489417 h 2489417"/>
              <a:gd name="connsiteX5" fmla="*/ 0 w 4125131"/>
              <a:gd name="connsiteY5" fmla="*/ 426852 h 2489417"/>
              <a:gd name="connsiteX6" fmla="*/ 41904 w 4125131"/>
              <a:gd name="connsiteY6" fmla="*/ 11173 h 248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13" name="Picture 12" descr="A group of people sitting at a park&#10;&#10;Description automatically generated">
            <a:extLst>
              <a:ext uri="{FF2B5EF4-FFF2-40B4-BE49-F238E27FC236}">
                <a16:creationId xmlns:a16="http://schemas.microsoft.com/office/drawing/2014/main" id="{FFC1301D-AE3D-C244-8AB2-FC7D3D28881A}"/>
              </a:ext>
            </a:extLst>
          </p:cNvPr>
          <p:cNvPicPr>
            <a:picLocks noChangeAspect="1"/>
          </p:cNvPicPr>
          <p:nvPr/>
        </p:nvPicPr>
        <p:blipFill rotWithShape="1">
          <a:blip r:embed="rId5">
            <a:alphaModFix/>
          </a:blip>
          <a:srcRect l="13922" r="28173"/>
          <a:stretch/>
        </p:blipFill>
        <p:spPr>
          <a:xfrm>
            <a:off x="-1" y="2171589"/>
            <a:ext cx="4080673" cy="4686411"/>
          </a:xfrm>
          <a:custGeom>
            <a:avLst/>
            <a:gdLst>
              <a:gd name="connsiteX0" fmla="*/ 1051869 w 4231752"/>
              <a:gd name="connsiteY0" fmla="*/ 0 h 4859916"/>
              <a:gd name="connsiteX1" fmla="*/ 4231752 w 4231752"/>
              <a:gd name="connsiteY1" fmla="*/ 3179883 h 4859916"/>
              <a:gd name="connsiteX2" fmla="*/ 3847958 w 4231752"/>
              <a:gd name="connsiteY2" fmla="*/ 4695604 h 4859916"/>
              <a:gd name="connsiteX3" fmla="*/ 3748135 w 4231752"/>
              <a:gd name="connsiteY3" fmla="*/ 4859916 h 4859916"/>
              <a:gd name="connsiteX4" fmla="*/ 0 w 4231752"/>
              <a:gd name="connsiteY4" fmla="*/ 4859916 h 4859916"/>
              <a:gd name="connsiteX5" fmla="*/ 0 w 4231752"/>
              <a:gd name="connsiteY5" fmla="*/ 181856 h 4859916"/>
              <a:gd name="connsiteX6" fmla="*/ 106268 w 4231752"/>
              <a:gd name="connsiteY6" fmla="*/ 142962 h 4859916"/>
              <a:gd name="connsiteX7" fmla="*/ 1051869 w 4231752"/>
              <a:gd name="connsiteY7" fmla="*/ 0 h 48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pic>
        <p:nvPicPr>
          <p:cNvPr id="9" name="Content Placeholder 8" descr="A group of people standing together smiling for the camera&#10;&#10;Description automatically generated">
            <a:extLst>
              <a:ext uri="{FF2B5EF4-FFF2-40B4-BE49-F238E27FC236}">
                <a16:creationId xmlns:a16="http://schemas.microsoft.com/office/drawing/2014/main" id="{E6BB0051-6457-494A-9DBD-5B9A7C204F9C}"/>
              </a:ext>
            </a:extLst>
          </p:cNvPr>
          <p:cNvPicPr>
            <a:picLocks noGrp="1" noChangeAspect="1"/>
          </p:cNvPicPr>
          <p:nvPr>
            <p:ph sz="half" idx="1"/>
          </p:nvPr>
        </p:nvPicPr>
        <p:blipFill rotWithShape="1">
          <a:blip r:embed="rId6">
            <a:alphaModFix/>
          </a:blip>
          <a:srcRect r="5" b="13184"/>
          <a:stretch/>
        </p:blipFill>
        <p:spPr>
          <a:xfrm>
            <a:off x="6634052" y="10"/>
            <a:ext cx="2509948" cy="2723931"/>
          </a:xfrm>
          <a:custGeom>
            <a:avLst/>
            <a:gdLst>
              <a:gd name="connsiteX0" fmla="*/ 416855 w 3346597"/>
              <a:gd name="connsiteY0" fmla="*/ 0 h 3631921"/>
              <a:gd name="connsiteX1" fmla="*/ 3346597 w 3346597"/>
              <a:gd name="connsiteY1" fmla="*/ 0 h 3631921"/>
              <a:gd name="connsiteX2" fmla="*/ 3346597 w 3346597"/>
              <a:gd name="connsiteY2" fmla="*/ 3384403 h 3631921"/>
              <a:gd name="connsiteX3" fmla="*/ 3209678 w 3346597"/>
              <a:gd name="connsiteY3" fmla="*/ 3450360 h 3631921"/>
              <a:gd name="connsiteX4" fmla="*/ 2310376 w 3346597"/>
              <a:gd name="connsiteY4" fmla="*/ 3631921 h 3631921"/>
              <a:gd name="connsiteX5" fmla="*/ 0 w 3346597"/>
              <a:gd name="connsiteY5" fmla="*/ 1321546 h 3631921"/>
              <a:gd name="connsiteX6" fmla="*/ 394576 w 3346597"/>
              <a:gd name="connsiteY6" fmla="*/ 29794 h 36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p:spPr>
      </p:pic>
      <p:sp>
        <p:nvSpPr>
          <p:cNvPr id="16" name="TextBox 15">
            <a:extLst>
              <a:ext uri="{FF2B5EF4-FFF2-40B4-BE49-F238E27FC236}">
                <a16:creationId xmlns:a16="http://schemas.microsoft.com/office/drawing/2014/main" id="{D7175DBE-17DA-6040-8F10-B496C910E5C5}"/>
              </a:ext>
            </a:extLst>
          </p:cNvPr>
          <p:cNvSpPr txBox="1"/>
          <p:nvPr/>
        </p:nvSpPr>
        <p:spPr>
          <a:xfrm>
            <a:off x="5410200" y="6455757"/>
            <a:ext cx="3763108" cy="276999"/>
          </a:xfrm>
          <a:prstGeom prst="rect">
            <a:avLst/>
          </a:prstGeom>
          <a:noFill/>
        </p:spPr>
        <p:txBody>
          <a:bodyPr wrap="square" rtlCol="0">
            <a:spAutoFit/>
          </a:bodyPr>
          <a:lstStyle/>
          <a:p>
            <a:r>
              <a:rPr lang="en-US" sz="1200" dirty="0"/>
              <a:t>Photos: Paul Jeffrey (2) and Joel </a:t>
            </a:r>
            <a:r>
              <a:rPr lang="en-US" sz="1200" dirty="0" err="1"/>
              <a:t>Carillet</a:t>
            </a:r>
            <a:r>
              <a:rPr lang="en-US" sz="1200" dirty="0"/>
              <a:t>/ACT Alliance</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FA3B105-16C2-C148-8734-5A8E5DF3F967}"/>
              </a:ext>
            </a:extLst>
          </p:cNvPr>
          <p:cNvSpPr>
            <a:spLocks noGrp="1"/>
          </p:cNvSpPr>
          <p:nvPr>
            <p:ph type="title"/>
          </p:nvPr>
        </p:nvSpPr>
        <p:spPr>
          <a:xfrm>
            <a:off x="4295976" y="533399"/>
            <a:ext cx="4240996" cy="2138649"/>
          </a:xfrm>
        </p:spPr>
        <p:txBody>
          <a:bodyPr vert="horz" lIns="91440" tIns="45720" rIns="91440" bIns="45720" rtlCol="0" anchor="ctr">
            <a:normAutofit/>
          </a:bodyPr>
          <a:lstStyle/>
          <a:p>
            <a:pPr algn="l" defTabSz="685800" eaLnBrk="1" hangingPunct="1">
              <a:spcBef>
                <a:spcPts val="600"/>
              </a:spcBef>
            </a:pPr>
            <a:r>
              <a:rPr lang="en-US" sz="1600" dirty="0">
                <a:solidFill>
                  <a:srgbClr val="000000"/>
                </a:solidFill>
                <a:ea typeface="+mj-ea"/>
                <a:cs typeface="+mj-cs"/>
              </a:rPr>
              <a:t>5</a:t>
            </a:r>
            <a:r>
              <a:rPr lang="en-US" sz="1600" kern="1200" dirty="0">
                <a:solidFill>
                  <a:srgbClr val="000000"/>
                </a:solidFill>
                <a:latin typeface="+mj-lt"/>
                <a:ea typeface="+mj-ea"/>
                <a:cs typeface="+mj-cs"/>
              </a:rPr>
              <a:t>.44 billion internet users </a:t>
            </a:r>
            <a:br>
              <a:rPr lang="en-US" sz="1600" kern="1200" dirty="0">
                <a:solidFill>
                  <a:srgbClr val="000000"/>
                </a:solidFill>
                <a:latin typeface="+mj-lt"/>
                <a:ea typeface="+mj-ea"/>
                <a:cs typeface="+mj-cs"/>
              </a:rPr>
            </a:br>
            <a:r>
              <a:rPr lang="en-US" sz="1600" dirty="0">
                <a:solidFill>
                  <a:srgbClr val="000000"/>
                </a:solidFill>
                <a:ea typeface="+mj-ea"/>
                <a:cs typeface="+mj-cs"/>
              </a:rPr>
              <a:t>5.07</a:t>
            </a:r>
            <a:r>
              <a:rPr lang="en-US" sz="1600" kern="1200" dirty="0">
                <a:solidFill>
                  <a:srgbClr val="000000"/>
                </a:solidFill>
                <a:latin typeface="+mj-lt"/>
                <a:ea typeface="+mj-ea"/>
                <a:cs typeface="+mj-cs"/>
              </a:rPr>
              <a:t> billion social media users</a:t>
            </a:r>
            <a:br>
              <a:rPr lang="en-US" sz="1600" kern="1200" dirty="0">
                <a:solidFill>
                  <a:srgbClr val="000000"/>
                </a:solidFill>
                <a:latin typeface="+mj-lt"/>
                <a:ea typeface="+mj-ea"/>
                <a:cs typeface="+mj-cs"/>
              </a:rPr>
            </a:br>
            <a:r>
              <a:rPr lang="en-US" sz="1600" kern="1200" dirty="0">
                <a:solidFill>
                  <a:srgbClr val="000000"/>
                </a:solidFill>
                <a:latin typeface="+mj-lt"/>
                <a:ea typeface="+mj-ea"/>
                <a:cs typeface="+mj-cs"/>
              </a:rPr>
              <a:t>About 2 billion websites</a:t>
            </a:r>
            <a:br>
              <a:rPr lang="en-US" sz="1600" kern="1200" dirty="0">
                <a:solidFill>
                  <a:srgbClr val="000000"/>
                </a:solidFill>
                <a:latin typeface="+mj-lt"/>
                <a:ea typeface="+mj-ea"/>
                <a:cs typeface="+mj-cs"/>
              </a:rPr>
            </a:br>
            <a:r>
              <a:rPr lang="en-US" sz="1600" kern="1200" dirty="0">
                <a:solidFill>
                  <a:srgbClr val="000000"/>
                </a:solidFill>
                <a:latin typeface="+mj-lt"/>
                <a:ea typeface="+mj-ea"/>
                <a:cs typeface="+mj-cs"/>
              </a:rPr>
              <a:t>Over 8.5 billion Google searches daily</a:t>
            </a:r>
            <a:br>
              <a:rPr lang="en-US" sz="1600" kern="1200" dirty="0">
                <a:solidFill>
                  <a:srgbClr val="000000"/>
                </a:solidFill>
                <a:latin typeface="+mj-lt"/>
                <a:ea typeface="+mj-ea"/>
                <a:cs typeface="+mj-cs"/>
              </a:rPr>
            </a:br>
            <a:r>
              <a:rPr lang="en-US" sz="1600" kern="1200" dirty="0">
                <a:solidFill>
                  <a:srgbClr val="000000"/>
                </a:solidFill>
                <a:latin typeface="+mj-lt"/>
                <a:ea typeface="+mj-ea"/>
                <a:cs typeface="+mj-cs"/>
              </a:rPr>
              <a:t>Artificial intelligence is more embedded than most think. </a:t>
            </a:r>
          </a:p>
        </p:txBody>
      </p:sp>
      <p:pic>
        <p:nvPicPr>
          <p:cNvPr id="6" name="Content Placeholder 10" descr="A picture containing animal&#10;&#10;Description automatically generated">
            <a:extLst>
              <a:ext uri="{FF2B5EF4-FFF2-40B4-BE49-F238E27FC236}">
                <a16:creationId xmlns:a16="http://schemas.microsoft.com/office/drawing/2014/main" id="{68528A23-A79B-F24F-9EF7-22A090453786}"/>
              </a:ext>
            </a:extLst>
          </p:cNvPr>
          <p:cNvPicPr>
            <a:picLocks noChangeAspect="1"/>
          </p:cNvPicPr>
          <p:nvPr/>
        </p:nvPicPr>
        <p:blipFill rotWithShape="1">
          <a:blip r:embed="rId3">
            <a:alphaModFix/>
          </a:blip>
          <a:srcRect r="34222"/>
          <a:stretch/>
        </p:blipFill>
        <p:spPr bwMode="auto">
          <a:xfrm>
            <a:off x="4343401" y="2672049"/>
            <a:ext cx="3657601" cy="365760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pic>
        <p:nvPicPr>
          <p:cNvPr id="7" name="Content Placeholder 8" descr="A sign above a store&#10;&#10;Description automatically generated">
            <a:extLst>
              <a:ext uri="{FF2B5EF4-FFF2-40B4-BE49-F238E27FC236}">
                <a16:creationId xmlns:a16="http://schemas.microsoft.com/office/drawing/2014/main" id="{9006ADA3-6C2D-B246-BE31-FADD2A7ACE9E}"/>
              </a:ext>
            </a:extLst>
          </p:cNvPr>
          <p:cNvPicPr>
            <a:picLocks noChangeAspect="1"/>
          </p:cNvPicPr>
          <p:nvPr/>
        </p:nvPicPr>
        <p:blipFill rotWithShape="1">
          <a:blip r:embed="rId4">
            <a:alphaModFix/>
          </a:blip>
          <a:srcRect t="2306" r="-1" b="5061"/>
          <a:stretch/>
        </p:blipFill>
        <p:spPr bwMode="auto">
          <a:xfrm>
            <a:off x="20" y="10"/>
            <a:ext cx="3855258" cy="3276590"/>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p:spPr>
      </p:pic>
      <p:pic>
        <p:nvPicPr>
          <p:cNvPr id="10" name="Content Placeholder 9" descr="A screenshot of a cell phone&#10;&#10;Description automatically generated">
            <a:extLst>
              <a:ext uri="{FF2B5EF4-FFF2-40B4-BE49-F238E27FC236}">
                <a16:creationId xmlns:a16="http://schemas.microsoft.com/office/drawing/2014/main" id="{53B49BDE-83E8-4748-A11D-DDA4A0F6AC54}"/>
              </a:ext>
            </a:extLst>
          </p:cNvPr>
          <p:cNvPicPr>
            <a:picLocks noGrp="1" noChangeAspect="1"/>
          </p:cNvPicPr>
          <p:nvPr>
            <p:ph sz="half" idx="2"/>
          </p:nvPr>
        </p:nvPicPr>
        <p:blipFill rotWithShape="1">
          <a:blip r:embed="rId5">
            <a:alphaModFix/>
          </a:blip>
          <a:srcRect l="6844" r="11228" b="-3"/>
          <a:stretch/>
        </p:blipFill>
        <p:spPr>
          <a:xfrm>
            <a:off x="20" y="4309763"/>
            <a:ext cx="2971780" cy="2548237"/>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780493" cy="1143000"/>
          </a:xfrm>
        </p:spPr>
        <p:txBody>
          <a:bodyPr/>
          <a:lstStyle/>
          <a:p>
            <a:r>
              <a:rPr lang="en-US" dirty="0">
                <a:latin typeface="Open Sans" pitchFamily="34" charset="0"/>
                <a:ea typeface="Open Sans" pitchFamily="34" charset="0"/>
                <a:cs typeface="Open Sans" pitchFamily="34" charset="0"/>
              </a:rPr>
              <a:t>Principles</a:t>
            </a:r>
          </a:p>
        </p:txBody>
      </p:sp>
      <p:sp>
        <p:nvSpPr>
          <p:cNvPr id="3" name="Content Placeholder 2"/>
          <p:cNvSpPr>
            <a:spLocks noGrp="1"/>
          </p:cNvSpPr>
          <p:nvPr>
            <p:ph sz="half" idx="1"/>
          </p:nvPr>
        </p:nvSpPr>
        <p:spPr>
          <a:xfrm>
            <a:off x="914400" y="1828800"/>
            <a:ext cx="4876800" cy="3701143"/>
          </a:xfrm>
        </p:spPr>
        <p:txBody>
          <a:bodyPr/>
          <a:lstStyle/>
          <a:p>
            <a:r>
              <a:rPr lang="en-US" dirty="0">
                <a:latin typeface="Open Sans" pitchFamily="34" charset="0"/>
                <a:ea typeface="Open Sans" pitchFamily="34" charset="0"/>
                <a:cs typeface="Open Sans" pitchFamily="34" charset="0"/>
              </a:rPr>
              <a:t>Accessibility</a:t>
            </a:r>
          </a:p>
          <a:p>
            <a:r>
              <a:rPr lang="en-US" dirty="0">
                <a:latin typeface="Open Sans" pitchFamily="34" charset="0"/>
                <a:ea typeface="Open Sans" pitchFamily="34" charset="0"/>
                <a:cs typeface="Open Sans" pitchFamily="34" charset="0"/>
              </a:rPr>
              <a:t>Affordability</a:t>
            </a:r>
          </a:p>
          <a:p>
            <a:r>
              <a:rPr lang="en-US" dirty="0">
                <a:latin typeface="Open Sans" pitchFamily="34" charset="0"/>
                <a:ea typeface="Open Sans" pitchFamily="34" charset="0"/>
                <a:cs typeface="Open Sans" pitchFamily="34" charset="0"/>
              </a:rPr>
              <a:t>Equality/equity</a:t>
            </a:r>
          </a:p>
          <a:p>
            <a:r>
              <a:rPr lang="en-US" dirty="0">
                <a:latin typeface="Open Sans" pitchFamily="34" charset="0"/>
                <a:ea typeface="Open Sans" pitchFamily="34" charset="0"/>
                <a:cs typeface="Open Sans" pitchFamily="34" charset="0"/>
              </a:rPr>
              <a:t>Diversity </a:t>
            </a:r>
          </a:p>
          <a:p>
            <a:r>
              <a:rPr lang="en-US" dirty="0">
                <a:latin typeface="Open Sans" pitchFamily="34" charset="0"/>
                <a:ea typeface="Open Sans" pitchFamily="34" charset="0"/>
                <a:cs typeface="Open Sans" pitchFamily="34" charset="0"/>
              </a:rPr>
              <a:t>Participation</a:t>
            </a:r>
          </a:p>
          <a:p>
            <a:r>
              <a:rPr lang="en-US" dirty="0">
                <a:latin typeface="Open Sans" pitchFamily="34" charset="0"/>
                <a:ea typeface="Open Sans" pitchFamily="34" charset="0"/>
                <a:cs typeface="Open Sans" pitchFamily="34" charset="0"/>
              </a:rPr>
              <a:t>Connectedness</a:t>
            </a:r>
          </a:p>
          <a:p>
            <a:r>
              <a:rPr lang="en-US" dirty="0">
                <a:latin typeface="Open Sans" pitchFamily="34" charset="0"/>
                <a:ea typeface="Open Sans" pitchFamily="34" charset="0"/>
                <a:cs typeface="Open Sans" pitchFamily="34" charset="0"/>
              </a:rPr>
              <a:t>Accountability</a:t>
            </a:r>
          </a:p>
          <a:p>
            <a:r>
              <a:rPr lang="en-US" dirty="0">
                <a:latin typeface="Open Sans" pitchFamily="34" charset="0"/>
                <a:ea typeface="Open Sans" pitchFamily="34" charset="0"/>
                <a:cs typeface="Open Sans" pitchFamily="34" charset="0"/>
              </a:rPr>
              <a:t>Transparency</a:t>
            </a:r>
          </a:p>
          <a:p>
            <a:endParaRPr lang="en-US" dirty="0"/>
          </a:p>
          <a:p>
            <a:endParaRPr lang="en-US" dirty="0"/>
          </a:p>
          <a:p>
            <a:endParaRPr lang="en-US" dirty="0"/>
          </a:p>
          <a:p>
            <a:endParaRPr lang="en-US" dirty="0"/>
          </a:p>
        </p:txBody>
      </p:sp>
      <p:pic>
        <p:nvPicPr>
          <p:cNvPr id="4" name="Picture 1" descr="WACCglobal-tall_EN.jpg">
            <a:extLst>
              <a:ext uri="{FF2B5EF4-FFF2-40B4-BE49-F238E27FC236}">
                <a16:creationId xmlns:a16="http://schemas.microsoft.com/office/drawing/2014/main" id="{54E29C9B-693B-97C3-33C7-C03BABE3A227}"/>
              </a:ext>
            </a:extLst>
          </p:cNvPr>
          <p:cNvPicPr>
            <a:picLocks noChangeAspect="1"/>
          </p:cNvPicPr>
          <p:nvPr/>
        </p:nvPicPr>
        <p:blipFill>
          <a:blip r:embed="rId3"/>
          <a:srcRect/>
          <a:stretch>
            <a:fillRect/>
          </a:stretch>
        </p:blipFill>
        <p:spPr bwMode="auto">
          <a:xfrm>
            <a:off x="6892566" y="62153"/>
            <a:ext cx="2214563" cy="2214563"/>
          </a:xfrm>
          <a:prstGeom prst="rect">
            <a:avLst/>
          </a:prstGeom>
          <a:noFill/>
          <a:ln w="9525">
            <a:noFill/>
            <a:miter lim="800000"/>
            <a:headEnd/>
            <a:tailEnd/>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0177"/>
            <a:ext cx="6780493" cy="1143000"/>
          </a:xfrm>
        </p:spPr>
        <p:txBody>
          <a:bodyPr/>
          <a:lstStyle/>
          <a:p>
            <a:r>
              <a:rPr lang="en-US" dirty="0">
                <a:latin typeface="Open Sans" pitchFamily="34" charset="0"/>
                <a:ea typeface="Open Sans" pitchFamily="34" charset="0"/>
                <a:cs typeface="Open Sans" pitchFamily="34" charset="0"/>
              </a:rPr>
              <a:t>Challenges</a:t>
            </a:r>
          </a:p>
        </p:txBody>
      </p:sp>
      <p:sp>
        <p:nvSpPr>
          <p:cNvPr id="3" name="Content Placeholder 2"/>
          <p:cNvSpPr>
            <a:spLocks noGrp="1"/>
          </p:cNvSpPr>
          <p:nvPr>
            <p:ph sz="half" idx="1"/>
          </p:nvPr>
        </p:nvSpPr>
        <p:spPr>
          <a:xfrm>
            <a:off x="762000" y="1828800"/>
            <a:ext cx="6290034" cy="3701143"/>
          </a:xfrm>
        </p:spPr>
        <p:txBody>
          <a:bodyPr/>
          <a:lstStyle/>
          <a:p>
            <a:r>
              <a:rPr lang="en-US" dirty="0">
                <a:latin typeface="Open Sans" pitchFamily="34" charset="0"/>
                <a:ea typeface="Open Sans" pitchFamily="34" charset="0"/>
                <a:cs typeface="Open Sans" pitchFamily="34" charset="0"/>
              </a:rPr>
              <a:t>Ownership and control</a:t>
            </a:r>
          </a:p>
          <a:p>
            <a:r>
              <a:rPr lang="en-US" dirty="0">
                <a:latin typeface="Open Sans" pitchFamily="34" charset="0"/>
                <a:ea typeface="Open Sans" pitchFamily="34" charset="0"/>
                <a:cs typeface="Open Sans" pitchFamily="34" charset="0"/>
              </a:rPr>
              <a:t>Misinformation / Disinformation</a:t>
            </a:r>
          </a:p>
          <a:p>
            <a:r>
              <a:rPr lang="en-US" dirty="0">
                <a:latin typeface="Open Sans" pitchFamily="34" charset="0"/>
                <a:ea typeface="Open Sans" pitchFamily="34" charset="0"/>
                <a:cs typeface="Open Sans" pitchFamily="34" charset="0"/>
              </a:rPr>
              <a:t>Data harvesting and privacy</a:t>
            </a:r>
          </a:p>
          <a:p>
            <a:r>
              <a:rPr lang="en-US" dirty="0">
                <a:latin typeface="Open Sans" pitchFamily="34" charset="0"/>
                <a:ea typeface="Open Sans" pitchFamily="34" charset="0"/>
                <a:cs typeface="Open Sans" pitchFamily="34" charset="0"/>
              </a:rPr>
              <a:t>Hate speech and </a:t>
            </a:r>
            <a:r>
              <a:rPr lang="en-US" dirty="0" err="1">
                <a:latin typeface="Open Sans" pitchFamily="34" charset="0"/>
                <a:ea typeface="Open Sans" pitchFamily="34" charset="0"/>
                <a:cs typeface="Open Sans" pitchFamily="34" charset="0"/>
              </a:rPr>
              <a:t>microagressions</a:t>
            </a:r>
            <a:endParaRPr lang="en-US" dirty="0">
              <a:latin typeface="Open Sans" pitchFamily="34" charset="0"/>
              <a:ea typeface="Open Sans" pitchFamily="34" charset="0"/>
              <a:cs typeface="Open Sans" pitchFamily="34" charset="0"/>
            </a:endParaRPr>
          </a:p>
          <a:p>
            <a:r>
              <a:rPr lang="en-US" dirty="0">
                <a:latin typeface="Open Sans" pitchFamily="34" charset="0"/>
                <a:ea typeface="Open Sans" pitchFamily="34" charset="0"/>
                <a:cs typeface="Open Sans" pitchFamily="34" charset="0"/>
              </a:rPr>
              <a:t>Racial and gender bias</a:t>
            </a:r>
          </a:p>
          <a:p>
            <a:r>
              <a:rPr lang="en-US" dirty="0">
                <a:latin typeface="Open Sans" pitchFamily="34" charset="0"/>
                <a:ea typeface="Open Sans" pitchFamily="34" charset="0"/>
                <a:cs typeface="Open Sans" pitchFamily="34" charset="0"/>
              </a:rPr>
              <a:t>Environmental impact</a:t>
            </a:r>
          </a:p>
          <a:p>
            <a:r>
              <a:rPr lang="en-US" dirty="0">
                <a:latin typeface="Open Sans" pitchFamily="34" charset="0"/>
                <a:ea typeface="Open Sans" pitchFamily="34" charset="0"/>
                <a:cs typeface="Open Sans" pitchFamily="34" charset="0"/>
              </a:rPr>
              <a:t>Algorithmic bias</a:t>
            </a:r>
          </a:p>
          <a:p>
            <a:endParaRPr lang="en-US" dirty="0">
              <a:latin typeface="Open Sans" pitchFamily="34" charset="0"/>
              <a:ea typeface="Open Sans" pitchFamily="34" charset="0"/>
              <a:cs typeface="Open Sans" pitchFamily="34" charset="0"/>
            </a:endParaRPr>
          </a:p>
          <a:p>
            <a:endParaRPr lang="en-US" dirty="0"/>
          </a:p>
          <a:p>
            <a:endParaRPr lang="en-US" dirty="0"/>
          </a:p>
          <a:p>
            <a:endParaRPr lang="en-US" dirty="0"/>
          </a:p>
          <a:p>
            <a:endParaRPr lang="en-US" dirty="0"/>
          </a:p>
        </p:txBody>
      </p:sp>
      <p:pic>
        <p:nvPicPr>
          <p:cNvPr id="4" name="Picture 1" descr="WACCglobal-tall_EN.jpg">
            <a:extLst>
              <a:ext uri="{FF2B5EF4-FFF2-40B4-BE49-F238E27FC236}">
                <a16:creationId xmlns:a16="http://schemas.microsoft.com/office/drawing/2014/main" id="{54E29C9B-693B-97C3-33C7-C03BABE3A227}"/>
              </a:ext>
            </a:extLst>
          </p:cNvPr>
          <p:cNvPicPr>
            <a:picLocks noChangeAspect="1"/>
          </p:cNvPicPr>
          <p:nvPr/>
        </p:nvPicPr>
        <p:blipFill>
          <a:blip r:embed="rId3"/>
          <a:srcRect/>
          <a:stretch>
            <a:fillRect/>
          </a:stretch>
        </p:blipFill>
        <p:spPr bwMode="auto">
          <a:xfrm>
            <a:off x="6892566" y="62153"/>
            <a:ext cx="2214563" cy="2214563"/>
          </a:xfrm>
          <a:prstGeom prst="rect">
            <a:avLst/>
          </a:prstGeom>
          <a:noFill/>
          <a:ln w="9525">
            <a:noFill/>
            <a:miter lim="800000"/>
            <a:headEnd/>
            <a:tailEnd/>
          </a:ln>
        </p:spPr>
      </p:pic>
    </p:spTree>
    <p:extLst>
      <p:ext uri="{BB962C8B-B14F-4D97-AF65-F5344CB8AC3E}">
        <p14:creationId xmlns:p14="http://schemas.microsoft.com/office/powerpoint/2010/main" val="399846413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C1EB92-DD71-49DF-9016-B1AF2068FB1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10225</TotalTime>
  <Words>1645</Words>
  <Application>Microsoft Macintosh PowerPoint</Application>
  <PresentationFormat>On-screen Show (4:3)</PresentationFormat>
  <Paragraphs>170</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Garamond</vt:lpstr>
      <vt:lpstr>Helvetica</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Potential of the digital age?   </vt:lpstr>
      <vt:lpstr>5.44 billion internet users  5.07 billion social media users About 2 billion websites Over 8.5 billion Google searches daily Artificial intelligence is more embedded than most think. </vt:lpstr>
      <vt:lpstr>Principles</vt:lpstr>
      <vt:lpstr>Challenges</vt:lpstr>
      <vt:lpstr>What should we do about….</vt:lpstr>
      <vt:lpstr>A vision of digital justice</vt:lpstr>
      <vt:lpstr>Develop Guidelines for your Organization</vt:lpstr>
      <vt:lpstr>Be informed</vt:lpstr>
      <vt:lpstr>Foster a Community of Trust and Digital Resilience</vt:lpstr>
      <vt:lpstr>final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Speicher</dc:creator>
  <cp:lastModifiedBy>Sara Speicher</cp:lastModifiedBy>
  <cp:revision>54</cp:revision>
  <dcterms:created xsi:type="dcterms:W3CDTF">2019-11-27T16:43:51Z</dcterms:created>
  <dcterms:modified xsi:type="dcterms:W3CDTF">2024-05-16T06:27:38Z</dcterms:modified>
</cp:coreProperties>
</file>