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276" r:id="rId6"/>
    <p:sldId id="278" r:id="rId7"/>
    <p:sldId id="285" r:id="rId8"/>
    <p:sldId id="279" r:id="rId9"/>
    <p:sldId id="281" r:id="rId10"/>
    <p:sldId id="283" r:id="rId11"/>
    <p:sldId id="284" r:id="rId12"/>
    <p:sldId id="280" r:id="rId13"/>
    <p:sldId id="287" r:id="rId14"/>
    <p:sldId id="286" r:id="rId15"/>
    <p:sldId id="282" r:id="rId16"/>
    <p:sldId id="277" r:id="rId17"/>
    <p:sldId id="288" r:id="rId18"/>
    <p:sldId id="274" r:id="rId19"/>
  </p:sldIdLst>
  <p:sldSz cx="18288000" cy="10287000"/>
  <p:notesSz cx="6797675" cy="9929813"/>
  <p:embeddedFontLst>
    <p:embeddedFont>
      <p:font typeface="IBM Plex Sans Medium" panose="020B0603050203000203" pitchFamily="34" charset="0"/>
      <p:regular r:id="rId21"/>
      <p:italic r:id="rId22"/>
    </p:embeddedFont>
    <p:embeddedFont>
      <p:font typeface="Oxygen" panose="02000503000000000000" pitchFamily="2" charset="0"/>
      <p:regular r:id="rId23"/>
      <p:bold r:id="rId24"/>
    </p:embeddedFont>
    <p:embeddedFont>
      <p:font typeface="Poppins" panose="00000500000000000000" pitchFamily="2" charset="0"/>
      <p:regular r:id="rId25"/>
      <p:bold r:id="rId26"/>
      <p:italic r:id="rId27"/>
      <p:boldItalic r:id="rId28"/>
    </p:embeddedFont>
    <p:embeddedFont>
      <p:font typeface="Poppins Black" panose="00000A00000000000000" pitchFamily="2" charset="0"/>
      <p:bold r:id="rId29"/>
      <p:boldItalic r:id="rId30"/>
    </p:embeddedFont>
    <p:embeddedFont>
      <p:font typeface="Poppins Bold" panose="00000800000000000000" pitchFamily="2" charset="0"/>
      <p:regular r:id="rId31"/>
      <p:bold r:id="rId32"/>
    </p:embeddedFont>
    <p:embeddedFont>
      <p:font typeface="Poppins Medium" panose="00000600000000000000" pitchFamily="2" charset="0"/>
      <p:regular r:id="rId33"/>
      <p:italic r:id="rId34"/>
    </p:embeddedFont>
    <p:embeddedFont>
      <p:font typeface="Poppins Semi-Bold" panose="020B0604020202020204" charset="0"/>
      <p:regular r:id="rId35"/>
    </p:embeddedFont>
    <p:embeddedFont>
      <p:font typeface="verdana" panose="020B0604030504040204" pitchFamily="34" charset="0"/>
      <p:regular r:id="rId36"/>
      <p:bold r:id="rId37"/>
      <p:italic r:id="rId38"/>
      <p:boldItalic r:id="rId39"/>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B"/>
    <a:srgbClr val="0D5A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73CE1-7BAF-D047-C24F-6160D30C3BDD}" v="44" dt="2024-05-16T05:22:07.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699" autoAdjust="0"/>
  </p:normalViewPr>
  <p:slideViewPr>
    <p:cSldViewPr snapToGrid="0">
      <p:cViewPr varScale="1">
        <p:scale>
          <a:sx n="34" d="100"/>
          <a:sy n="34" d="100"/>
        </p:scale>
        <p:origin x="1906" y="53"/>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0" Type="http://schemas.openxmlformats.org/officeDocument/2006/relationships/notesMaster" Target="notesMasters/notesMaster1.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Roy" userId="S::heather.roy@eurodiaconia.org::5487d61f-058b-4455-a417-c4e2e0404465" providerId="AD" clId="Web-{2FE73CE1-7BAF-D047-C24F-6160D30C3BDD}"/>
    <pc:docChg chg="addSld modSld">
      <pc:chgData name="Heather Roy" userId="S::heather.roy@eurodiaconia.org::5487d61f-058b-4455-a417-c4e2e0404465" providerId="AD" clId="Web-{2FE73CE1-7BAF-D047-C24F-6160D30C3BDD}" dt="2024-05-16T05:22:05.280" v="21" actId="20577"/>
      <pc:docMkLst>
        <pc:docMk/>
      </pc:docMkLst>
      <pc:sldChg chg="modSp">
        <pc:chgData name="Heather Roy" userId="S::heather.roy@eurodiaconia.org::5487d61f-058b-4455-a417-c4e2e0404465" providerId="AD" clId="Web-{2FE73CE1-7BAF-D047-C24F-6160D30C3BDD}" dt="2024-05-16T05:22:05.280" v="21" actId="20577"/>
        <pc:sldMkLst>
          <pc:docMk/>
          <pc:sldMk cId="0" sldId="277"/>
        </pc:sldMkLst>
        <pc:spChg chg="mod">
          <ac:chgData name="Heather Roy" userId="S::heather.roy@eurodiaconia.org::5487d61f-058b-4455-a417-c4e2e0404465" providerId="AD" clId="Web-{2FE73CE1-7BAF-D047-C24F-6160D30C3BDD}" dt="2024-05-16T05:22:05.280" v="21" actId="20577"/>
          <ac:spMkLst>
            <pc:docMk/>
            <pc:sldMk cId="0" sldId="277"/>
            <ac:spMk id="28" creationId="{DF51ACA4-48B4-B47F-62FF-A0B9F58D48F0}"/>
          </ac:spMkLst>
        </pc:spChg>
      </pc:sldChg>
      <pc:sldChg chg="add replId">
        <pc:chgData name="Heather Roy" userId="S::heather.roy@eurodiaconia.org::5487d61f-058b-4455-a417-c4e2e0404465" providerId="AD" clId="Web-{2FE73CE1-7BAF-D047-C24F-6160D30C3BDD}" dt="2024-05-16T05:21:42.123" v="0"/>
        <pc:sldMkLst>
          <pc:docMk/>
          <pc:sldMk cId="3106691606"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36C183-B233-5907-0E2A-A9259A760A2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pPr>
              <a:defRPr/>
            </a:pPr>
            <a:endParaRPr lang="en-BE"/>
          </a:p>
        </p:txBody>
      </p:sp>
      <p:sp>
        <p:nvSpPr>
          <p:cNvPr id="3" name="Date Placeholder 2">
            <a:extLst>
              <a:ext uri="{FF2B5EF4-FFF2-40B4-BE49-F238E27FC236}">
                <a16:creationId xmlns:a16="http://schemas.microsoft.com/office/drawing/2014/main" id="{2AE929A6-E760-6ECC-C170-682630D91C02}"/>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pPr>
              <a:defRPr/>
            </a:pPr>
            <a:fld id="{E33F05D8-8AB5-4575-9057-FEFEB51F55E6}" type="datetimeFigureOut">
              <a:rPr lang="LID4096"/>
              <a:pPr>
                <a:defRPr/>
              </a:pPr>
              <a:t>05/15/2024</a:t>
            </a:fld>
            <a:endParaRPr lang="en-BE"/>
          </a:p>
        </p:txBody>
      </p:sp>
      <p:sp>
        <p:nvSpPr>
          <p:cNvPr id="4" name="Slide Image Placeholder 3">
            <a:extLst>
              <a:ext uri="{FF2B5EF4-FFF2-40B4-BE49-F238E27FC236}">
                <a16:creationId xmlns:a16="http://schemas.microsoft.com/office/drawing/2014/main" id="{2DCD73A2-9AEC-EA31-20C2-CF00D1A41FFC}"/>
              </a:ext>
            </a:extLst>
          </p:cNvPr>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pPr lvl="0"/>
            <a:endParaRPr lang="en-BE" noProof="0"/>
          </a:p>
        </p:txBody>
      </p:sp>
      <p:sp>
        <p:nvSpPr>
          <p:cNvPr id="5" name="Notes Placeholder 4">
            <a:extLst>
              <a:ext uri="{FF2B5EF4-FFF2-40B4-BE49-F238E27FC236}">
                <a16:creationId xmlns:a16="http://schemas.microsoft.com/office/drawing/2014/main" id="{4F089E6C-02E8-822C-FEFA-01FA6E02FDA4}"/>
              </a:ext>
            </a:extLst>
          </p:cNvPr>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BE" noProof="0"/>
          </a:p>
        </p:txBody>
      </p:sp>
      <p:sp>
        <p:nvSpPr>
          <p:cNvPr id="6" name="Footer Placeholder 5">
            <a:extLst>
              <a:ext uri="{FF2B5EF4-FFF2-40B4-BE49-F238E27FC236}">
                <a16:creationId xmlns:a16="http://schemas.microsoft.com/office/drawing/2014/main" id="{6974C2FE-A298-DA64-3391-1713CF457DDE}"/>
              </a:ext>
            </a:extLst>
          </p:cNvPr>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pPr>
              <a:defRPr/>
            </a:pPr>
            <a:endParaRPr lang="en-BE"/>
          </a:p>
        </p:txBody>
      </p:sp>
      <p:sp>
        <p:nvSpPr>
          <p:cNvPr id="7" name="Slide Number Placeholder 6">
            <a:extLst>
              <a:ext uri="{FF2B5EF4-FFF2-40B4-BE49-F238E27FC236}">
                <a16:creationId xmlns:a16="http://schemas.microsoft.com/office/drawing/2014/main" id="{B7ACFF51-6319-7A3F-2AFF-6156FBAED2E5}"/>
              </a:ext>
            </a:extLst>
          </p:cNvPr>
          <p:cNvSpPr>
            <a:spLocks noGrp="1"/>
          </p:cNvSpPr>
          <p:nvPr>
            <p:ph type="sldNum" sz="quarter" idx="5"/>
          </p:nvPr>
        </p:nvSpPr>
        <p:spPr>
          <a:xfrm>
            <a:off x="3849688" y="9431338"/>
            <a:ext cx="2946400" cy="498475"/>
          </a:xfrm>
          <a:prstGeom prst="rect">
            <a:avLst/>
          </a:prstGeom>
        </p:spPr>
        <p:txBody>
          <a:bodyPr vert="horz" lIns="91440" tIns="45720" rIns="91440" bIns="45720" rtlCol="0" anchor="b"/>
          <a:lstStyle>
            <a:lvl1pPr algn="r">
              <a:defRPr sz="1200"/>
            </a:lvl1pPr>
          </a:lstStyle>
          <a:p>
            <a:pPr>
              <a:defRPr/>
            </a:pPr>
            <a:fld id="{B18AF6C8-33BE-4AE3-B768-C1C91262C7C9}" type="slidenum">
              <a:rPr lang="en-BE"/>
              <a:pPr>
                <a:defRPr/>
              </a:pPr>
              <a:t>‹#›</a:t>
            </a:fld>
            <a:endParaRPr lang="en-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BB82698-4858-A14F-70D0-BCF5547795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D1E1B4F-31A8-9CA6-5B25-AB19301523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100" name="Slide Number Placeholder 3">
            <a:extLst>
              <a:ext uri="{FF2B5EF4-FFF2-40B4-BE49-F238E27FC236}">
                <a16:creationId xmlns:a16="http://schemas.microsoft.com/office/drawing/2014/main" id="{1A4875F2-49D1-6718-810F-E18D012631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67AB564-3A6F-4E7F-9F7B-99ADED76A73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B39C61B-4AB5-3A6D-EA78-7CF6F7990C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1004763-6AD6-FCEF-34DC-D7BAEDB96D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a:solidFill>
                  <a:srgbClr val="353535"/>
                </a:solidFill>
                <a:latin typeface="Oxygen" panose="02000503000000000000" pitchFamily="2" charset="0"/>
              </a:rPr>
              <a:t>Life is uncomfortable for prophets because prophets are uncomfortable people to be around.</a:t>
            </a:r>
            <a:endParaRPr lang="en-GB" altLang="en-US">
              <a:solidFill>
                <a:srgbClr val="353535"/>
              </a:solidFill>
              <a:latin typeface="Oxygen" panose="02000503000000000000" pitchFamily="2" charset="0"/>
            </a:endParaRPr>
          </a:p>
          <a:p>
            <a:pPr eaLnBrk="1" hangingPunct="1"/>
            <a:r>
              <a:rPr lang="en-GB" altLang="en-US">
                <a:solidFill>
                  <a:srgbClr val="353535"/>
                </a:solidFill>
                <a:latin typeface="Oxygen" panose="02000503000000000000" pitchFamily="2" charset="0"/>
              </a:rPr>
              <a:t>In the rest of our reading Jesus makes it clear that this will be the experience of the disciples as they go out into the world. They are not to mitigate against this response by taking with them the resources to be independent. They are to experience, fully for themselves the cost of being faithful to the prophetic ministry. They will make others uncomfortable and will be made feel uncomfortable as a result.</a:t>
            </a:r>
          </a:p>
          <a:p>
            <a:pPr eaLnBrk="1" hangingPunct="1"/>
            <a:r>
              <a:rPr lang="en-GB" altLang="en-US">
                <a:solidFill>
                  <a:srgbClr val="353535"/>
                </a:solidFill>
                <a:latin typeface="Oxygen" panose="02000503000000000000" pitchFamily="2" charset="0"/>
              </a:rPr>
              <a:t>It is interesting here, both Jesus and the disciples are to be seers, for that’s who prophets are. Being disciples requires us to see through the pretences of the world and to see what is real and evident. People often ask me what it means to be an artist and I am beginning to find an answer, it is to embrace a way of seeing that is different to others, that sees not just the items on the landscape but the address beneath them – it is to see in a way that pares back the superficial and paint only what is there.</a:t>
            </a:r>
          </a:p>
          <a:p>
            <a:pPr eaLnBrk="1" hangingPunct="1"/>
            <a:r>
              <a:rPr lang="en-GB" altLang="en-US">
                <a:solidFill>
                  <a:srgbClr val="353535"/>
                </a:solidFill>
                <a:latin typeface="Oxygen" panose="02000503000000000000" pitchFamily="2" charset="0"/>
              </a:rPr>
              <a:t>And it is a brutal way of seeing because it begins to see into life, ordinary life and the way society lives it and begins to see how much of our lives are built on or around pretences. A recent experience at a coffee shop where we went for lunch shows how this affects you. I looked at the menu, most of the descriptions ran 2 lines long and included ingredients I had no idea what they were. I only wanted lunch. I wanted food, real food, not food that has been invented and is by its nature pretentious. All I wanted was a burger with meat patty, salad and sauce and a bread roll. I thought as I looked at the line up of people waiting to get in how we pretend by what we eat, where we live, what we drive, where we holiday to be sophisticated and mature as a people, and perhaps as a nation, yet we still lock up refugees, take children from Aboriginal families and can’t do reparation for the stealing of this country.</a:t>
            </a:r>
          </a:p>
          <a:p>
            <a:pPr eaLnBrk="1" hangingPunct="1"/>
            <a:r>
              <a:rPr lang="en-GB" altLang="en-US">
                <a:solidFill>
                  <a:srgbClr val="353535"/>
                </a:solidFill>
                <a:latin typeface="Oxygen" panose="02000503000000000000" pitchFamily="2" charset="0"/>
              </a:rPr>
              <a:t>Mark then adds following todays reading the story of John and Herod as a case study, just in case his readers haven’t caught on to what it means to be a disciple.</a:t>
            </a:r>
          </a:p>
          <a:p>
            <a:pPr eaLnBrk="1" hangingPunct="1"/>
            <a:r>
              <a:rPr lang="en-GB" altLang="en-US" b="1">
                <a:solidFill>
                  <a:srgbClr val="353535"/>
                </a:solidFill>
                <a:latin typeface="Oxygen" panose="02000503000000000000" pitchFamily="2" charset="0"/>
              </a:rPr>
              <a:t>Mark’s Story</a:t>
            </a:r>
            <a:r>
              <a:rPr lang="en-GB" altLang="en-US">
                <a:solidFill>
                  <a:srgbClr val="353535"/>
                </a:solidFill>
                <a:latin typeface="Oxygen" panose="02000503000000000000" pitchFamily="2" charset="0"/>
              </a:rPr>
              <a:t>:</a:t>
            </a:r>
            <a:br>
              <a:rPr lang="en-GB" altLang="en-US">
                <a:solidFill>
                  <a:srgbClr val="353535"/>
                </a:solidFill>
                <a:latin typeface="Oxygen" panose="02000503000000000000" pitchFamily="2" charset="0"/>
              </a:rPr>
            </a:br>
            <a:r>
              <a:rPr lang="en-GB" altLang="en-US">
                <a:solidFill>
                  <a:srgbClr val="353535"/>
                </a:solidFill>
                <a:latin typeface="Oxygen" panose="02000503000000000000" pitchFamily="2" charset="0"/>
              </a:rPr>
              <a:t>Mark suggests, by placing the story here that the disciples via their relationship with Jesus:</a:t>
            </a:r>
          </a:p>
          <a:p>
            <a:pPr eaLnBrk="1" hangingPunct="1">
              <a:buFontTx/>
              <a:buChar char="•"/>
            </a:pPr>
            <a:r>
              <a:rPr lang="en-GB" altLang="en-US">
                <a:solidFill>
                  <a:srgbClr val="353535"/>
                </a:solidFill>
                <a:latin typeface="Oxygen" panose="02000503000000000000" pitchFamily="2" charset="0"/>
              </a:rPr>
              <a:t>Are prophetic. It is not a choice. That has already been made. It is now a vocation to be lived.</a:t>
            </a:r>
          </a:p>
          <a:p>
            <a:pPr eaLnBrk="1" hangingPunct="1">
              <a:buFontTx/>
              <a:buChar char="•"/>
            </a:pPr>
            <a:r>
              <a:rPr lang="en-GB" altLang="en-US">
                <a:solidFill>
                  <a:srgbClr val="353535"/>
                </a:solidFill>
                <a:latin typeface="Oxygen" panose="02000503000000000000" pitchFamily="2" charset="0"/>
              </a:rPr>
              <a:t>Are to avoid the political and the expedient. They are not to get caught up in the culture and to compromise or negotiate.</a:t>
            </a:r>
          </a:p>
          <a:p>
            <a:pPr eaLnBrk="1" hangingPunct="1">
              <a:buFontTx/>
              <a:buChar char="•"/>
            </a:pPr>
            <a:r>
              <a:rPr lang="en-GB" altLang="en-US">
                <a:solidFill>
                  <a:srgbClr val="353535"/>
                </a:solidFill>
                <a:latin typeface="Oxygen" panose="02000503000000000000" pitchFamily="2" charset="0"/>
              </a:rPr>
              <a:t>Are to tell it like it is and if people ignore them to simply shake the dust off their shoes and move on.</a:t>
            </a:r>
          </a:p>
          <a:p>
            <a:pPr eaLnBrk="1" hangingPunct="1"/>
            <a:r>
              <a:rPr lang="en-GB" altLang="en-US"/>
              <a:t>Like the disciples, we are called to be prophets because we are one with Jesus through his death and resurrection. It is an imperative, not an option.</a:t>
            </a:r>
          </a:p>
          <a:p>
            <a:pPr eaLnBrk="1" hangingPunct="1"/>
            <a:r>
              <a:rPr lang="en-GB" altLang="en-US">
                <a:solidFill>
                  <a:srgbClr val="353535"/>
                </a:solidFill>
                <a:latin typeface="Oxygen" panose="02000503000000000000" pitchFamily="2" charset="0"/>
              </a:rPr>
              <a:t>To fulfil our calling we are to develop a unity with God through word and sacrament, contemplation and prayer. Here we will let go of ideas, positions, ideologies and begin to become one with God. It happens slowly and will begin to find ourselves stepping further into the margins as we let go of the expectations of our culture and society.</a:t>
            </a:r>
          </a:p>
          <a:p>
            <a:pPr eaLnBrk="1" hangingPunct="1"/>
            <a:r>
              <a:rPr lang="en-GB" altLang="en-US">
                <a:solidFill>
                  <a:srgbClr val="353535"/>
                </a:solidFill>
                <a:latin typeface="Oxygen" panose="02000503000000000000" pitchFamily="2" charset="0"/>
              </a:rPr>
              <a:t>To fulfil our calling we are to simply live out of that unity. We are to live our lives and by doing so our lives will speak forth God’s seeing.</a:t>
            </a:r>
          </a:p>
          <a:p>
            <a:pPr eaLnBrk="1" hangingPunct="1"/>
            <a:r>
              <a:rPr lang="en-GB" altLang="en-US" b="1">
                <a:solidFill>
                  <a:srgbClr val="353535"/>
                </a:solidFill>
                <a:latin typeface="Oxygen" panose="02000503000000000000" pitchFamily="2" charset="0"/>
              </a:rPr>
              <a:t>In conclusion:</a:t>
            </a:r>
            <a:br>
              <a:rPr lang="en-GB" altLang="en-US">
                <a:solidFill>
                  <a:srgbClr val="353535"/>
                </a:solidFill>
                <a:latin typeface="Oxygen" panose="02000503000000000000" pitchFamily="2" charset="0"/>
              </a:rPr>
            </a:br>
            <a:r>
              <a:rPr lang="en-GB" altLang="en-US">
                <a:solidFill>
                  <a:srgbClr val="353535"/>
                </a:solidFill>
                <a:latin typeface="Oxygen" panose="02000503000000000000" pitchFamily="2" charset="0"/>
              </a:rPr>
              <a:t>This is not a safe and happiness inducing vocation – we will be outsiders, marginalised for our vocation. We will lose our jobs, be bullied and ostracised, be over looked and sidelined. This is not about ideology but about seeing the world as God does. We are to seek to live on the margins as change only ever comes from the edges, rarely from the centre.</a:t>
            </a:r>
          </a:p>
          <a:p>
            <a:pPr eaLnBrk="1" hangingPunct="1"/>
            <a:r>
              <a:rPr lang="en-GB" altLang="en-US">
                <a:solidFill>
                  <a:srgbClr val="353535"/>
                </a:solidFill>
                <a:latin typeface="Oxygen" panose="02000503000000000000" pitchFamily="2" charset="0"/>
              </a:rPr>
              <a:t>As an individual and as a congregation we are to live prophetically, avoiding the accepted pretences of society all around us and speak into the world through our thoughts, words and actions. A tough job, but we have to be it, especially on this NAIDOC Sunday.</a:t>
            </a:r>
          </a:p>
          <a:p>
            <a:pPr eaLnBrk="1" hangingPunct="1">
              <a:spcBef>
                <a:spcPct val="0"/>
              </a:spcBef>
            </a:pPr>
            <a:endParaRPr lang="fr-BE" altLang="en-US"/>
          </a:p>
        </p:txBody>
      </p:sp>
      <p:sp>
        <p:nvSpPr>
          <p:cNvPr id="22532" name="Slide Number Placeholder 3">
            <a:extLst>
              <a:ext uri="{FF2B5EF4-FFF2-40B4-BE49-F238E27FC236}">
                <a16:creationId xmlns:a16="http://schemas.microsoft.com/office/drawing/2014/main" id="{BF7F40E5-BD87-E18F-5B2F-E2E56B8C21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F25D4E8-318C-45A6-BE93-2B88B4EAB1C2}"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942284D-6940-AE9D-774C-61FEFE0256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BA3016E-C198-C59A-3939-DBBCCD50BE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a:p>
        </p:txBody>
      </p:sp>
      <p:sp>
        <p:nvSpPr>
          <p:cNvPr id="24580" name="Slide Number Placeholder 3">
            <a:extLst>
              <a:ext uri="{FF2B5EF4-FFF2-40B4-BE49-F238E27FC236}">
                <a16:creationId xmlns:a16="http://schemas.microsoft.com/office/drawing/2014/main" id="{160F1A78-97A5-288A-E311-9C963C7989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BA0844-C601-4C92-9CF9-52B2E44EC511}"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E9C7E74-22CC-F757-4F14-8505C42E53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B4FCCD2-8424-166E-E96C-0FBB51A907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a:p>
        </p:txBody>
      </p:sp>
      <p:sp>
        <p:nvSpPr>
          <p:cNvPr id="26628" name="Slide Number Placeholder 3">
            <a:extLst>
              <a:ext uri="{FF2B5EF4-FFF2-40B4-BE49-F238E27FC236}">
                <a16:creationId xmlns:a16="http://schemas.microsoft.com/office/drawing/2014/main" id="{B34DCA44-3C0F-AB3B-0181-57BC36A136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6B142FD-9E3F-4164-A11F-FBC2EC0776EB}"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876E8D4-7882-7754-99BE-E6B67A1204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E0189AE-0A28-8913-FF63-BBEFF11847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a:p>
        </p:txBody>
      </p:sp>
      <p:sp>
        <p:nvSpPr>
          <p:cNvPr id="28676" name="Slide Number Placeholder 3">
            <a:extLst>
              <a:ext uri="{FF2B5EF4-FFF2-40B4-BE49-F238E27FC236}">
                <a16:creationId xmlns:a16="http://schemas.microsoft.com/office/drawing/2014/main" id="{2F1EBF08-9CAE-F0E7-EAB1-43D66F5E97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FEB9DB-FCD9-49E8-81FD-48445ACD24E9}"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876E8D4-7882-7754-99BE-E6B67A1204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E0189AE-0A28-8913-FF63-BBEFF11847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a:p>
        </p:txBody>
      </p:sp>
      <p:sp>
        <p:nvSpPr>
          <p:cNvPr id="28676" name="Slide Number Placeholder 3">
            <a:extLst>
              <a:ext uri="{FF2B5EF4-FFF2-40B4-BE49-F238E27FC236}">
                <a16:creationId xmlns:a16="http://schemas.microsoft.com/office/drawing/2014/main" id="{2F1EBF08-9CAE-F0E7-EAB1-43D66F5E97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FEB9DB-FCD9-49E8-81FD-48445ACD24E9}" type="slidenum">
              <a:rPr lang="en-US" altLang="en-US" smtClean="0"/>
              <a:pPr/>
              <a:t>14</a:t>
            </a:fld>
            <a:endParaRPr lang="en-US" altLang="en-US"/>
          </a:p>
        </p:txBody>
      </p:sp>
    </p:spTree>
    <p:extLst>
      <p:ext uri="{BB962C8B-B14F-4D97-AF65-F5344CB8AC3E}">
        <p14:creationId xmlns:p14="http://schemas.microsoft.com/office/powerpoint/2010/main" val="2291951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8459232-DB2D-F263-BF7D-476251AAE2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A9E4C35-E014-6B21-5528-3E98335B64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en-US"/>
              <a:t>Close the meeting</a:t>
            </a:r>
            <a:endParaRPr lang="en-US" altLang="en-US"/>
          </a:p>
        </p:txBody>
      </p:sp>
      <p:sp>
        <p:nvSpPr>
          <p:cNvPr id="30724" name="Slide Number Placeholder 3">
            <a:extLst>
              <a:ext uri="{FF2B5EF4-FFF2-40B4-BE49-F238E27FC236}">
                <a16:creationId xmlns:a16="http://schemas.microsoft.com/office/drawing/2014/main" id="{6219808A-5FAC-4B80-F4B1-F45FE7534C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0C68F93-E925-4824-832C-49AE88B22BCE}" type="slidenum">
              <a:rPr lang="en-US" altLang="en-US" smtClean="0"/>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F099E1D-DCB4-4E05-4FA9-C4BB06CFD0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6FA69BF-F466-126B-CF14-4C72B27E6E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en-US"/>
              <a:t>How can diaconia support, develop and make space for voices from the margins?  What does it mean to make space?  Are we ready to give up someof our space?  Building on the theological and biblical contexts such as the open table we will look at power dynamics, participation and empowerment.</a:t>
            </a:r>
          </a:p>
        </p:txBody>
      </p:sp>
      <p:sp>
        <p:nvSpPr>
          <p:cNvPr id="6148" name="Slide Number Placeholder 3">
            <a:extLst>
              <a:ext uri="{FF2B5EF4-FFF2-40B4-BE49-F238E27FC236}">
                <a16:creationId xmlns:a16="http://schemas.microsoft.com/office/drawing/2014/main" id="{3C915834-3024-8168-58D7-16DBEBC39F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2678067-A73D-4E11-B5CA-24414615E346}"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AB0082B-BD5D-D900-D610-E13A3C19DA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479A483-F6D5-EBC3-E48E-476D87E3DE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en-US"/>
              <a:t>How can diaconia support, develop and make space for voices from the margins?  What does it mean to make space?  Are we ready to give up someof our space?  Building on the theological and biblical contexts such as the open table we will look at power dynamics, participation and empowerment.</a:t>
            </a:r>
          </a:p>
        </p:txBody>
      </p:sp>
      <p:sp>
        <p:nvSpPr>
          <p:cNvPr id="8196" name="Slide Number Placeholder 3">
            <a:extLst>
              <a:ext uri="{FF2B5EF4-FFF2-40B4-BE49-F238E27FC236}">
                <a16:creationId xmlns:a16="http://schemas.microsoft.com/office/drawing/2014/main" id="{B8F98B07-2974-8451-7CC3-B168774852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D7D9A91-6119-41D5-B427-A51AAE586204}"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EF16172-84BD-5DCB-470E-FFDEC32CDF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CF23FA97-DFAF-4A69-68A7-88CBC243A1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en-US" u="sng">
                <a:solidFill>
                  <a:srgbClr val="0563C1"/>
                </a:solidFill>
                <a:latin typeface="verdana" panose="020B0604030504040204" pitchFamily="34" charset="0"/>
              </a:rPr>
              <a:t>Where are the margins in your societies? Write on post it notes</a:t>
            </a:r>
            <a:endParaRPr lang="fr-BE" altLang="en-US"/>
          </a:p>
        </p:txBody>
      </p:sp>
      <p:sp>
        <p:nvSpPr>
          <p:cNvPr id="10244" name="Slide Number Placeholder 3">
            <a:extLst>
              <a:ext uri="{FF2B5EF4-FFF2-40B4-BE49-F238E27FC236}">
                <a16:creationId xmlns:a16="http://schemas.microsoft.com/office/drawing/2014/main" id="{E5F29B44-6CF5-FA2F-AD52-B053A912E4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ECD144C-38FB-4C49-B26D-31B2CBA5C73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2EA9175-FE3F-3D24-A5DC-C45B193A42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59BEC4A1-3354-DFC8-597B-223319C680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en-US"/>
              <a:t>Try to avoid the you to us mentallity</a:t>
            </a:r>
          </a:p>
        </p:txBody>
      </p:sp>
      <p:sp>
        <p:nvSpPr>
          <p:cNvPr id="12292" name="Slide Number Placeholder 3">
            <a:extLst>
              <a:ext uri="{FF2B5EF4-FFF2-40B4-BE49-F238E27FC236}">
                <a16:creationId xmlns:a16="http://schemas.microsoft.com/office/drawing/2014/main" id="{BC91765C-7950-094D-FDA1-B5D2D71DC9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75F955E-2EF0-4996-A3F0-A5EA83666DDD}"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969CAA4-3710-1C83-B535-07406FF022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41FD96D-2231-5BDB-883C-6149EC5B5D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a:p>
        </p:txBody>
      </p:sp>
      <p:sp>
        <p:nvSpPr>
          <p:cNvPr id="14340" name="Slide Number Placeholder 3">
            <a:extLst>
              <a:ext uri="{FF2B5EF4-FFF2-40B4-BE49-F238E27FC236}">
                <a16:creationId xmlns:a16="http://schemas.microsoft.com/office/drawing/2014/main" id="{8C88AAFE-5D74-28EE-4B55-FF2636D199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B807E7A-00E9-4912-BE3C-D51A07F16688}"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0127D95-EBD3-E772-DB94-AAAD654475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EF49820-C90C-B1E9-F2F3-2505786001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en-US"/>
              <a:t>Sculpture  </a:t>
            </a:r>
            <a:r>
              <a:rPr lang="en-GB" altLang="en-US">
                <a:solidFill>
                  <a:srgbClr val="000000"/>
                </a:solidFill>
                <a:latin typeface="verdana" panose="020B0604030504040204" pitchFamily="34" charset="0"/>
              </a:rPr>
              <a:t>Homeless Jesus by </a:t>
            </a:r>
            <a:r>
              <a:rPr lang="en-GB" altLang="en-US" u="sng">
                <a:solidFill>
                  <a:srgbClr val="0563C1"/>
                </a:solidFill>
                <a:latin typeface="verdana" panose="020B0604030504040204" pitchFamily="34" charset="0"/>
              </a:rPr>
              <a:t>Timothy Schmalz</a:t>
            </a:r>
          </a:p>
          <a:p>
            <a:pPr eaLnBrk="1" hangingPunct="1">
              <a:spcBef>
                <a:spcPct val="0"/>
              </a:spcBef>
            </a:pPr>
            <a:endParaRPr lang="fr-BE" altLang="en-US"/>
          </a:p>
        </p:txBody>
      </p:sp>
      <p:sp>
        <p:nvSpPr>
          <p:cNvPr id="16388" name="Slide Number Placeholder 3">
            <a:extLst>
              <a:ext uri="{FF2B5EF4-FFF2-40B4-BE49-F238E27FC236}">
                <a16:creationId xmlns:a16="http://schemas.microsoft.com/office/drawing/2014/main" id="{BD67C4D7-DE41-9AD6-82A4-ADADA53E69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848F7CF-1B51-4B11-ABD7-F30526E298B1}"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0CCD818-386C-421F-23A5-A7794AA09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D650ECA-3290-28D2-5198-0CF55E97E4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en-US" u="sng">
                <a:solidFill>
                  <a:srgbClr val="0563C1"/>
                </a:solidFill>
                <a:latin typeface="verdana" panose="020B0604030504040204" pitchFamily="34" charset="0"/>
              </a:rPr>
              <a:t>Painting Peter Howson</a:t>
            </a:r>
            <a:endParaRPr lang="en-GB" altLang="en-US" u="sng">
              <a:solidFill>
                <a:srgbClr val="0563C1"/>
              </a:solidFill>
              <a:latin typeface="verdana" panose="020B0604030504040204" pitchFamily="34" charset="0"/>
            </a:endParaRPr>
          </a:p>
          <a:p>
            <a:pPr eaLnBrk="1" hangingPunct="1">
              <a:spcBef>
                <a:spcPct val="0"/>
              </a:spcBef>
            </a:pPr>
            <a:r>
              <a:rPr lang="fr-BE" altLang="en-US"/>
              <a:t>Only Jesus due to the wounds on his feet</a:t>
            </a:r>
          </a:p>
        </p:txBody>
      </p:sp>
      <p:sp>
        <p:nvSpPr>
          <p:cNvPr id="18436" name="Slide Number Placeholder 3">
            <a:extLst>
              <a:ext uri="{FF2B5EF4-FFF2-40B4-BE49-F238E27FC236}">
                <a16:creationId xmlns:a16="http://schemas.microsoft.com/office/drawing/2014/main" id="{990EB468-34A5-7433-B3FE-E72B6D8641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8374987-BE97-4532-A3CA-20AC4D4EB5EA}"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D6EDE92-DC86-412A-B5DD-FB698D8EDF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7B975FD-9C6A-9A5B-4D50-9403ECBDED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a:p>
        </p:txBody>
      </p:sp>
      <p:sp>
        <p:nvSpPr>
          <p:cNvPr id="20484" name="Slide Number Placeholder 3">
            <a:extLst>
              <a:ext uri="{FF2B5EF4-FFF2-40B4-BE49-F238E27FC236}">
                <a16:creationId xmlns:a16="http://schemas.microsoft.com/office/drawing/2014/main" id="{483A3C70-7C07-6570-26A4-9665E9C81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FA3DE4-9291-46D5-91B2-40E226FE85CD}"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3B1C0ED-EA44-0E60-C127-29F9FAAE1E7B}"/>
              </a:ext>
            </a:extLst>
          </p:cNvPr>
          <p:cNvSpPr>
            <a:spLocks noGrp="1"/>
          </p:cNvSpPr>
          <p:nvPr>
            <p:ph type="dt" sz="half" idx="10"/>
          </p:nvPr>
        </p:nvSpPr>
        <p:spPr/>
        <p:txBody>
          <a:bodyPr/>
          <a:lstStyle>
            <a:lvl1pPr>
              <a:defRPr/>
            </a:lvl1pPr>
          </a:lstStyle>
          <a:p>
            <a:pPr>
              <a:defRPr/>
            </a:pPr>
            <a:fld id="{69DB2210-DE09-4AAE-B25E-942AF11C7513}" type="datetimeFigureOut">
              <a:rPr lang="en-US"/>
              <a:pPr>
                <a:defRPr/>
              </a:pPr>
              <a:t>5/15/2024</a:t>
            </a:fld>
            <a:endParaRPr lang="en-US"/>
          </a:p>
        </p:txBody>
      </p:sp>
      <p:sp>
        <p:nvSpPr>
          <p:cNvPr id="5" name="Footer Placeholder 4">
            <a:extLst>
              <a:ext uri="{FF2B5EF4-FFF2-40B4-BE49-F238E27FC236}">
                <a16:creationId xmlns:a16="http://schemas.microsoft.com/office/drawing/2014/main" id="{CC157753-53E9-928F-D19F-5DC0EA0299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940369-D6E7-38BC-F01E-EC5E4AAAB5B6}"/>
              </a:ext>
            </a:extLst>
          </p:cNvPr>
          <p:cNvSpPr>
            <a:spLocks noGrp="1"/>
          </p:cNvSpPr>
          <p:nvPr>
            <p:ph type="sldNum" sz="quarter" idx="12"/>
          </p:nvPr>
        </p:nvSpPr>
        <p:spPr/>
        <p:txBody>
          <a:bodyPr/>
          <a:lstStyle>
            <a:lvl1pPr>
              <a:defRPr/>
            </a:lvl1pPr>
          </a:lstStyle>
          <a:p>
            <a:pPr>
              <a:defRPr/>
            </a:pPr>
            <a:fld id="{F5DE9FD5-5706-4055-9021-68BD0DA88754}" type="slidenum">
              <a:rPr lang="en-US"/>
              <a:pPr>
                <a:defRPr/>
              </a:pPr>
              <a:t>‹#›</a:t>
            </a:fld>
            <a:endParaRPr lang="en-US"/>
          </a:p>
        </p:txBody>
      </p:sp>
    </p:spTree>
    <p:extLst>
      <p:ext uri="{BB962C8B-B14F-4D97-AF65-F5344CB8AC3E}">
        <p14:creationId xmlns:p14="http://schemas.microsoft.com/office/powerpoint/2010/main" val="234399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6F62C-7B18-36BE-0BEC-C77D558F245B}"/>
              </a:ext>
            </a:extLst>
          </p:cNvPr>
          <p:cNvSpPr>
            <a:spLocks noGrp="1"/>
          </p:cNvSpPr>
          <p:nvPr>
            <p:ph type="dt" sz="half" idx="10"/>
          </p:nvPr>
        </p:nvSpPr>
        <p:spPr/>
        <p:txBody>
          <a:bodyPr/>
          <a:lstStyle>
            <a:lvl1pPr>
              <a:defRPr/>
            </a:lvl1pPr>
          </a:lstStyle>
          <a:p>
            <a:pPr>
              <a:defRPr/>
            </a:pPr>
            <a:fld id="{BF6BC07A-91FA-49F8-B353-CD9CC1763CE5}" type="datetimeFigureOut">
              <a:rPr lang="en-US"/>
              <a:pPr>
                <a:defRPr/>
              </a:pPr>
              <a:t>5/15/2024</a:t>
            </a:fld>
            <a:endParaRPr lang="en-US"/>
          </a:p>
        </p:txBody>
      </p:sp>
      <p:sp>
        <p:nvSpPr>
          <p:cNvPr id="5" name="Footer Placeholder 4">
            <a:extLst>
              <a:ext uri="{FF2B5EF4-FFF2-40B4-BE49-F238E27FC236}">
                <a16:creationId xmlns:a16="http://schemas.microsoft.com/office/drawing/2014/main" id="{1268A598-8840-4023-E3EA-741DDF1AC8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948313-F844-A63A-4070-B3D60B287AB6}"/>
              </a:ext>
            </a:extLst>
          </p:cNvPr>
          <p:cNvSpPr>
            <a:spLocks noGrp="1"/>
          </p:cNvSpPr>
          <p:nvPr>
            <p:ph type="sldNum" sz="quarter" idx="12"/>
          </p:nvPr>
        </p:nvSpPr>
        <p:spPr/>
        <p:txBody>
          <a:bodyPr/>
          <a:lstStyle>
            <a:lvl1pPr>
              <a:defRPr/>
            </a:lvl1pPr>
          </a:lstStyle>
          <a:p>
            <a:pPr>
              <a:defRPr/>
            </a:pPr>
            <a:fld id="{49DE9763-B8BE-4EA3-808A-6D1F48420AA0}" type="slidenum">
              <a:rPr lang="en-US"/>
              <a:pPr>
                <a:defRPr/>
              </a:pPr>
              <a:t>‹#›</a:t>
            </a:fld>
            <a:endParaRPr lang="en-US"/>
          </a:p>
        </p:txBody>
      </p:sp>
    </p:spTree>
    <p:extLst>
      <p:ext uri="{BB962C8B-B14F-4D97-AF65-F5344CB8AC3E}">
        <p14:creationId xmlns:p14="http://schemas.microsoft.com/office/powerpoint/2010/main" val="423292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80633-0182-B15A-E2F4-A8ACC210E3E8}"/>
              </a:ext>
            </a:extLst>
          </p:cNvPr>
          <p:cNvSpPr>
            <a:spLocks noGrp="1"/>
          </p:cNvSpPr>
          <p:nvPr>
            <p:ph type="dt" sz="half" idx="10"/>
          </p:nvPr>
        </p:nvSpPr>
        <p:spPr/>
        <p:txBody>
          <a:bodyPr/>
          <a:lstStyle>
            <a:lvl1pPr>
              <a:defRPr/>
            </a:lvl1pPr>
          </a:lstStyle>
          <a:p>
            <a:pPr>
              <a:defRPr/>
            </a:pPr>
            <a:fld id="{71B9240B-5BAC-4DF2-9BC7-6982798C0366}" type="datetimeFigureOut">
              <a:rPr lang="en-US"/>
              <a:pPr>
                <a:defRPr/>
              </a:pPr>
              <a:t>5/15/2024</a:t>
            </a:fld>
            <a:endParaRPr lang="en-US"/>
          </a:p>
        </p:txBody>
      </p:sp>
      <p:sp>
        <p:nvSpPr>
          <p:cNvPr id="5" name="Footer Placeholder 4">
            <a:extLst>
              <a:ext uri="{FF2B5EF4-FFF2-40B4-BE49-F238E27FC236}">
                <a16:creationId xmlns:a16="http://schemas.microsoft.com/office/drawing/2014/main" id="{E062AD12-10D7-330C-25E0-EBC6278EC9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E88A4E-6FA0-29D8-299C-C3008796966E}"/>
              </a:ext>
            </a:extLst>
          </p:cNvPr>
          <p:cNvSpPr>
            <a:spLocks noGrp="1"/>
          </p:cNvSpPr>
          <p:nvPr>
            <p:ph type="sldNum" sz="quarter" idx="12"/>
          </p:nvPr>
        </p:nvSpPr>
        <p:spPr/>
        <p:txBody>
          <a:bodyPr/>
          <a:lstStyle>
            <a:lvl1pPr>
              <a:defRPr/>
            </a:lvl1pPr>
          </a:lstStyle>
          <a:p>
            <a:pPr>
              <a:defRPr/>
            </a:pPr>
            <a:fld id="{7CC85D2B-8229-4785-82C7-1EC7BAEDCB92}" type="slidenum">
              <a:rPr lang="en-US"/>
              <a:pPr>
                <a:defRPr/>
              </a:pPr>
              <a:t>‹#›</a:t>
            </a:fld>
            <a:endParaRPr lang="en-US"/>
          </a:p>
        </p:txBody>
      </p:sp>
    </p:spTree>
    <p:extLst>
      <p:ext uri="{BB962C8B-B14F-4D97-AF65-F5344CB8AC3E}">
        <p14:creationId xmlns:p14="http://schemas.microsoft.com/office/powerpoint/2010/main" val="275661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2FF98-C6D9-AE8F-4CC1-A8E6D54A02BA}"/>
              </a:ext>
            </a:extLst>
          </p:cNvPr>
          <p:cNvSpPr>
            <a:spLocks noGrp="1"/>
          </p:cNvSpPr>
          <p:nvPr>
            <p:ph type="dt" sz="half" idx="10"/>
          </p:nvPr>
        </p:nvSpPr>
        <p:spPr/>
        <p:txBody>
          <a:bodyPr/>
          <a:lstStyle>
            <a:lvl1pPr>
              <a:defRPr/>
            </a:lvl1pPr>
          </a:lstStyle>
          <a:p>
            <a:pPr>
              <a:defRPr/>
            </a:pPr>
            <a:fld id="{809C7641-F3B2-4A67-8B5B-98514824C014}" type="datetimeFigureOut">
              <a:rPr lang="en-US"/>
              <a:pPr>
                <a:defRPr/>
              </a:pPr>
              <a:t>5/15/2024</a:t>
            </a:fld>
            <a:endParaRPr lang="en-US"/>
          </a:p>
        </p:txBody>
      </p:sp>
      <p:sp>
        <p:nvSpPr>
          <p:cNvPr id="5" name="Footer Placeholder 4">
            <a:extLst>
              <a:ext uri="{FF2B5EF4-FFF2-40B4-BE49-F238E27FC236}">
                <a16:creationId xmlns:a16="http://schemas.microsoft.com/office/drawing/2014/main" id="{D909A98B-5B8D-DCC9-735A-D52AFC6326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1C7611-7DF8-D822-26B9-493BCBED906B}"/>
              </a:ext>
            </a:extLst>
          </p:cNvPr>
          <p:cNvSpPr>
            <a:spLocks noGrp="1"/>
          </p:cNvSpPr>
          <p:nvPr>
            <p:ph type="sldNum" sz="quarter" idx="12"/>
          </p:nvPr>
        </p:nvSpPr>
        <p:spPr/>
        <p:txBody>
          <a:bodyPr/>
          <a:lstStyle>
            <a:lvl1pPr>
              <a:defRPr/>
            </a:lvl1pPr>
          </a:lstStyle>
          <a:p>
            <a:pPr>
              <a:defRPr/>
            </a:pPr>
            <a:fld id="{13A969F1-AA5A-432A-BD5F-44791DB1E3E3}" type="slidenum">
              <a:rPr lang="en-US"/>
              <a:pPr>
                <a:defRPr/>
              </a:pPr>
              <a:t>‹#›</a:t>
            </a:fld>
            <a:endParaRPr lang="en-US"/>
          </a:p>
        </p:txBody>
      </p:sp>
    </p:spTree>
    <p:extLst>
      <p:ext uri="{BB962C8B-B14F-4D97-AF65-F5344CB8AC3E}">
        <p14:creationId xmlns:p14="http://schemas.microsoft.com/office/powerpoint/2010/main" val="388320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16104F-8201-2C8F-4C13-E7FDBD4CF809}"/>
              </a:ext>
            </a:extLst>
          </p:cNvPr>
          <p:cNvSpPr>
            <a:spLocks noGrp="1"/>
          </p:cNvSpPr>
          <p:nvPr>
            <p:ph type="dt" sz="half" idx="10"/>
          </p:nvPr>
        </p:nvSpPr>
        <p:spPr/>
        <p:txBody>
          <a:bodyPr/>
          <a:lstStyle>
            <a:lvl1pPr>
              <a:defRPr/>
            </a:lvl1pPr>
          </a:lstStyle>
          <a:p>
            <a:pPr>
              <a:defRPr/>
            </a:pPr>
            <a:fld id="{45B75CDB-D1C4-4AD2-825E-76DD69F02AF0}" type="datetimeFigureOut">
              <a:rPr lang="en-US"/>
              <a:pPr>
                <a:defRPr/>
              </a:pPr>
              <a:t>5/15/2024</a:t>
            </a:fld>
            <a:endParaRPr lang="en-US"/>
          </a:p>
        </p:txBody>
      </p:sp>
      <p:sp>
        <p:nvSpPr>
          <p:cNvPr id="5" name="Footer Placeholder 4">
            <a:extLst>
              <a:ext uri="{FF2B5EF4-FFF2-40B4-BE49-F238E27FC236}">
                <a16:creationId xmlns:a16="http://schemas.microsoft.com/office/drawing/2014/main" id="{D8752B40-2983-8E6A-AA5C-361796B3F0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94BEB5-A9C2-F0F0-7CB4-A02798F22E3E}"/>
              </a:ext>
            </a:extLst>
          </p:cNvPr>
          <p:cNvSpPr>
            <a:spLocks noGrp="1"/>
          </p:cNvSpPr>
          <p:nvPr>
            <p:ph type="sldNum" sz="quarter" idx="12"/>
          </p:nvPr>
        </p:nvSpPr>
        <p:spPr/>
        <p:txBody>
          <a:bodyPr/>
          <a:lstStyle>
            <a:lvl1pPr>
              <a:defRPr/>
            </a:lvl1pPr>
          </a:lstStyle>
          <a:p>
            <a:pPr>
              <a:defRPr/>
            </a:pPr>
            <a:fld id="{F888D2EE-B290-4288-B1C2-AE4548E39825}" type="slidenum">
              <a:rPr lang="en-US"/>
              <a:pPr>
                <a:defRPr/>
              </a:pPr>
              <a:t>‹#›</a:t>
            </a:fld>
            <a:endParaRPr lang="en-US"/>
          </a:p>
        </p:txBody>
      </p:sp>
    </p:spTree>
    <p:extLst>
      <p:ext uri="{BB962C8B-B14F-4D97-AF65-F5344CB8AC3E}">
        <p14:creationId xmlns:p14="http://schemas.microsoft.com/office/powerpoint/2010/main" val="3663519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9D13109-008F-4AF0-197A-E342F59E6A05}"/>
              </a:ext>
            </a:extLst>
          </p:cNvPr>
          <p:cNvSpPr>
            <a:spLocks noGrp="1"/>
          </p:cNvSpPr>
          <p:nvPr>
            <p:ph type="dt" sz="half" idx="10"/>
          </p:nvPr>
        </p:nvSpPr>
        <p:spPr/>
        <p:txBody>
          <a:bodyPr/>
          <a:lstStyle>
            <a:lvl1pPr>
              <a:defRPr/>
            </a:lvl1pPr>
          </a:lstStyle>
          <a:p>
            <a:pPr>
              <a:defRPr/>
            </a:pPr>
            <a:fld id="{3AFF428D-771C-4CA7-ACCB-296E8E0C5DAC}" type="datetimeFigureOut">
              <a:rPr lang="en-US"/>
              <a:pPr>
                <a:defRPr/>
              </a:pPr>
              <a:t>5/15/2024</a:t>
            </a:fld>
            <a:endParaRPr lang="en-US"/>
          </a:p>
        </p:txBody>
      </p:sp>
      <p:sp>
        <p:nvSpPr>
          <p:cNvPr id="6" name="Footer Placeholder 4">
            <a:extLst>
              <a:ext uri="{FF2B5EF4-FFF2-40B4-BE49-F238E27FC236}">
                <a16:creationId xmlns:a16="http://schemas.microsoft.com/office/drawing/2014/main" id="{38EB3099-998C-CB61-3B1A-6BE4804B5E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962347-78C1-ADDC-F864-6FCFC8DC4E76}"/>
              </a:ext>
            </a:extLst>
          </p:cNvPr>
          <p:cNvSpPr>
            <a:spLocks noGrp="1"/>
          </p:cNvSpPr>
          <p:nvPr>
            <p:ph type="sldNum" sz="quarter" idx="12"/>
          </p:nvPr>
        </p:nvSpPr>
        <p:spPr/>
        <p:txBody>
          <a:bodyPr/>
          <a:lstStyle>
            <a:lvl1pPr>
              <a:defRPr/>
            </a:lvl1pPr>
          </a:lstStyle>
          <a:p>
            <a:pPr>
              <a:defRPr/>
            </a:pPr>
            <a:fld id="{54465BD2-4B41-43F2-9203-2ED20FD832B8}" type="slidenum">
              <a:rPr lang="en-US"/>
              <a:pPr>
                <a:defRPr/>
              </a:pPr>
              <a:t>‹#›</a:t>
            </a:fld>
            <a:endParaRPr lang="en-US"/>
          </a:p>
        </p:txBody>
      </p:sp>
    </p:spTree>
    <p:extLst>
      <p:ext uri="{BB962C8B-B14F-4D97-AF65-F5344CB8AC3E}">
        <p14:creationId xmlns:p14="http://schemas.microsoft.com/office/powerpoint/2010/main" val="107558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6C45D70-3367-B49D-A802-95CBF68BEE83}"/>
              </a:ext>
            </a:extLst>
          </p:cNvPr>
          <p:cNvSpPr>
            <a:spLocks noGrp="1"/>
          </p:cNvSpPr>
          <p:nvPr>
            <p:ph type="dt" sz="half" idx="10"/>
          </p:nvPr>
        </p:nvSpPr>
        <p:spPr/>
        <p:txBody>
          <a:bodyPr/>
          <a:lstStyle>
            <a:lvl1pPr>
              <a:defRPr/>
            </a:lvl1pPr>
          </a:lstStyle>
          <a:p>
            <a:pPr>
              <a:defRPr/>
            </a:pPr>
            <a:fld id="{E37E7DB0-E717-44EC-B177-0EBC9013AA3F}" type="datetimeFigureOut">
              <a:rPr lang="en-US"/>
              <a:pPr>
                <a:defRPr/>
              </a:pPr>
              <a:t>5/15/2024</a:t>
            </a:fld>
            <a:endParaRPr lang="en-US"/>
          </a:p>
        </p:txBody>
      </p:sp>
      <p:sp>
        <p:nvSpPr>
          <p:cNvPr id="8" name="Footer Placeholder 4">
            <a:extLst>
              <a:ext uri="{FF2B5EF4-FFF2-40B4-BE49-F238E27FC236}">
                <a16:creationId xmlns:a16="http://schemas.microsoft.com/office/drawing/2014/main" id="{22339C0D-1FA4-C04E-9A3F-BC3E15000C2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3E24543-F9F2-D03C-30D6-A4572EDC8E83}"/>
              </a:ext>
            </a:extLst>
          </p:cNvPr>
          <p:cNvSpPr>
            <a:spLocks noGrp="1"/>
          </p:cNvSpPr>
          <p:nvPr>
            <p:ph type="sldNum" sz="quarter" idx="12"/>
          </p:nvPr>
        </p:nvSpPr>
        <p:spPr/>
        <p:txBody>
          <a:bodyPr/>
          <a:lstStyle>
            <a:lvl1pPr>
              <a:defRPr/>
            </a:lvl1pPr>
          </a:lstStyle>
          <a:p>
            <a:pPr>
              <a:defRPr/>
            </a:pPr>
            <a:fld id="{D9765C7E-9378-4F5D-80F3-CB42782A0C28}" type="slidenum">
              <a:rPr lang="en-US"/>
              <a:pPr>
                <a:defRPr/>
              </a:pPr>
              <a:t>‹#›</a:t>
            </a:fld>
            <a:endParaRPr lang="en-US"/>
          </a:p>
        </p:txBody>
      </p:sp>
    </p:spTree>
    <p:extLst>
      <p:ext uri="{BB962C8B-B14F-4D97-AF65-F5344CB8AC3E}">
        <p14:creationId xmlns:p14="http://schemas.microsoft.com/office/powerpoint/2010/main" val="321053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F3887B-2D1A-1324-042D-FB213A9BDE69}"/>
              </a:ext>
            </a:extLst>
          </p:cNvPr>
          <p:cNvSpPr>
            <a:spLocks noGrp="1"/>
          </p:cNvSpPr>
          <p:nvPr>
            <p:ph type="dt" sz="half" idx="10"/>
          </p:nvPr>
        </p:nvSpPr>
        <p:spPr/>
        <p:txBody>
          <a:bodyPr/>
          <a:lstStyle>
            <a:lvl1pPr>
              <a:defRPr/>
            </a:lvl1pPr>
          </a:lstStyle>
          <a:p>
            <a:pPr>
              <a:defRPr/>
            </a:pPr>
            <a:fld id="{6C0E5E41-DC57-423D-BB0D-D6E2E59ECF79}" type="datetimeFigureOut">
              <a:rPr lang="en-US"/>
              <a:pPr>
                <a:defRPr/>
              </a:pPr>
              <a:t>5/15/2024</a:t>
            </a:fld>
            <a:endParaRPr lang="en-US"/>
          </a:p>
        </p:txBody>
      </p:sp>
      <p:sp>
        <p:nvSpPr>
          <p:cNvPr id="4" name="Footer Placeholder 4">
            <a:extLst>
              <a:ext uri="{FF2B5EF4-FFF2-40B4-BE49-F238E27FC236}">
                <a16:creationId xmlns:a16="http://schemas.microsoft.com/office/drawing/2014/main" id="{7847407C-456F-142C-6322-4E371BAE464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7A3C8C9-870E-E846-69C9-6A9B89462155}"/>
              </a:ext>
            </a:extLst>
          </p:cNvPr>
          <p:cNvSpPr>
            <a:spLocks noGrp="1"/>
          </p:cNvSpPr>
          <p:nvPr>
            <p:ph type="sldNum" sz="quarter" idx="12"/>
          </p:nvPr>
        </p:nvSpPr>
        <p:spPr/>
        <p:txBody>
          <a:bodyPr/>
          <a:lstStyle>
            <a:lvl1pPr>
              <a:defRPr/>
            </a:lvl1pPr>
          </a:lstStyle>
          <a:p>
            <a:pPr>
              <a:defRPr/>
            </a:pPr>
            <a:fld id="{BF5C7702-B5D4-413B-8530-DCA7746D9745}" type="slidenum">
              <a:rPr lang="en-US"/>
              <a:pPr>
                <a:defRPr/>
              </a:pPr>
              <a:t>‹#›</a:t>
            </a:fld>
            <a:endParaRPr lang="en-US"/>
          </a:p>
        </p:txBody>
      </p:sp>
    </p:spTree>
    <p:extLst>
      <p:ext uri="{BB962C8B-B14F-4D97-AF65-F5344CB8AC3E}">
        <p14:creationId xmlns:p14="http://schemas.microsoft.com/office/powerpoint/2010/main" val="1641623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72AF32-1B9A-4185-C94F-1F3CAE87F8FA}"/>
              </a:ext>
            </a:extLst>
          </p:cNvPr>
          <p:cNvSpPr>
            <a:spLocks noGrp="1"/>
          </p:cNvSpPr>
          <p:nvPr>
            <p:ph type="dt" sz="half" idx="10"/>
          </p:nvPr>
        </p:nvSpPr>
        <p:spPr/>
        <p:txBody>
          <a:bodyPr/>
          <a:lstStyle>
            <a:lvl1pPr>
              <a:defRPr/>
            </a:lvl1pPr>
          </a:lstStyle>
          <a:p>
            <a:pPr>
              <a:defRPr/>
            </a:pPr>
            <a:fld id="{5A8E9613-C766-43C1-9E18-6B200A118EEA}" type="datetimeFigureOut">
              <a:rPr lang="en-US"/>
              <a:pPr>
                <a:defRPr/>
              </a:pPr>
              <a:t>5/15/2024</a:t>
            </a:fld>
            <a:endParaRPr lang="en-US"/>
          </a:p>
        </p:txBody>
      </p:sp>
      <p:sp>
        <p:nvSpPr>
          <p:cNvPr id="3" name="Footer Placeholder 4">
            <a:extLst>
              <a:ext uri="{FF2B5EF4-FFF2-40B4-BE49-F238E27FC236}">
                <a16:creationId xmlns:a16="http://schemas.microsoft.com/office/drawing/2014/main" id="{AD24BD35-F114-C6AE-7492-50E7E81FDAF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91BE62A-69C9-80F9-7F9F-1815BA77669E}"/>
              </a:ext>
            </a:extLst>
          </p:cNvPr>
          <p:cNvSpPr>
            <a:spLocks noGrp="1"/>
          </p:cNvSpPr>
          <p:nvPr>
            <p:ph type="sldNum" sz="quarter" idx="12"/>
          </p:nvPr>
        </p:nvSpPr>
        <p:spPr/>
        <p:txBody>
          <a:bodyPr/>
          <a:lstStyle>
            <a:lvl1pPr>
              <a:defRPr/>
            </a:lvl1pPr>
          </a:lstStyle>
          <a:p>
            <a:pPr>
              <a:defRPr/>
            </a:pPr>
            <a:fld id="{BCD748CD-04F8-4B6D-A6FD-B27BA7D56B71}" type="slidenum">
              <a:rPr lang="en-US"/>
              <a:pPr>
                <a:defRPr/>
              </a:pPr>
              <a:t>‹#›</a:t>
            </a:fld>
            <a:endParaRPr lang="en-US"/>
          </a:p>
        </p:txBody>
      </p:sp>
    </p:spTree>
    <p:extLst>
      <p:ext uri="{BB962C8B-B14F-4D97-AF65-F5344CB8AC3E}">
        <p14:creationId xmlns:p14="http://schemas.microsoft.com/office/powerpoint/2010/main" val="2378662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7BFB05A-419D-987B-022A-16A635F30B64}"/>
              </a:ext>
            </a:extLst>
          </p:cNvPr>
          <p:cNvSpPr>
            <a:spLocks noGrp="1"/>
          </p:cNvSpPr>
          <p:nvPr>
            <p:ph type="dt" sz="half" idx="10"/>
          </p:nvPr>
        </p:nvSpPr>
        <p:spPr/>
        <p:txBody>
          <a:bodyPr/>
          <a:lstStyle>
            <a:lvl1pPr>
              <a:defRPr/>
            </a:lvl1pPr>
          </a:lstStyle>
          <a:p>
            <a:pPr>
              <a:defRPr/>
            </a:pPr>
            <a:fld id="{971C71D6-A942-4E15-9944-C26957577076}" type="datetimeFigureOut">
              <a:rPr lang="en-US"/>
              <a:pPr>
                <a:defRPr/>
              </a:pPr>
              <a:t>5/15/2024</a:t>
            </a:fld>
            <a:endParaRPr lang="en-US"/>
          </a:p>
        </p:txBody>
      </p:sp>
      <p:sp>
        <p:nvSpPr>
          <p:cNvPr id="6" name="Footer Placeholder 4">
            <a:extLst>
              <a:ext uri="{FF2B5EF4-FFF2-40B4-BE49-F238E27FC236}">
                <a16:creationId xmlns:a16="http://schemas.microsoft.com/office/drawing/2014/main" id="{ECB2739F-93CD-F0E0-99CC-09964B939F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61158D-8E44-A139-D09C-43FC04E7D79A}"/>
              </a:ext>
            </a:extLst>
          </p:cNvPr>
          <p:cNvSpPr>
            <a:spLocks noGrp="1"/>
          </p:cNvSpPr>
          <p:nvPr>
            <p:ph type="sldNum" sz="quarter" idx="12"/>
          </p:nvPr>
        </p:nvSpPr>
        <p:spPr/>
        <p:txBody>
          <a:bodyPr/>
          <a:lstStyle>
            <a:lvl1pPr>
              <a:defRPr/>
            </a:lvl1pPr>
          </a:lstStyle>
          <a:p>
            <a:pPr>
              <a:defRPr/>
            </a:pPr>
            <a:fld id="{BAF25A1C-13DD-4F7D-B9D6-FDB8F8634FB8}" type="slidenum">
              <a:rPr lang="en-US"/>
              <a:pPr>
                <a:defRPr/>
              </a:pPr>
              <a:t>‹#›</a:t>
            </a:fld>
            <a:endParaRPr lang="en-US"/>
          </a:p>
        </p:txBody>
      </p:sp>
    </p:spTree>
    <p:extLst>
      <p:ext uri="{BB962C8B-B14F-4D97-AF65-F5344CB8AC3E}">
        <p14:creationId xmlns:p14="http://schemas.microsoft.com/office/powerpoint/2010/main" val="351152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CD4D11-6F8B-2CE8-DF16-4D3C79FF44BB}"/>
              </a:ext>
            </a:extLst>
          </p:cNvPr>
          <p:cNvSpPr>
            <a:spLocks noGrp="1"/>
          </p:cNvSpPr>
          <p:nvPr>
            <p:ph type="dt" sz="half" idx="10"/>
          </p:nvPr>
        </p:nvSpPr>
        <p:spPr/>
        <p:txBody>
          <a:bodyPr/>
          <a:lstStyle>
            <a:lvl1pPr>
              <a:defRPr/>
            </a:lvl1pPr>
          </a:lstStyle>
          <a:p>
            <a:pPr>
              <a:defRPr/>
            </a:pPr>
            <a:fld id="{4EB31D75-7FCC-4179-AA6F-EA7FEF833B16}" type="datetimeFigureOut">
              <a:rPr lang="en-US"/>
              <a:pPr>
                <a:defRPr/>
              </a:pPr>
              <a:t>5/15/2024</a:t>
            </a:fld>
            <a:endParaRPr lang="en-US"/>
          </a:p>
        </p:txBody>
      </p:sp>
      <p:sp>
        <p:nvSpPr>
          <p:cNvPr id="6" name="Footer Placeholder 4">
            <a:extLst>
              <a:ext uri="{FF2B5EF4-FFF2-40B4-BE49-F238E27FC236}">
                <a16:creationId xmlns:a16="http://schemas.microsoft.com/office/drawing/2014/main" id="{4D26AF19-DC49-5328-7C63-C8872DFAF7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3815D7-FF44-086F-D145-ADD96CAB2BA6}"/>
              </a:ext>
            </a:extLst>
          </p:cNvPr>
          <p:cNvSpPr>
            <a:spLocks noGrp="1"/>
          </p:cNvSpPr>
          <p:nvPr>
            <p:ph type="sldNum" sz="quarter" idx="12"/>
          </p:nvPr>
        </p:nvSpPr>
        <p:spPr/>
        <p:txBody>
          <a:bodyPr/>
          <a:lstStyle>
            <a:lvl1pPr>
              <a:defRPr/>
            </a:lvl1pPr>
          </a:lstStyle>
          <a:p>
            <a:pPr>
              <a:defRPr/>
            </a:pPr>
            <a:fld id="{E7979DB4-639A-4428-BBBC-0B8CB595986D}" type="slidenum">
              <a:rPr lang="en-US"/>
              <a:pPr>
                <a:defRPr/>
              </a:pPr>
              <a:t>‹#›</a:t>
            </a:fld>
            <a:endParaRPr lang="en-US"/>
          </a:p>
        </p:txBody>
      </p:sp>
    </p:spTree>
    <p:extLst>
      <p:ext uri="{BB962C8B-B14F-4D97-AF65-F5344CB8AC3E}">
        <p14:creationId xmlns:p14="http://schemas.microsoft.com/office/powerpoint/2010/main" val="7243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17CD21-DA10-C382-7F41-7291A0FD689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9367E89-F2AD-3AB4-7443-08B39A2519C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350C52-DFFE-461D-D642-4BAC7F27B2A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F675F96-D17D-4DCA-8DFA-8B34040A00CD}" type="datetimeFigureOut">
              <a:rPr lang="en-US"/>
              <a:pPr>
                <a:defRPr/>
              </a:pPr>
              <a:t>5/15/2024</a:t>
            </a:fld>
            <a:endParaRPr lang="en-US"/>
          </a:p>
        </p:txBody>
      </p:sp>
      <p:sp>
        <p:nvSpPr>
          <p:cNvPr id="5" name="Footer Placeholder 4">
            <a:extLst>
              <a:ext uri="{FF2B5EF4-FFF2-40B4-BE49-F238E27FC236}">
                <a16:creationId xmlns:a16="http://schemas.microsoft.com/office/drawing/2014/main" id="{A0E48AF8-2B86-AFE2-898F-8AD5734A65B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D65ED33-612B-0F85-5215-DA3372D37981}"/>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BC8746B-D8BC-4796-A8E7-EBAC3B9B77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redshoeswalking.net/prophets-the-uncomfortables/"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jstor.org/stable/26696443" TargetMode="Externa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a:extLst>
              <a:ext uri="{FF2B5EF4-FFF2-40B4-BE49-F238E27FC236}">
                <a16:creationId xmlns:a16="http://schemas.microsoft.com/office/drawing/2014/main" id="{30E5D888-2B82-909D-D31D-B2D4A34CE106}"/>
              </a:ext>
            </a:extLst>
          </p:cNvPr>
          <p:cNvSpPr txBox="1"/>
          <p:nvPr/>
        </p:nvSpPr>
        <p:spPr>
          <a:xfrm>
            <a:off x="1028700" y="3216275"/>
            <a:ext cx="11417300" cy="3325813"/>
          </a:xfrm>
          <a:prstGeom prst="rect">
            <a:avLst/>
          </a:prstGeom>
        </p:spPr>
        <p:txBody>
          <a:bodyPr lIns="0" tIns="0" rIns="0" bIns="0">
            <a:spAutoFit/>
          </a:bodyPr>
          <a:lstStyle/>
          <a:p>
            <a:pPr eaLnBrk="1" fontAlgn="auto" hangingPunct="1">
              <a:lnSpc>
                <a:spcPts val="13348"/>
              </a:lnSpc>
              <a:spcAft>
                <a:spcPts val="0"/>
              </a:spcAft>
              <a:defRPr/>
            </a:pPr>
            <a:r>
              <a:rPr lang="en-US" sz="9500" dirty="0">
                <a:solidFill>
                  <a:srgbClr val="0D62AD"/>
                </a:solidFill>
                <a:latin typeface="Poppins Semi-Bold"/>
              </a:rPr>
              <a:t>Speaking from the margins</a:t>
            </a:r>
            <a:endParaRPr lang="en-US" sz="9534" dirty="0">
              <a:solidFill>
                <a:srgbClr val="0D62AD"/>
              </a:solidFill>
              <a:latin typeface="Poppins Semi-Bold"/>
            </a:endParaRPr>
          </a:p>
        </p:txBody>
      </p:sp>
      <p:sp>
        <p:nvSpPr>
          <p:cNvPr id="13" name="Freeform 13">
            <a:extLst>
              <a:ext uri="{FF2B5EF4-FFF2-40B4-BE49-F238E27FC236}">
                <a16:creationId xmlns:a16="http://schemas.microsoft.com/office/drawing/2014/main" id="{CA383049-C119-0EFB-CD01-874C24888FBB}"/>
              </a:ext>
            </a:extLst>
          </p:cNvPr>
          <p:cNvSpPr/>
          <p:nvPr/>
        </p:nvSpPr>
        <p:spPr>
          <a:xfrm>
            <a:off x="1028700" y="1368425"/>
            <a:ext cx="11815763" cy="930275"/>
          </a:xfrm>
          <a:custGeom>
            <a:avLst/>
            <a:gdLst/>
            <a:ahLst/>
            <a:cxnLst/>
            <a:rect l="l" t="t" r="r" b="b"/>
            <a:pathLst>
              <a:path w="11816473" h="930822">
                <a:moveTo>
                  <a:pt x="0" y="0"/>
                </a:moveTo>
                <a:lnTo>
                  <a:pt x="11816473" y="0"/>
                </a:lnTo>
                <a:lnTo>
                  <a:pt x="11816473" y="930822"/>
                </a:lnTo>
                <a:lnTo>
                  <a:pt x="0" y="930822"/>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BE">
              <a:latin typeface="+mn-lt"/>
            </a:endParaRPr>
          </a:p>
        </p:txBody>
      </p:sp>
      <p:pic>
        <p:nvPicPr>
          <p:cNvPr id="3076" name="Picture 15" descr="A street with a building and buildings&#10;&#10;Description automatically generated">
            <a:extLst>
              <a:ext uri="{FF2B5EF4-FFF2-40B4-BE49-F238E27FC236}">
                <a16:creationId xmlns:a16="http://schemas.microsoft.com/office/drawing/2014/main" id="{FA8E9968-1DEF-F1CE-8350-3386BEB4D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657" t="-215" r="12093" b="-552"/>
          <a:stretch>
            <a:fillRect/>
          </a:stretch>
        </p:blipFill>
        <p:spPr bwMode="auto">
          <a:xfrm>
            <a:off x="13469938" y="26988"/>
            <a:ext cx="4810125" cy="1029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B455306-EDB4-4BE9-63E9-7F9C5B8014F3}"/>
              </a:ext>
            </a:extLst>
          </p:cNvPr>
          <p:cNvSpPr/>
          <p:nvPr/>
        </p:nvSpPr>
        <p:spPr>
          <a:xfrm>
            <a:off x="47625" y="31750"/>
            <a:ext cx="18208625" cy="10207625"/>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4" name="TextBox 10">
            <a:extLst>
              <a:ext uri="{FF2B5EF4-FFF2-40B4-BE49-F238E27FC236}">
                <a16:creationId xmlns:a16="http://schemas.microsoft.com/office/drawing/2014/main" id="{604495DC-627B-7AFE-0EF3-2F10A041B27E}"/>
              </a:ext>
            </a:extLst>
          </p:cNvPr>
          <p:cNvSpPr txBox="1"/>
          <p:nvPr/>
        </p:nvSpPr>
        <p:spPr>
          <a:xfrm>
            <a:off x="1028700" y="2452688"/>
            <a:ext cx="11803063" cy="560387"/>
          </a:xfrm>
          <a:prstGeom prst="rect">
            <a:avLst/>
          </a:prstGeom>
        </p:spPr>
        <p:txBody>
          <a:bodyPr lIns="0" tIns="0" rIns="0" bIns="0">
            <a:spAutoFit/>
          </a:bodyPr>
          <a:lstStyle/>
          <a:p>
            <a:pPr algn="ctr" eaLnBrk="1" fontAlgn="auto" hangingPunct="1">
              <a:lnSpc>
                <a:spcPts val="4607"/>
              </a:lnSpc>
              <a:spcAft>
                <a:spcPts val="0"/>
              </a:spcAft>
              <a:defRPr/>
            </a:pPr>
            <a:r>
              <a:rPr lang="en-US" sz="3250">
                <a:solidFill>
                  <a:srgbClr val="C00000"/>
                </a:solidFill>
                <a:latin typeface="Poppins"/>
              </a:rPr>
              <a:t>Annual General Meeting Bucharest 2024</a:t>
            </a:r>
            <a:endParaRPr lang="en-US" sz="3290">
              <a:solidFill>
                <a:srgbClr val="C00000"/>
              </a:solidFill>
              <a:latin typeface="Poppins"/>
              <a:cs typeface="Poppins"/>
            </a:endParaRPr>
          </a:p>
        </p:txBody>
      </p:sp>
      <p:sp>
        <p:nvSpPr>
          <p:cNvPr id="35" name="Rectangle 34">
            <a:extLst>
              <a:ext uri="{FF2B5EF4-FFF2-40B4-BE49-F238E27FC236}">
                <a16:creationId xmlns:a16="http://schemas.microsoft.com/office/drawing/2014/main" id="{3C2990B0-86FB-7813-5477-4B64E8BA96E4}"/>
              </a:ext>
            </a:extLst>
          </p:cNvPr>
          <p:cNvSpPr/>
          <p:nvPr/>
        </p:nvSpPr>
        <p:spPr>
          <a:xfrm>
            <a:off x="187325" y="180975"/>
            <a:ext cx="17913350" cy="9931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5" descr="A blue and white curved object&#10;&#10;Description automatically generated">
            <a:extLst>
              <a:ext uri="{FF2B5EF4-FFF2-40B4-BE49-F238E27FC236}">
                <a16:creationId xmlns:a16="http://schemas.microsoft.com/office/drawing/2014/main" id="{3E2EAB96-0291-BFD3-A9F3-DD8275FE1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75" y="8313738"/>
            <a:ext cx="30940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4" descr="A blue and white curved object&#10;&#10;Description automatically generated">
            <a:extLst>
              <a:ext uri="{FF2B5EF4-FFF2-40B4-BE49-F238E27FC236}">
                <a16:creationId xmlns:a16="http://schemas.microsoft.com/office/drawing/2014/main" id="{7B8B611F-B9E0-A531-D131-5D1039B791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83"/>
          <a:stretch>
            <a:fillRect/>
          </a:stretch>
        </p:blipFill>
        <p:spPr bwMode="auto">
          <a:xfrm>
            <a:off x="0" y="0"/>
            <a:ext cx="33623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53278FCF-268A-FBE1-6281-B31645FE6A92}"/>
              </a:ext>
            </a:extLst>
          </p:cNvPr>
          <p:cNvSpPr txBox="1"/>
          <p:nvPr/>
        </p:nvSpPr>
        <p:spPr>
          <a:xfrm>
            <a:off x="1028700" y="781050"/>
            <a:ext cx="15887700" cy="1438275"/>
          </a:xfrm>
          <a:prstGeom prst="rect">
            <a:avLst/>
          </a:prstGeom>
        </p:spPr>
        <p:txBody>
          <a:bodyPr lIns="0" tIns="0" rIns="0" bIns="0">
            <a:spAutoFit/>
          </a:bodyPr>
          <a:lstStyle/>
          <a:p>
            <a:pPr eaLnBrk="1" fontAlgn="auto" hangingPunct="1">
              <a:lnSpc>
                <a:spcPts val="11819"/>
              </a:lnSpc>
              <a:spcAft>
                <a:spcPts val="0"/>
              </a:spcAft>
              <a:defRPr/>
            </a:pPr>
            <a:r>
              <a:rPr lang="en-US" sz="8442" dirty="0">
                <a:solidFill>
                  <a:srgbClr val="004480"/>
                </a:solidFill>
                <a:latin typeface="Poppins Semi-Bold"/>
              </a:rPr>
              <a:t>Speaking from the margins</a:t>
            </a:r>
          </a:p>
        </p:txBody>
      </p:sp>
      <p:grpSp>
        <p:nvGrpSpPr>
          <p:cNvPr id="21509" name="Group 9">
            <a:extLst>
              <a:ext uri="{FF2B5EF4-FFF2-40B4-BE49-F238E27FC236}">
                <a16:creationId xmlns:a16="http://schemas.microsoft.com/office/drawing/2014/main" id="{4D0B914A-820D-49EE-BDC0-02CF4CD0B4DE}"/>
              </a:ext>
            </a:extLst>
          </p:cNvPr>
          <p:cNvGrpSpPr>
            <a:grpSpLocks/>
          </p:cNvGrpSpPr>
          <p:nvPr/>
        </p:nvGrpSpPr>
        <p:grpSpPr bwMode="auto">
          <a:xfrm>
            <a:off x="1276350" y="3498850"/>
            <a:ext cx="14360525" cy="2714625"/>
            <a:chOff x="0" y="4305114"/>
            <a:chExt cx="10464014" cy="3620215"/>
          </a:xfrm>
        </p:grpSpPr>
        <p:grpSp>
          <p:nvGrpSpPr>
            <p:cNvPr id="21514" name="Group 20">
              <a:extLst>
                <a:ext uri="{FF2B5EF4-FFF2-40B4-BE49-F238E27FC236}">
                  <a16:creationId xmlns:a16="http://schemas.microsoft.com/office/drawing/2014/main" id="{97676321-7767-ED99-705D-389271222726}"/>
                </a:ext>
              </a:extLst>
            </p:cNvPr>
            <p:cNvGrpSpPr>
              <a:grpSpLocks/>
            </p:cNvGrpSpPr>
            <p:nvPr/>
          </p:nvGrpSpPr>
          <p:grpSpPr bwMode="auto">
            <a:xfrm rot="-5400000">
              <a:off x="207381" y="4297980"/>
              <a:ext cx="789356" cy="1204117"/>
              <a:chOff x="0" y="0"/>
              <a:chExt cx="660400" cy="1007402"/>
            </a:xfrm>
          </p:grpSpPr>
          <p:sp>
            <p:nvSpPr>
              <p:cNvPr id="21518" name="Freeform 21">
                <a:extLst>
                  <a:ext uri="{FF2B5EF4-FFF2-40B4-BE49-F238E27FC236}">
                    <a16:creationId xmlns:a16="http://schemas.microsoft.com/office/drawing/2014/main" id="{6CE571B9-8E1C-5DD9-CCAD-EA155BC7B2C0}"/>
                  </a:ext>
                </a:extLst>
              </p:cNvPr>
              <p:cNvSpPr>
                <a:spLocks/>
              </p:cNvSpPr>
              <p:nvPr/>
            </p:nvSpPr>
            <p:spPr bwMode="auto">
              <a:xfrm>
                <a:off x="0" y="0"/>
                <a:ext cx="660400" cy="1007402"/>
              </a:xfrm>
              <a:custGeom>
                <a:avLst/>
                <a:gdLst>
                  <a:gd name="T0" fmla="*/ 220252 w 660400"/>
                  <a:gd name="T1" fmla="*/ 988333 h 1007402"/>
                  <a:gd name="T2" fmla="*/ 330378 w 660400"/>
                  <a:gd name="T3" fmla="*/ 1007402 h 1007402"/>
                  <a:gd name="T4" fmla="*/ 438009 w 660400"/>
                  <a:gd name="T5" fmla="*/ 989412 h 1007402"/>
                  <a:gd name="T6" fmla="*/ 440148 w 660400"/>
                  <a:gd name="T7" fmla="*/ 988693 h 1007402"/>
                  <a:gd name="T8" fmla="*/ 660400 w 660400"/>
                  <a:gd name="T9" fmla="*/ 674578 h 1007402"/>
                  <a:gd name="T10" fmla="*/ 660400 w 660400"/>
                  <a:gd name="T11" fmla="*/ 0 h 1007402"/>
                  <a:gd name="T12" fmla="*/ 0 w 660400"/>
                  <a:gd name="T13" fmla="*/ 0 h 1007402"/>
                  <a:gd name="T14" fmla="*/ 0 w 660400"/>
                  <a:gd name="T15" fmla="*/ 674077 h 1007402"/>
                  <a:gd name="T16" fmla="*/ 220252 w 660400"/>
                  <a:gd name="T17" fmla="*/ 988333 h 1007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D5A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9" name="TextBox 22">
                <a:extLst>
                  <a:ext uri="{FF2B5EF4-FFF2-40B4-BE49-F238E27FC236}">
                    <a16:creationId xmlns:a16="http://schemas.microsoft.com/office/drawing/2014/main" id="{91D8417E-69E2-0822-FE34-C21FF3BAEB56}"/>
                  </a:ext>
                </a:extLst>
              </p:cNvPr>
              <p:cNvSpPr txBox="1">
                <a:spLocks noChangeArrowheads="1"/>
              </p:cNvSpPr>
              <p:nvPr/>
            </p:nvSpPr>
            <p:spPr bwMode="auto">
              <a:xfrm>
                <a:off x="0" y="-57150"/>
                <a:ext cx="660400" cy="93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66" tIns="44266" rIns="44266" bIns="4426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63"/>
                  </a:lnSpc>
                  <a:spcBef>
                    <a:spcPct val="0"/>
                  </a:spcBef>
                  <a:buFontTx/>
                  <a:buNone/>
                </a:pPr>
                <a:endParaRPr lang="en-US" altLang="en-US" sz="1800"/>
              </a:p>
            </p:txBody>
          </p:sp>
        </p:grpSp>
        <p:sp>
          <p:nvSpPr>
            <p:cNvPr id="23" name="TextBox 23">
              <a:extLst>
                <a:ext uri="{FF2B5EF4-FFF2-40B4-BE49-F238E27FC236}">
                  <a16:creationId xmlns:a16="http://schemas.microsoft.com/office/drawing/2014/main" id="{4A5EB97A-5A20-52B1-D523-19230B462BDA}"/>
                </a:ext>
              </a:extLst>
            </p:cNvPr>
            <p:cNvSpPr txBox="1"/>
            <p:nvPr/>
          </p:nvSpPr>
          <p:spPr>
            <a:xfrm>
              <a:off x="1535015" y="4305114"/>
              <a:ext cx="8928999" cy="893410"/>
            </a:xfrm>
            <a:prstGeom prst="rect">
              <a:avLst/>
            </a:prstGeom>
          </p:spPr>
          <p:txBody>
            <a:bodyPr lIns="0" tIns="0" rIns="0" bIns="0">
              <a:spAutoFit/>
            </a:bodyPr>
            <a:lstStyle/>
            <a:p>
              <a:pPr eaLnBrk="1" fontAlgn="auto" hangingPunct="1">
                <a:lnSpc>
                  <a:spcPts val="5483"/>
                </a:lnSpc>
                <a:spcAft>
                  <a:spcPts val="0"/>
                </a:spcAft>
                <a:defRPr/>
              </a:pPr>
              <a:r>
                <a:rPr lang="en-US" sz="3916" dirty="0">
                  <a:solidFill>
                    <a:srgbClr val="004480"/>
                  </a:solidFill>
                  <a:latin typeface="Poppins Bold"/>
                </a:rPr>
                <a:t>Where and Who are our prophets?</a:t>
              </a:r>
            </a:p>
          </p:txBody>
        </p:sp>
        <p:sp>
          <p:nvSpPr>
            <p:cNvPr id="24" name="TextBox 24">
              <a:extLst>
                <a:ext uri="{FF2B5EF4-FFF2-40B4-BE49-F238E27FC236}">
                  <a16:creationId xmlns:a16="http://schemas.microsoft.com/office/drawing/2014/main" id="{6A5B6E30-A7A0-933C-D418-D430DCEFA35B}"/>
                </a:ext>
              </a:extLst>
            </p:cNvPr>
            <p:cNvSpPr txBox="1"/>
            <p:nvPr/>
          </p:nvSpPr>
          <p:spPr>
            <a:xfrm>
              <a:off x="1535015" y="5151948"/>
              <a:ext cx="8586599"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sp>
          <p:nvSpPr>
            <p:cNvPr id="29" name="TextBox 29">
              <a:extLst>
                <a:ext uri="{FF2B5EF4-FFF2-40B4-BE49-F238E27FC236}">
                  <a16:creationId xmlns:a16="http://schemas.microsoft.com/office/drawing/2014/main" id="{8FDFFD20-95C2-15F9-AC9C-29B9E0779524}"/>
                </a:ext>
              </a:extLst>
            </p:cNvPr>
            <p:cNvSpPr txBox="1"/>
            <p:nvPr/>
          </p:nvSpPr>
          <p:spPr>
            <a:xfrm>
              <a:off x="1535015" y="7357950"/>
              <a:ext cx="8928999"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grpSp>
      <p:sp>
        <p:nvSpPr>
          <p:cNvPr id="3" name="Rectangle 2">
            <a:extLst>
              <a:ext uri="{FF2B5EF4-FFF2-40B4-BE49-F238E27FC236}">
                <a16:creationId xmlns:a16="http://schemas.microsoft.com/office/drawing/2014/main" id="{92885A80-0168-BEDF-F34B-A6C7626CC2AB}"/>
              </a:ext>
            </a:extLst>
          </p:cNvPr>
          <p:cNvSpPr/>
          <p:nvPr/>
        </p:nvSpPr>
        <p:spPr>
          <a:xfrm>
            <a:off x="47625" y="31750"/>
            <a:ext cx="18208625" cy="10207625"/>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F11DF459-1326-C2C3-6C41-F0CCB405F08C}"/>
              </a:ext>
            </a:extLst>
          </p:cNvPr>
          <p:cNvSpPr/>
          <p:nvPr/>
        </p:nvSpPr>
        <p:spPr>
          <a:xfrm>
            <a:off x="187325" y="180975"/>
            <a:ext cx="17913350" cy="9931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1512" name="TextBox 14">
            <a:extLst>
              <a:ext uri="{FF2B5EF4-FFF2-40B4-BE49-F238E27FC236}">
                <a16:creationId xmlns:a16="http://schemas.microsoft.com/office/drawing/2014/main" id="{3D630BC2-5AF2-76A0-EB3A-E61813B3A992}"/>
              </a:ext>
            </a:extLst>
          </p:cNvPr>
          <p:cNvSpPr txBox="1">
            <a:spLocks noChangeArrowheads="1"/>
          </p:cNvSpPr>
          <p:nvPr/>
        </p:nvSpPr>
        <p:spPr bwMode="auto">
          <a:xfrm>
            <a:off x="1028700" y="4708525"/>
            <a:ext cx="158877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a:latin typeface="Poppins Black" panose="00000A00000000000000" pitchFamily="2" charset="0"/>
                <a:cs typeface="Poppins Black" panose="00000A00000000000000" pitchFamily="2" charset="0"/>
              </a:rPr>
              <a:t>Prophets are outsiders living in the marginal space from which a different perspective is gained. Why? Marginal spaces do not align with nor are subsumed into the predominant power system or structure of a given society, institution or place. Prophets become a nuisance to those who have vested interest in the maintenance of power or control. </a:t>
            </a:r>
          </a:p>
          <a:p>
            <a:endParaRPr lang="en-GB" altLang="en-US" sz="2400">
              <a:latin typeface="Poppins Black" panose="00000A00000000000000" pitchFamily="2" charset="0"/>
              <a:cs typeface="Poppins Black" panose="00000A00000000000000" pitchFamily="2" charset="0"/>
            </a:endParaRPr>
          </a:p>
          <a:p>
            <a:r>
              <a:rPr lang="en-GB" altLang="en-US" sz="2400">
                <a:latin typeface="Poppins Black" panose="00000A00000000000000" pitchFamily="2" charset="0"/>
                <a:cs typeface="Poppins Black" panose="00000A00000000000000" pitchFamily="2" charset="0"/>
              </a:rPr>
              <a:t>Prophets are not expedient people. They don’t play politics. They are not interested in policy, quoted positions or white papers. It is not about legislation or a win-win. It is simply about the way it is. (Peter Woods, I Am Listening, 2012.) Peter Woods suggests that “Prophetic witness and personal or political expediency do not have a good history of co-existence.”</a:t>
            </a:r>
          </a:p>
          <a:p>
            <a:endParaRPr lang="en-GB" altLang="en-US" sz="2400">
              <a:latin typeface="Poppins Black" panose="00000A00000000000000" pitchFamily="2" charset="0"/>
              <a:cs typeface="Poppins Black" panose="00000A00000000000000" pitchFamily="2" charset="0"/>
            </a:endParaRPr>
          </a:p>
          <a:p>
            <a:r>
              <a:rPr lang="en-GB" altLang="en-US" sz="2400">
                <a:latin typeface="Poppins Black" panose="00000A00000000000000" pitchFamily="2" charset="0"/>
                <a:cs typeface="Poppins Black" panose="00000A00000000000000" pitchFamily="2" charset="0"/>
              </a:rPr>
              <a:t>Prophets are mirror bearers. They hold up a mirror to the world, situation, or person and ensure it is seen for what it is. The emperor has no clothes. The mirror provides the way into seeing how God sees things, not as we imagine we see them.</a:t>
            </a:r>
            <a:endParaRPr lang="en-US" altLang="en-US" sz="2400">
              <a:latin typeface="Poppins Black" panose="00000A00000000000000" pitchFamily="2" charset="0"/>
              <a:cs typeface="Poppins Black" panose="00000A00000000000000" pitchFamily="2" charset="0"/>
            </a:endParaRPr>
          </a:p>
        </p:txBody>
      </p:sp>
      <p:sp>
        <p:nvSpPr>
          <p:cNvPr id="21513" name="TextBox 16">
            <a:extLst>
              <a:ext uri="{FF2B5EF4-FFF2-40B4-BE49-F238E27FC236}">
                <a16:creationId xmlns:a16="http://schemas.microsoft.com/office/drawing/2014/main" id="{4BF96B96-D4C5-A379-8F51-48074FBAAB04}"/>
              </a:ext>
            </a:extLst>
          </p:cNvPr>
          <p:cNvSpPr txBox="1">
            <a:spLocks noChangeArrowheads="1"/>
          </p:cNvSpPr>
          <p:nvPr/>
        </p:nvSpPr>
        <p:spPr bwMode="auto">
          <a:xfrm>
            <a:off x="9509125" y="2239963"/>
            <a:ext cx="9155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hlinkClick r:id="rId5"/>
              </a:rPr>
              <a:t>https://www.redshoeswalking.net/prophets-the-uncomfortables/</a:t>
            </a:r>
            <a:r>
              <a:rPr lang="en-GB" altLang="en-US"/>
              <a:t>   Glenn Loughery</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5" descr="A blue and white curved object&#10;&#10;Description automatically generated">
            <a:extLst>
              <a:ext uri="{FF2B5EF4-FFF2-40B4-BE49-F238E27FC236}">
                <a16:creationId xmlns:a16="http://schemas.microsoft.com/office/drawing/2014/main" id="{BF1562B5-8BE0-B4DE-EB0E-4BA15CA7C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75" y="8313738"/>
            <a:ext cx="30940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4" descr="A blue and white curved object&#10;&#10;Description automatically generated">
            <a:extLst>
              <a:ext uri="{FF2B5EF4-FFF2-40B4-BE49-F238E27FC236}">
                <a16:creationId xmlns:a16="http://schemas.microsoft.com/office/drawing/2014/main" id="{CD158570-6B77-DE50-A31D-560B9885DE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83"/>
          <a:stretch>
            <a:fillRect/>
          </a:stretch>
        </p:blipFill>
        <p:spPr bwMode="auto">
          <a:xfrm>
            <a:off x="0" y="0"/>
            <a:ext cx="33623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EBDFAA01-036F-653B-70C2-8A2482BBAEA5}"/>
              </a:ext>
            </a:extLst>
          </p:cNvPr>
          <p:cNvSpPr txBox="1"/>
          <p:nvPr/>
        </p:nvSpPr>
        <p:spPr>
          <a:xfrm>
            <a:off x="1028700" y="781050"/>
            <a:ext cx="15887700" cy="1438275"/>
          </a:xfrm>
          <a:prstGeom prst="rect">
            <a:avLst/>
          </a:prstGeom>
        </p:spPr>
        <p:txBody>
          <a:bodyPr lIns="0" tIns="0" rIns="0" bIns="0">
            <a:spAutoFit/>
          </a:bodyPr>
          <a:lstStyle/>
          <a:p>
            <a:pPr eaLnBrk="1" fontAlgn="auto" hangingPunct="1">
              <a:lnSpc>
                <a:spcPts val="11819"/>
              </a:lnSpc>
              <a:spcAft>
                <a:spcPts val="0"/>
              </a:spcAft>
              <a:defRPr/>
            </a:pPr>
            <a:r>
              <a:rPr lang="en-US" sz="8442" dirty="0">
                <a:solidFill>
                  <a:srgbClr val="004480"/>
                </a:solidFill>
                <a:latin typeface="Poppins Semi-Bold"/>
              </a:rPr>
              <a:t>Speaking from the margins</a:t>
            </a:r>
          </a:p>
        </p:txBody>
      </p:sp>
      <p:grpSp>
        <p:nvGrpSpPr>
          <p:cNvPr id="23557" name="Group 9">
            <a:extLst>
              <a:ext uri="{FF2B5EF4-FFF2-40B4-BE49-F238E27FC236}">
                <a16:creationId xmlns:a16="http://schemas.microsoft.com/office/drawing/2014/main" id="{B5F5413D-91DC-C003-5A77-AF3E57194923}"/>
              </a:ext>
            </a:extLst>
          </p:cNvPr>
          <p:cNvGrpSpPr>
            <a:grpSpLocks/>
          </p:cNvGrpSpPr>
          <p:nvPr/>
        </p:nvGrpSpPr>
        <p:grpSpPr bwMode="auto">
          <a:xfrm>
            <a:off x="1276350" y="3498850"/>
            <a:ext cx="14360525" cy="3490913"/>
            <a:chOff x="0" y="4305114"/>
            <a:chExt cx="10464014" cy="4655442"/>
          </a:xfrm>
        </p:grpSpPr>
        <p:grpSp>
          <p:nvGrpSpPr>
            <p:cNvPr id="23560" name="Group 20">
              <a:extLst>
                <a:ext uri="{FF2B5EF4-FFF2-40B4-BE49-F238E27FC236}">
                  <a16:creationId xmlns:a16="http://schemas.microsoft.com/office/drawing/2014/main" id="{E7D3966C-C038-E75F-5234-955DFAE8A701}"/>
                </a:ext>
              </a:extLst>
            </p:cNvPr>
            <p:cNvGrpSpPr>
              <a:grpSpLocks/>
            </p:cNvGrpSpPr>
            <p:nvPr/>
          </p:nvGrpSpPr>
          <p:grpSpPr bwMode="auto">
            <a:xfrm rot="-5400000">
              <a:off x="207381" y="4297980"/>
              <a:ext cx="789356" cy="1204117"/>
              <a:chOff x="0" y="0"/>
              <a:chExt cx="660400" cy="1007402"/>
            </a:xfrm>
          </p:grpSpPr>
          <p:sp>
            <p:nvSpPr>
              <p:cNvPr id="23564" name="Freeform 21">
                <a:extLst>
                  <a:ext uri="{FF2B5EF4-FFF2-40B4-BE49-F238E27FC236}">
                    <a16:creationId xmlns:a16="http://schemas.microsoft.com/office/drawing/2014/main" id="{3AE66849-CA10-853B-9109-30ED43EBE2F5}"/>
                  </a:ext>
                </a:extLst>
              </p:cNvPr>
              <p:cNvSpPr>
                <a:spLocks/>
              </p:cNvSpPr>
              <p:nvPr/>
            </p:nvSpPr>
            <p:spPr bwMode="auto">
              <a:xfrm>
                <a:off x="0" y="0"/>
                <a:ext cx="660400" cy="1007402"/>
              </a:xfrm>
              <a:custGeom>
                <a:avLst/>
                <a:gdLst>
                  <a:gd name="T0" fmla="*/ 220252 w 660400"/>
                  <a:gd name="T1" fmla="*/ 988333 h 1007402"/>
                  <a:gd name="T2" fmla="*/ 330378 w 660400"/>
                  <a:gd name="T3" fmla="*/ 1007402 h 1007402"/>
                  <a:gd name="T4" fmla="*/ 438009 w 660400"/>
                  <a:gd name="T5" fmla="*/ 989412 h 1007402"/>
                  <a:gd name="T6" fmla="*/ 440148 w 660400"/>
                  <a:gd name="T7" fmla="*/ 988693 h 1007402"/>
                  <a:gd name="T8" fmla="*/ 660400 w 660400"/>
                  <a:gd name="T9" fmla="*/ 674578 h 1007402"/>
                  <a:gd name="T10" fmla="*/ 660400 w 660400"/>
                  <a:gd name="T11" fmla="*/ 0 h 1007402"/>
                  <a:gd name="T12" fmla="*/ 0 w 660400"/>
                  <a:gd name="T13" fmla="*/ 0 h 1007402"/>
                  <a:gd name="T14" fmla="*/ 0 w 660400"/>
                  <a:gd name="T15" fmla="*/ 674077 h 1007402"/>
                  <a:gd name="T16" fmla="*/ 220252 w 660400"/>
                  <a:gd name="T17" fmla="*/ 988333 h 1007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D5A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5" name="TextBox 22">
                <a:extLst>
                  <a:ext uri="{FF2B5EF4-FFF2-40B4-BE49-F238E27FC236}">
                    <a16:creationId xmlns:a16="http://schemas.microsoft.com/office/drawing/2014/main" id="{843956A8-721A-C5A5-4923-B8922FB16B26}"/>
                  </a:ext>
                </a:extLst>
              </p:cNvPr>
              <p:cNvSpPr txBox="1">
                <a:spLocks noChangeArrowheads="1"/>
              </p:cNvSpPr>
              <p:nvPr/>
            </p:nvSpPr>
            <p:spPr bwMode="auto">
              <a:xfrm>
                <a:off x="0" y="-57150"/>
                <a:ext cx="660400" cy="93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66" tIns="44266" rIns="44266" bIns="4426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63"/>
                  </a:lnSpc>
                  <a:spcBef>
                    <a:spcPct val="0"/>
                  </a:spcBef>
                  <a:buFontTx/>
                  <a:buNone/>
                </a:pPr>
                <a:endParaRPr lang="en-US" altLang="en-US" sz="1800"/>
              </a:p>
            </p:txBody>
          </p:sp>
        </p:grpSp>
        <p:sp>
          <p:nvSpPr>
            <p:cNvPr id="23" name="TextBox 23">
              <a:extLst>
                <a:ext uri="{FF2B5EF4-FFF2-40B4-BE49-F238E27FC236}">
                  <a16:creationId xmlns:a16="http://schemas.microsoft.com/office/drawing/2014/main" id="{488E0752-D406-09BA-111C-D1B0C8C16457}"/>
                </a:ext>
              </a:extLst>
            </p:cNvPr>
            <p:cNvSpPr txBox="1"/>
            <p:nvPr/>
          </p:nvSpPr>
          <p:spPr>
            <a:xfrm>
              <a:off x="1535015" y="4305114"/>
              <a:ext cx="5976957" cy="4655442"/>
            </a:xfrm>
            <a:prstGeom prst="rect">
              <a:avLst/>
            </a:prstGeom>
          </p:spPr>
          <p:txBody>
            <a:bodyPr lIns="0" tIns="0" rIns="0" bIns="0">
              <a:spAutoFit/>
            </a:bodyPr>
            <a:lstStyle/>
            <a:p>
              <a:pPr eaLnBrk="1" fontAlgn="auto" hangingPunct="1">
                <a:lnSpc>
                  <a:spcPts val="5483"/>
                </a:lnSpc>
                <a:spcAft>
                  <a:spcPts val="0"/>
                </a:spcAft>
                <a:defRPr/>
              </a:pPr>
              <a:r>
                <a:rPr lang="en-US" sz="3916" dirty="0">
                  <a:solidFill>
                    <a:srgbClr val="004480"/>
                  </a:solidFill>
                  <a:latin typeface="Poppins Bold"/>
                </a:rPr>
                <a:t>Challenges for diaconal </a:t>
              </a:r>
              <a:r>
                <a:rPr lang="en-US" sz="3916" dirty="0" err="1">
                  <a:solidFill>
                    <a:srgbClr val="004480"/>
                  </a:solidFill>
                  <a:latin typeface="Poppins Bold"/>
                </a:rPr>
                <a:t>organisations</a:t>
              </a:r>
              <a:endParaRPr lang="en-US" sz="3916" dirty="0">
                <a:solidFill>
                  <a:srgbClr val="004480"/>
                </a:solidFill>
                <a:latin typeface="Poppins Bold"/>
              </a:endParaRPr>
            </a:p>
            <a:p>
              <a:pPr eaLnBrk="1" fontAlgn="auto" hangingPunct="1">
                <a:lnSpc>
                  <a:spcPts val="5483"/>
                </a:lnSpc>
                <a:spcAft>
                  <a:spcPts val="0"/>
                </a:spcAft>
                <a:defRPr/>
              </a:pPr>
              <a:endParaRPr lang="en-US" sz="3916" dirty="0">
                <a:solidFill>
                  <a:srgbClr val="004480"/>
                </a:solidFill>
                <a:latin typeface="Poppins Bold"/>
              </a:endParaRPr>
            </a:p>
            <a:p>
              <a:pPr eaLnBrk="1" fontAlgn="auto" hangingPunct="1">
                <a:lnSpc>
                  <a:spcPts val="5483"/>
                </a:lnSpc>
                <a:spcAft>
                  <a:spcPts val="0"/>
                </a:spcAft>
                <a:defRPr/>
              </a:pPr>
              <a:r>
                <a:rPr lang="en-US" sz="3916" dirty="0">
                  <a:solidFill>
                    <a:srgbClr val="004480"/>
                  </a:solidFill>
                  <a:latin typeface="Poppins Bold"/>
                </a:rPr>
                <a:t>What makes it difficult for us?</a:t>
              </a:r>
            </a:p>
            <a:p>
              <a:pPr eaLnBrk="1" fontAlgn="auto" hangingPunct="1">
                <a:lnSpc>
                  <a:spcPts val="5483"/>
                </a:lnSpc>
                <a:spcAft>
                  <a:spcPts val="0"/>
                </a:spcAft>
                <a:defRPr/>
              </a:pPr>
              <a:r>
                <a:rPr lang="en-US" sz="3916" dirty="0">
                  <a:solidFill>
                    <a:srgbClr val="004480"/>
                  </a:solidFill>
                  <a:latin typeface="Poppins Bold"/>
                </a:rPr>
                <a:t>What might we lose?</a:t>
              </a:r>
            </a:p>
          </p:txBody>
        </p:sp>
        <p:sp>
          <p:nvSpPr>
            <p:cNvPr id="24" name="TextBox 24">
              <a:extLst>
                <a:ext uri="{FF2B5EF4-FFF2-40B4-BE49-F238E27FC236}">
                  <a16:creationId xmlns:a16="http://schemas.microsoft.com/office/drawing/2014/main" id="{B6C47E3E-0E4A-091E-63B0-7D694CCBF84B}"/>
                </a:ext>
              </a:extLst>
            </p:cNvPr>
            <p:cNvSpPr txBox="1"/>
            <p:nvPr/>
          </p:nvSpPr>
          <p:spPr>
            <a:xfrm>
              <a:off x="1535015" y="5151943"/>
              <a:ext cx="8586599" cy="567375"/>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sp>
          <p:nvSpPr>
            <p:cNvPr id="29" name="TextBox 29">
              <a:extLst>
                <a:ext uri="{FF2B5EF4-FFF2-40B4-BE49-F238E27FC236}">
                  <a16:creationId xmlns:a16="http://schemas.microsoft.com/office/drawing/2014/main" id="{02E86B98-FB92-4DC4-84DD-A599DCA0CA5E}"/>
                </a:ext>
              </a:extLst>
            </p:cNvPr>
            <p:cNvSpPr txBox="1"/>
            <p:nvPr/>
          </p:nvSpPr>
          <p:spPr>
            <a:xfrm>
              <a:off x="1535015" y="7357932"/>
              <a:ext cx="8928999" cy="567375"/>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grpSp>
      <p:sp>
        <p:nvSpPr>
          <p:cNvPr id="3" name="Rectangle 2">
            <a:extLst>
              <a:ext uri="{FF2B5EF4-FFF2-40B4-BE49-F238E27FC236}">
                <a16:creationId xmlns:a16="http://schemas.microsoft.com/office/drawing/2014/main" id="{B61A57E4-E454-168D-DB53-6B2C640638EA}"/>
              </a:ext>
            </a:extLst>
          </p:cNvPr>
          <p:cNvSpPr/>
          <p:nvPr/>
        </p:nvSpPr>
        <p:spPr>
          <a:xfrm>
            <a:off x="47625" y="31750"/>
            <a:ext cx="18208625" cy="10207625"/>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777B9160-0128-AD31-4D00-31D5C042BBB5}"/>
              </a:ext>
            </a:extLst>
          </p:cNvPr>
          <p:cNvSpPr/>
          <p:nvPr/>
        </p:nvSpPr>
        <p:spPr>
          <a:xfrm>
            <a:off x="187325" y="180975"/>
            <a:ext cx="17913350" cy="9931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5" descr="A blue and white curved object&#10;&#10;Description automatically generated">
            <a:extLst>
              <a:ext uri="{FF2B5EF4-FFF2-40B4-BE49-F238E27FC236}">
                <a16:creationId xmlns:a16="http://schemas.microsoft.com/office/drawing/2014/main" id="{08C9C984-115C-745F-7A18-45AF85D41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75" y="8313738"/>
            <a:ext cx="30940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4" descr="A blue and white curved object&#10;&#10;Description automatically generated">
            <a:extLst>
              <a:ext uri="{FF2B5EF4-FFF2-40B4-BE49-F238E27FC236}">
                <a16:creationId xmlns:a16="http://schemas.microsoft.com/office/drawing/2014/main" id="{70C5C5B4-CBBC-A20B-BA87-131B7A91E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83"/>
          <a:stretch>
            <a:fillRect/>
          </a:stretch>
        </p:blipFill>
        <p:spPr bwMode="auto">
          <a:xfrm>
            <a:off x="0" y="0"/>
            <a:ext cx="33623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5FC5A2AE-60DD-1B1C-307F-7EF0FEBE222E}"/>
              </a:ext>
            </a:extLst>
          </p:cNvPr>
          <p:cNvSpPr txBox="1"/>
          <p:nvPr/>
        </p:nvSpPr>
        <p:spPr>
          <a:xfrm>
            <a:off x="1028700" y="781050"/>
            <a:ext cx="15887700" cy="1438275"/>
          </a:xfrm>
          <a:prstGeom prst="rect">
            <a:avLst/>
          </a:prstGeom>
        </p:spPr>
        <p:txBody>
          <a:bodyPr lIns="0" tIns="0" rIns="0" bIns="0">
            <a:spAutoFit/>
          </a:bodyPr>
          <a:lstStyle/>
          <a:p>
            <a:pPr eaLnBrk="1" fontAlgn="auto" hangingPunct="1">
              <a:lnSpc>
                <a:spcPts val="11819"/>
              </a:lnSpc>
              <a:spcAft>
                <a:spcPts val="0"/>
              </a:spcAft>
              <a:defRPr/>
            </a:pPr>
            <a:r>
              <a:rPr lang="en-US" sz="8442" dirty="0">
                <a:solidFill>
                  <a:srgbClr val="004480"/>
                </a:solidFill>
                <a:latin typeface="Poppins Semi-Bold"/>
              </a:rPr>
              <a:t>Speaking from the margins</a:t>
            </a:r>
          </a:p>
        </p:txBody>
      </p:sp>
      <p:grpSp>
        <p:nvGrpSpPr>
          <p:cNvPr id="25605" name="Group 9">
            <a:extLst>
              <a:ext uri="{FF2B5EF4-FFF2-40B4-BE49-F238E27FC236}">
                <a16:creationId xmlns:a16="http://schemas.microsoft.com/office/drawing/2014/main" id="{FEF3BEE6-2BAA-E95E-0546-542A0A0FD4FB}"/>
              </a:ext>
            </a:extLst>
          </p:cNvPr>
          <p:cNvGrpSpPr>
            <a:grpSpLocks/>
          </p:cNvGrpSpPr>
          <p:nvPr/>
        </p:nvGrpSpPr>
        <p:grpSpPr bwMode="auto">
          <a:xfrm>
            <a:off x="3290888" y="6316663"/>
            <a:ext cx="12253912" cy="2714625"/>
            <a:chOff x="1534718" y="4305114"/>
            <a:chExt cx="8929296" cy="3620215"/>
          </a:xfrm>
        </p:grpSpPr>
        <p:sp>
          <p:nvSpPr>
            <p:cNvPr id="23" name="TextBox 23">
              <a:extLst>
                <a:ext uri="{FF2B5EF4-FFF2-40B4-BE49-F238E27FC236}">
                  <a16:creationId xmlns:a16="http://schemas.microsoft.com/office/drawing/2014/main" id="{1A63AAC9-59E9-94FD-4B8A-0D15DBDD1822}"/>
                </a:ext>
              </a:extLst>
            </p:cNvPr>
            <p:cNvSpPr txBox="1"/>
            <p:nvPr/>
          </p:nvSpPr>
          <p:spPr>
            <a:xfrm>
              <a:off x="1534718" y="4305114"/>
              <a:ext cx="5977157" cy="893410"/>
            </a:xfrm>
            <a:prstGeom prst="rect">
              <a:avLst/>
            </a:prstGeom>
          </p:spPr>
          <p:txBody>
            <a:bodyPr lIns="0" tIns="0" rIns="0" bIns="0">
              <a:spAutoFit/>
            </a:bodyPr>
            <a:lstStyle/>
            <a:p>
              <a:pPr eaLnBrk="1" fontAlgn="auto" hangingPunct="1">
                <a:lnSpc>
                  <a:spcPts val="5483"/>
                </a:lnSpc>
                <a:spcAft>
                  <a:spcPts val="0"/>
                </a:spcAft>
                <a:defRPr/>
              </a:pPr>
              <a:endParaRPr lang="en-US" sz="3916" dirty="0">
                <a:solidFill>
                  <a:srgbClr val="004480"/>
                </a:solidFill>
                <a:latin typeface="Poppins Bold"/>
              </a:endParaRPr>
            </a:p>
          </p:txBody>
        </p:sp>
        <p:sp>
          <p:nvSpPr>
            <p:cNvPr id="24" name="TextBox 24">
              <a:extLst>
                <a:ext uri="{FF2B5EF4-FFF2-40B4-BE49-F238E27FC236}">
                  <a16:creationId xmlns:a16="http://schemas.microsoft.com/office/drawing/2014/main" id="{5FAB89D9-AB9A-6949-3031-869252085F27}"/>
                </a:ext>
              </a:extLst>
            </p:cNvPr>
            <p:cNvSpPr txBox="1"/>
            <p:nvPr/>
          </p:nvSpPr>
          <p:spPr>
            <a:xfrm>
              <a:off x="1534718" y="5151948"/>
              <a:ext cx="8586885"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sp>
          <p:nvSpPr>
            <p:cNvPr id="28" name="TextBox 28">
              <a:extLst>
                <a:ext uri="{FF2B5EF4-FFF2-40B4-BE49-F238E27FC236}">
                  <a16:creationId xmlns:a16="http://schemas.microsoft.com/office/drawing/2014/main" id="{283F0B92-56ED-ABE5-1278-354B5DC9A46D}"/>
                </a:ext>
              </a:extLst>
            </p:cNvPr>
            <p:cNvSpPr txBox="1"/>
            <p:nvPr/>
          </p:nvSpPr>
          <p:spPr>
            <a:xfrm>
              <a:off x="1615694" y="6434901"/>
              <a:ext cx="5974843" cy="893410"/>
            </a:xfrm>
            <a:prstGeom prst="rect">
              <a:avLst/>
            </a:prstGeom>
          </p:spPr>
          <p:txBody>
            <a:bodyPr lIns="0" tIns="0" rIns="0" bIns="0">
              <a:spAutoFit/>
            </a:bodyPr>
            <a:lstStyle/>
            <a:p>
              <a:pPr eaLnBrk="1" fontAlgn="auto" hangingPunct="1">
                <a:lnSpc>
                  <a:spcPts val="5483"/>
                </a:lnSpc>
                <a:spcAft>
                  <a:spcPts val="0"/>
                </a:spcAft>
                <a:defRPr/>
              </a:pPr>
              <a:endParaRPr lang="en-US" sz="3916" dirty="0">
                <a:solidFill>
                  <a:srgbClr val="004480"/>
                </a:solidFill>
                <a:latin typeface="Poppins Bold"/>
              </a:endParaRPr>
            </a:p>
          </p:txBody>
        </p:sp>
        <p:sp>
          <p:nvSpPr>
            <p:cNvPr id="29" name="TextBox 29">
              <a:extLst>
                <a:ext uri="{FF2B5EF4-FFF2-40B4-BE49-F238E27FC236}">
                  <a16:creationId xmlns:a16="http://schemas.microsoft.com/office/drawing/2014/main" id="{EE924199-E5C9-7F4D-CDBD-D70C01D0E3F3}"/>
                </a:ext>
              </a:extLst>
            </p:cNvPr>
            <p:cNvSpPr txBox="1"/>
            <p:nvPr/>
          </p:nvSpPr>
          <p:spPr>
            <a:xfrm>
              <a:off x="1534718" y="7357950"/>
              <a:ext cx="8929296"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grpSp>
      <p:sp>
        <p:nvSpPr>
          <p:cNvPr id="3" name="Rectangle 2">
            <a:extLst>
              <a:ext uri="{FF2B5EF4-FFF2-40B4-BE49-F238E27FC236}">
                <a16:creationId xmlns:a16="http://schemas.microsoft.com/office/drawing/2014/main" id="{E7BB2C9B-8B3E-633E-756F-5A254A07B067}"/>
              </a:ext>
            </a:extLst>
          </p:cNvPr>
          <p:cNvSpPr/>
          <p:nvPr/>
        </p:nvSpPr>
        <p:spPr>
          <a:xfrm>
            <a:off x="47625" y="31750"/>
            <a:ext cx="18208625" cy="10207625"/>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9B654FC5-D3F4-A6A3-2BA3-16C66ACEFAAA}"/>
              </a:ext>
            </a:extLst>
          </p:cNvPr>
          <p:cNvSpPr/>
          <p:nvPr/>
        </p:nvSpPr>
        <p:spPr>
          <a:xfrm>
            <a:off x="187325" y="180975"/>
            <a:ext cx="17913350" cy="9931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25608" name="Picture 3">
            <a:extLst>
              <a:ext uri="{FF2B5EF4-FFF2-40B4-BE49-F238E27FC236}">
                <a16:creationId xmlns:a16="http://schemas.microsoft.com/office/drawing/2014/main" id="{BAE0B590-89B1-7687-D9BA-A56E23863D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0675" y="2166938"/>
            <a:ext cx="10026650" cy="788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5" descr="A blue and white curved object&#10;&#10;Description automatically generated">
            <a:extLst>
              <a:ext uri="{FF2B5EF4-FFF2-40B4-BE49-F238E27FC236}">
                <a16:creationId xmlns:a16="http://schemas.microsoft.com/office/drawing/2014/main" id="{344C23E6-15B3-7A33-80A8-33EEC30FA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75" y="8313738"/>
            <a:ext cx="30940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4" descr="A blue and white curved object&#10;&#10;Description automatically generated">
            <a:extLst>
              <a:ext uri="{FF2B5EF4-FFF2-40B4-BE49-F238E27FC236}">
                <a16:creationId xmlns:a16="http://schemas.microsoft.com/office/drawing/2014/main" id="{91A24205-B0C1-68EE-DE18-CAB39FC7E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83"/>
          <a:stretch>
            <a:fillRect/>
          </a:stretch>
        </p:blipFill>
        <p:spPr bwMode="auto">
          <a:xfrm>
            <a:off x="0" y="0"/>
            <a:ext cx="33623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03463689-D4FF-1103-DD8E-E525935A3E9B}"/>
              </a:ext>
            </a:extLst>
          </p:cNvPr>
          <p:cNvSpPr txBox="1"/>
          <p:nvPr/>
        </p:nvSpPr>
        <p:spPr>
          <a:xfrm>
            <a:off x="1028700" y="781050"/>
            <a:ext cx="15887700" cy="1438275"/>
          </a:xfrm>
          <a:prstGeom prst="rect">
            <a:avLst/>
          </a:prstGeom>
        </p:spPr>
        <p:txBody>
          <a:bodyPr lIns="0" tIns="0" rIns="0" bIns="0">
            <a:spAutoFit/>
          </a:bodyPr>
          <a:lstStyle/>
          <a:p>
            <a:pPr eaLnBrk="1" fontAlgn="auto" hangingPunct="1">
              <a:lnSpc>
                <a:spcPts val="11819"/>
              </a:lnSpc>
              <a:spcAft>
                <a:spcPts val="0"/>
              </a:spcAft>
              <a:defRPr/>
            </a:pPr>
            <a:r>
              <a:rPr lang="en-US" sz="8442" dirty="0">
                <a:solidFill>
                  <a:srgbClr val="004480"/>
                </a:solidFill>
                <a:latin typeface="Poppins Semi-Bold"/>
              </a:rPr>
              <a:t>Speaking from the margins</a:t>
            </a:r>
          </a:p>
        </p:txBody>
      </p:sp>
      <p:grpSp>
        <p:nvGrpSpPr>
          <p:cNvPr id="27653" name="Group 9">
            <a:extLst>
              <a:ext uri="{FF2B5EF4-FFF2-40B4-BE49-F238E27FC236}">
                <a16:creationId xmlns:a16="http://schemas.microsoft.com/office/drawing/2014/main" id="{19032C78-9C8B-BD4A-12BA-8E94ACF17771}"/>
              </a:ext>
            </a:extLst>
          </p:cNvPr>
          <p:cNvGrpSpPr>
            <a:grpSpLocks/>
          </p:cNvGrpSpPr>
          <p:nvPr/>
        </p:nvGrpSpPr>
        <p:grpSpPr bwMode="auto">
          <a:xfrm>
            <a:off x="1028700" y="3203575"/>
            <a:ext cx="14452600" cy="1117600"/>
            <a:chOff x="-68310" y="6434308"/>
            <a:chExt cx="10532324" cy="1490594"/>
          </a:xfrm>
        </p:grpSpPr>
        <p:grpSp>
          <p:nvGrpSpPr>
            <p:cNvPr id="27656" name="Group 25">
              <a:extLst>
                <a:ext uri="{FF2B5EF4-FFF2-40B4-BE49-F238E27FC236}">
                  <a16:creationId xmlns:a16="http://schemas.microsoft.com/office/drawing/2014/main" id="{5CE78A42-9223-6BE9-0F1C-FDE1DFF13BE3}"/>
                </a:ext>
              </a:extLst>
            </p:cNvPr>
            <p:cNvGrpSpPr>
              <a:grpSpLocks/>
            </p:cNvGrpSpPr>
            <p:nvPr/>
          </p:nvGrpSpPr>
          <p:grpSpPr bwMode="auto">
            <a:xfrm rot="-5400000">
              <a:off x="101446" y="6371941"/>
              <a:ext cx="945618" cy="1285129"/>
              <a:chOff x="0" y="-57150"/>
              <a:chExt cx="791134" cy="1075179"/>
            </a:xfrm>
          </p:grpSpPr>
          <p:sp>
            <p:nvSpPr>
              <p:cNvPr id="27659" name="Freeform 26">
                <a:extLst>
                  <a:ext uri="{FF2B5EF4-FFF2-40B4-BE49-F238E27FC236}">
                    <a16:creationId xmlns:a16="http://schemas.microsoft.com/office/drawing/2014/main" id="{8940EF7A-58FE-271E-737C-E3A9CF6A64D5}"/>
                  </a:ext>
                </a:extLst>
              </p:cNvPr>
              <p:cNvSpPr>
                <a:spLocks/>
              </p:cNvSpPr>
              <p:nvPr/>
            </p:nvSpPr>
            <p:spPr bwMode="auto">
              <a:xfrm>
                <a:off x="130734" y="10627"/>
                <a:ext cx="660400" cy="1007402"/>
              </a:xfrm>
              <a:custGeom>
                <a:avLst/>
                <a:gdLst>
                  <a:gd name="T0" fmla="*/ 220252 w 660400"/>
                  <a:gd name="T1" fmla="*/ 988333 h 1007402"/>
                  <a:gd name="T2" fmla="*/ 330378 w 660400"/>
                  <a:gd name="T3" fmla="*/ 1007402 h 1007402"/>
                  <a:gd name="T4" fmla="*/ 438009 w 660400"/>
                  <a:gd name="T5" fmla="*/ 989412 h 1007402"/>
                  <a:gd name="T6" fmla="*/ 440148 w 660400"/>
                  <a:gd name="T7" fmla="*/ 988693 h 1007402"/>
                  <a:gd name="T8" fmla="*/ 660400 w 660400"/>
                  <a:gd name="T9" fmla="*/ 674578 h 1007402"/>
                  <a:gd name="T10" fmla="*/ 660400 w 660400"/>
                  <a:gd name="T11" fmla="*/ 0 h 1007402"/>
                  <a:gd name="T12" fmla="*/ 0 w 660400"/>
                  <a:gd name="T13" fmla="*/ 0 h 1007402"/>
                  <a:gd name="T14" fmla="*/ 0 w 660400"/>
                  <a:gd name="T15" fmla="*/ 674077 h 1007402"/>
                  <a:gd name="T16" fmla="*/ 220252 w 660400"/>
                  <a:gd name="T17" fmla="*/ 988333 h 1007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098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 name="TextBox 27">
                <a:extLst>
                  <a:ext uri="{FF2B5EF4-FFF2-40B4-BE49-F238E27FC236}">
                    <a16:creationId xmlns:a16="http://schemas.microsoft.com/office/drawing/2014/main" id="{7EB098A0-0B84-31C7-3A92-5FEB2ED8CA2A}"/>
                  </a:ext>
                </a:extLst>
              </p:cNvPr>
              <p:cNvSpPr txBox="1">
                <a:spLocks noChangeArrowheads="1"/>
              </p:cNvSpPr>
              <p:nvPr/>
            </p:nvSpPr>
            <p:spPr bwMode="auto">
              <a:xfrm>
                <a:off x="0" y="-57150"/>
                <a:ext cx="660400" cy="93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66" tIns="44266" rIns="44266" bIns="4426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63"/>
                  </a:lnSpc>
                  <a:spcBef>
                    <a:spcPct val="0"/>
                  </a:spcBef>
                  <a:buFontTx/>
                  <a:buNone/>
                </a:pPr>
                <a:endParaRPr lang="en-US" altLang="en-US" sz="1800"/>
              </a:p>
            </p:txBody>
          </p:sp>
        </p:grpSp>
        <p:sp>
          <p:nvSpPr>
            <p:cNvPr id="28" name="TextBox 28">
              <a:extLst>
                <a:ext uri="{FF2B5EF4-FFF2-40B4-BE49-F238E27FC236}">
                  <a16:creationId xmlns:a16="http://schemas.microsoft.com/office/drawing/2014/main" id="{DF51ACA4-48B4-B47F-62FF-A0B9F58D48F0}"/>
                </a:ext>
              </a:extLst>
            </p:cNvPr>
            <p:cNvSpPr txBox="1"/>
            <p:nvPr/>
          </p:nvSpPr>
          <p:spPr>
            <a:xfrm>
              <a:off x="1616121" y="6434308"/>
              <a:ext cx="5975336" cy="892314"/>
            </a:xfrm>
            <a:prstGeom prst="rect">
              <a:avLst/>
            </a:prstGeom>
          </p:spPr>
          <p:txBody>
            <a:bodyPr lIns="0" tIns="0" rIns="0" bIns="0" anchor="t">
              <a:spAutoFit/>
            </a:bodyPr>
            <a:lstStyle/>
            <a:p>
              <a:pPr eaLnBrk="1" fontAlgn="auto" hangingPunct="1">
                <a:lnSpc>
                  <a:spcPts val="5483"/>
                </a:lnSpc>
                <a:spcAft>
                  <a:spcPts val="0"/>
                </a:spcAft>
                <a:defRPr/>
              </a:pPr>
              <a:r>
                <a:rPr lang="en-US" sz="3900" dirty="0">
                  <a:solidFill>
                    <a:srgbClr val="004480"/>
                  </a:solidFill>
                  <a:latin typeface="Poppins Bold"/>
                  <a:cs typeface="Poppins Bold"/>
                </a:rPr>
                <a:t>The view from Austria</a:t>
              </a:r>
              <a:endParaRPr lang="en-US" sz="3916" dirty="0">
                <a:solidFill>
                  <a:srgbClr val="004480"/>
                </a:solidFill>
                <a:latin typeface="Poppins Bold"/>
              </a:endParaRPr>
            </a:p>
          </p:txBody>
        </p:sp>
        <p:sp>
          <p:nvSpPr>
            <p:cNvPr id="29" name="TextBox 29">
              <a:extLst>
                <a:ext uri="{FF2B5EF4-FFF2-40B4-BE49-F238E27FC236}">
                  <a16:creationId xmlns:a16="http://schemas.microsoft.com/office/drawing/2014/main" id="{8C8FE2B4-1767-D785-2C75-C49B13719050}"/>
                </a:ext>
              </a:extLst>
            </p:cNvPr>
            <p:cNvSpPr txBox="1"/>
            <p:nvPr/>
          </p:nvSpPr>
          <p:spPr>
            <a:xfrm>
              <a:off x="1535139" y="7357460"/>
              <a:ext cx="8928875" cy="567442"/>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grpSp>
      <p:sp>
        <p:nvSpPr>
          <p:cNvPr id="3" name="Rectangle 2">
            <a:extLst>
              <a:ext uri="{FF2B5EF4-FFF2-40B4-BE49-F238E27FC236}">
                <a16:creationId xmlns:a16="http://schemas.microsoft.com/office/drawing/2014/main" id="{57A4C237-37D4-35DF-CC2E-7DFB311DDF77}"/>
              </a:ext>
            </a:extLst>
          </p:cNvPr>
          <p:cNvSpPr/>
          <p:nvPr/>
        </p:nvSpPr>
        <p:spPr>
          <a:xfrm>
            <a:off x="47625" y="31750"/>
            <a:ext cx="18208625" cy="10207625"/>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FAA1CAA6-20F3-8CEC-137C-B6335C6D86E8}"/>
              </a:ext>
            </a:extLst>
          </p:cNvPr>
          <p:cNvSpPr/>
          <p:nvPr/>
        </p:nvSpPr>
        <p:spPr>
          <a:xfrm>
            <a:off x="187325" y="180975"/>
            <a:ext cx="17913350" cy="9931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5" descr="A blue and white curved object&#10;&#10;Description automatically generated">
            <a:extLst>
              <a:ext uri="{FF2B5EF4-FFF2-40B4-BE49-F238E27FC236}">
                <a16:creationId xmlns:a16="http://schemas.microsoft.com/office/drawing/2014/main" id="{344C23E6-15B3-7A33-80A8-33EEC30FA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75" y="8313738"/>
            <a:ext cx="30940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4" descr="A blue and white curved object&#10;&#10;Description automatically generated">
            <a:extLst>
              <a:ext uri="{FF2B5EF4-FFF2-40B4-BE49-F238E27FC236}">
                <a16:creationId xmlns:a16="http://schemas.microsoft.com/office/drawing/2014/main" id="{91A24205-B0C1-68EE-DE18-CAB39FC7E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83"/>
          <a:stretch>
            <a:fillRect/>
          </a:stretch>
        </p:blipFill>
        <p:spPr bwMode="auto">
          <a:xfrm>
            <a:off x="0" y="0"/>
            <a:ext cx="33623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03463689-D4FF-1103-DD8E-E525935A3E9B}"/>
              </a:ext>
            </a:extLst>
          </p:cNvPr>
          <p:cNvSpPr txBox="1"/>
          <p:nvPr/>
        </p:nvSpPr>
        <p:spPr>
          <a:xfrm>
            <a:off x="1028700" y="781050"/>
            <a:ext cx="15887700" cy="1438275"/>
          </a:xfrm>
          <a:prstGeom prst="rect">
            <a:avLst/>
          </a:prstGeom>
        </p:spPr>
        <p:txBody>
          <a:bodyPr lIns="0" tIns="0" rIns="0" bIns="0">
            <a:spAutoFit/>
          </a:bodyPr>
          <a:lstStyle/>
          <a:p>
            <a:pPr eaLnBrk="1" fontAlgn="auto" hangingPunct="1">
              <a:lnSpc>
                <a:spcPts val="11819"/>
              </a:lnSpc>
              <a:spcAft>
                <a:spcPts val="0"/>
              </a:spcAft>
              <a:defRPr/>
            </a:pPr>
            <a:r>
              <a:rPr lang="en-US" sz="8442" dirty="0">
                <a:solidFill>
                  <a:srgbClr val="004480"/>
                </a:solidFill>
                <a:latin typeface="Poppins Semi-Bold"/>
              </a:rPr>
              <a:t>Speaking from the margins</a:t>
            </a:r>
          </a:p>
        </p:txBody>
      </p:sp>
      <p:grpSp>
        <p:nvGrpSpPr>
          <p:cNvPr id="27653" name="Group 9">
            <a:extLst>
              <a:ext uri="{FF2B5EF4-FFF2-40B4-BE49-F238E27FC236}">
                <a16:creationId xmlns:a16="http://schemas.microsoft.com/office/drawing/2014/main" id="{19032C78-9C8B-BD4A-12BA-8E94ACF17771}"/>
              </a:ext>
            </a:extLst>
          </p:cNvPr>
          <p:cNvGrpSpPr>
            <a:grpSpLocks/>
          </p:cNvGrpSpPr>
          <p:nvPr/>
        </p:nvGrpSpPr>
        <p:grpSpPr bwMode="auto">
          <a:xfrm>
            <a:off x="1028700" y="3203575"/>
            <a:ext cx="14452600" cy="1374775"/>
            <a:chOff x="-68310" y="6434308"/>
            <a:chExt cx="10532324" cy="1833600"/>
          </a:xfrm>
        </p:grpSpPr>
        <p:grpSp>
          <p:nvGrpSpPr>
            <p:cNvPr id="27656" name="Group 25">
              <a:extLst>
                <a:ext uri="{FF2B5EF4-FFF2-40B4-BE49-F238E27FC236}">
                  <a16:creationId xmlns:a16="http://schemas.microsoft.com/office/drawing/2014/main" id="{5CE78A42-9223-6BE9-0F1C-FDE1DFF13BE3}"/>
                </a:ext>
              </a:extLst>
            </p:cNvPr>
            <p:cNvGrpSpPr>
              <a:grpSpLocks/>
            </p:cNvGrpSpPr>
            <p:nvPr/>
          </p:nvGrpSpPr>
          <p:grpSpPr bwMode="auto">
            <a:xfrm rot="-5400000">
              <a:off x="101446" y="6371941"/>
              <a:ext cx="945618" cy="1285129"/>
              <a:chOff x="0" y="-57150"/>
              <a:chExt cx="791134" cy="1075179"/>
            </a:xfrm>
          </p:grpSpPr>
          <p:sp>
            <p:nvSpPr>
              <p:cNvPr id="27659" name="Freeform 26">
                <a:extLst>
                  <a:ext uri="{FF2B5EF4-FFF2-40B4-BE49-F238E27FC236}">
                    <a16:creationId xmlns:a16="http://schemas.microsoft.com/office/drawing/2014/main" id="{8940EF7A-58FE-271E-737C-E3A9CF6A64D5}"/>
                  </a:ext>
                </a:extLst>
              </p:cNvPr>
              <p:cNvSpPr>
                <a:spLocks/>
              </p:cNvSpPr>
              <p:nvPr/>
            </p:nvSpPr>
            <p:spPr bwMode="auto">
              <a:xfrm>
                <a:off x="130734" y="10627"/>
                <a:ext cx="660400" cy="1007402"/>
              </a:xfrm>
              <a:custGeom>
                <a:avLst/>
                <a:gdLst>
                  <a:gd name="T0" fmla="*/ 220252 w 660400"/>
                  <a:gd name="T1" fmla="*/ 988333 h 1007402"/>
                  <a:gd name="T2" fmla="*/ 330378 w 660400"/>
                  <a:gd name="T3" fmla="*/ 1007402 h 1007402"/>
                  <a:gd name="T4" fmla="*/ 438009 w 660400"/>
                  <a:gd name="T5" fmla="*/ 989412 h 1007402"/>
                  <a:gd name="T6" fmla="*/ 440148 w 660400"/>
                  <a:gd name="T7" fmla="*/ 988693 h 1007402"/>
                  <a:gd name="T8" fmla="*/ 660400 w 660400"/>
                  <a:gd name="T9" fmla="*/ 674578 h 1007402"/>
                  <a:gd name="T10" fmla="*/ 660400 w 660400"/>
                  <a:gd name="T11" fmla="*/ 0 h 1007402"/>
                  <a:gd name="T12" fmla="*/ 0 w 660400"/>
                  <a:gd name="T13" fmla="*/ 0 h 1007402"/>
                  <a:gd name="T14" fmla="*/ 0 w 660400"/>
                  <a:gd name="T15" fmla="*/ 674077 h 1007402"/>
                  <a:gd name="T16" fmla="*/ 220252 w 660400"/>
                  <a:gd name="T17" fmla="*/ 988333 h 1007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098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 name="TextBox 27">
                <a:extLst>
                  <a:ext uri="{FF2B5EF4-FFF2-40B4-BE49-F238E27FC236}">
                    <a16:creationId xmlns:a16="http://schemas.microsoft.com/office/drawing/2014/main" id="{7EB098A0-0B84-31C7-3A92-5FEB2ED8CA2A}"/>
                  </a:ext>
                </a:extLst>
              </p:cNvPr>
              <p:cNvSpPr txBox="1">
                <a:spLocks noChangeArrowheads="1"/>
              </p:cNvSpPr>
              <p:nvPr/>
            </p:nvSpPr>
            <p:spPr bwMode="auto">
              <a:xfrm>
                <a:off x="0" y="-57150"/>
                <a:ext cx="660400" cy="93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66" tIns="44266" rIns="44266" bIns="4426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63"/>
                  </a:lnSpc>
                  <a:spcBef>
                    <a:spcPct val="0"/>
                  </a:spcBef>
                  <a:buFontTx/>
                  <a:buNone/>
                </a:pPr>
                <a:endParaRPr lang="en-US" altLang="en-US" sz="1800"/>
              </a:p>
            </p:txBody>
          </p:sp>
        </p:grpSp>
        <p:sp>
          <p:nvSpPr>
            <p:cNvPr id="28" name="TextBox 28">
              <a:extLst>
                <a:ext uri="{FF2B5EF4-FFF2-40B4-BE49-F238E27FC236}">
                  <a16:creationId xmlns:a16="http://schemas.microsoft.com/office/drawing/2014/main" id="{DF51ACA4-48B4-B47F-62FF-A0B9F58D48F0}"/>
                </a:ext>
              </a:extLst>
            </p:cNvPr>
            <p:cNvSpPr txBox="1"/>
            <p:nvPr/>
          </p:nvSpPr>
          <p:spPr>
            <a:xfrm>
              <a:off x="1616121" y="6434308"/>
              <a:ext cx="5975336" cy="1833600"/>
            </a:xfrm>
            <a:prstGeom prst="rect">
              <a:avLst/>
            </a:prstGeom>
          </p:spPr>
          <p:txBody>
            <a:bodyPr lIns="0" tIns="0" rIns="0" bIns="0">
              <a:spAutoFit/>
            </a:bodyPr>
            <a:lstStyle/>
            <a:p>
              <a:pPr eaLnBrk="1" fontAlgn="auto" hangingPunct="1">
                <a:lnSpc>
                  <a:spcPts val="5483"/>
                </a:lnSpc>
                <a:spcAft>
                  <a:spcPts val="0"/>
                </a:spcAft>
                <a:defRPr/>
              </a:pPr>
              <a:r>
                <a:rPr lang="en-US" sz="3916" dirty="0">
                  <a:solidFill>
                    <a:srgbClr val="004480"/>
                  </a:solidFill>
                  <a:latin typeface="Poppins Bold"/>
                </a:rPr>
                <a:t>From service providers to partners?</a:t>
              </a:r>
            </a:p>
          </p:txBody>
        </p:sp>
        <p:sp>
          <p:nvSpPr>
            <p:cNvPr id="29" name="TextBox 29">
              <a:extLst>
                <a:ext uri="{FF2B5EF4-FFF2-40B4-BE49-F238E27FC236}">
                  <a16:creationId xmlns:a16="http://schemas.microsoft.com/office/drawing/2014/main" id="{8C8FE2B4-1767-D785-2C75-C49B13719050}"/>
                </a:ext>
              </a:extLst>
            </p:cNvPr>
            <p:cNvSpPr txBox="1"/>
            <p:nvPr/>
          </p:nvSpPr>
          <p:spPr>
            <a:xfrm>
              <a:off x="1535139" y="7357460"/>
              <a:ext cx="8928875" cy="567442"/>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grpSp>
      <p:sp>
        <p:nvSpPr>
          <p:cNvPr id="3" name="Rectangle 2">
            <a:extLst>
              <a:ext uri="{FF2B5EF4-FFF2-40B4-BE49-F238E27FC236}">
                <a16:creationId xmlns:a16="http://schemas.microsoft.com/office/drawing/2014/main" id="{57A4C237-37D4-35DF-CC2E-7DFB311DDF77}"/>
              </a:ext>
            </a:extLst>
          </p:cNvPr>
          <p:cNvSpPr/>
          <p:nvPr/>
        </p:nvSpPr>
        <p:spPr>
          <a:xfrm>
            <a:off x="47625" y="31750"/>
            <a:ext cx="18208625" cy="10207625"/>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FAA1CAA6-20F3-8CEC-137C-B6335C6D86E8}"/>
              </a:ext>
            </a:extLst>
          </p:cNvPr>
          <p:cNvSpPr/>
          <p:nvPr/>
        </p:nvSpPr>
        <p:spPr>
          <a:xfrm>
            <a:off x="187325" y="180975"/>
            <a:ext cx="17913350" cy="9931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106691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88710BCD-C5EB-5E8D-5A39-1A85F5D41CFC}"/>
              </a:ext>
            </a:extLst>
          </p:cNvPr>
          <p:cNvSpPr/>
          <p:nvPr/>
        </p:nvSpPr>
        <p:spPr>
          <a:xfrm>
            <a:off x="5387975" y="949325"/>
            <a:ext cx="7512050" cy="592138"/>
          </a:xfrm>
          <a:custGeom>
            <a:avLst/>
            <a:gdLst/>
            <a:ahLst/>
            <a:cxnLst/>
            <a:rect l="l" t="t" r="r" b="b"/>
            <a:pathLst>
              <a:path w="16008855" h="1261070">
                <a:moveTo>
                  <a:pt x="0" y="0"/>
                </a:moveTo>
                <a:lnTo>
                  <a:pt x="16008855" y="0"/>
                </a:lnTo>
                <a:lnTo>
                  <a:pt x="16008855" y="1261070"/>
                </a:lnTo>
                <a:lnTo>
                  <a:pt x="0" y="1261070"/>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BE">
              <a:latin typeface="+mn-lt"/>
            </a:endParaRPr>
          </a:p>
        </p:txBody>
      </p:sp>
      <p:grpSp>
        <p:nvGrpSpPr>
          <p:cNvPr id="29699" name="Group 63">
            <a:extLst>
              <a:ext uri="{FF2B5EF4-FFF2-40B4-BE49-F238E27FC236}">
                <a16:creationId xmlns:a16="http://schemas.microsoft.com/office/drawing/2014/main" id="{0F8071D2-828A-4140-80A1-9255D814666D}"/>
              </a:ext>
            </a:extLst>
          </p:cNvPr>
          <p:cNvGrpSpPr>
            <a:grpSpLocks/>
          </p:cNvGrpSpPr>
          <p:nvPr/>
        </p:nvGrpSpPr>
        <p:grpSpPr bwMode="auto">
          <a:xfrm>
            <a:off x="252413" y="8672513"/>
            <a:ext cx="5302250" cy="1050925"/>
            <a:chOff x="6785994" y="3115064"/>
            <a:chExt cx="5302957" cy="1049972"/>
          </a:xfrm>
        </p:grpSpPr>
        <p:grpSp>
          <p:nvGrpSpPr>
            <p:cNvPr id="29721" name="Group 3">
              <a:extLst>
                <a:ext uri="{FF2B5EF4-FFF2-40B4-BE49-F238E27FC236}">
                  <a16:creationId xmlns:a16="http://schemas.microsoft.com/office/drawing/2014/main" id="{8A5F1364-E1CD-492B-F318-EE628E6915B9}"/>
                </a:ext>
              </a:extLst>
            </p:cNvPr>
            <p:cNvGrpSpPr>
              <a:grpSpLocks noChangeAspect="1"/>
            </p:cNvGrpSpPr>
            <p:nvPr/>
          </p:nvGrpSpPr>
          <p:grpSpPr bwMode="auto">
            <a:xfrm>
              <a:off x="8193940" y="3127173"/>
              <a:ext cx="1028959" cy="1028959"/>
              <a:chOff x="0" y="0"/>
              <a:chExt cx="575996" cy="575996"/>
            </a:xfrm>
          </p:grpSpPr>
          <p:sp>
            <p:nvSpPr>
              <p:cNvPr id="29742" name="Freeform 4">
                <a:extLst>
                  <a:ext uri="{FF2B5EF4-FFF2-40B4-BE49-F238E27FC236}">
                    <a16:creationId xmlns:a16="http://schemas.microsoft.com/office/drawing/2014/main" id="{65094EA2-E3E8-9A0E-6870-A2E2A15179CF}"/>
                  </a:ext>
                </a:extLst>
              </p:cNvPr>
              <p:cNvSpPr>
                <a:spLocks/>
              </p:cNvSpPr>
              <p:nvPr/>
            </p:nvSpPr>
            <p:spPr bwMode="auto">
              <a:xfrm>
                <a:off x="0" y="0"/>
                <a:ext cx="575945" cy="575945"/>
              </a:xfrm>
              <a:custGeom>
                <a:avLst/>
                <a:gdLst>
                  <a:gd name="T0" fmla="*/ 0 w 575945"/>
                  <a:gd name="T1" fmla="*/ 575945 h 575945"/>
                  <a:gd name="T2" fmla="*/ 575945 w 575945"/>
                  <a:gd name="T3" fmla="*/ 575945 h 575945"/>
                  <a:gd name="T4" fmla="*/ 575945 w 575945"/>
                  <a:gd name="T5" fmla="*/ 0 h 575945"/>
                  <a:gd name="T6" fmla="*/ 0 w 575945"/>
                  <a:gd name="T7" fmla="*/ 0 h 575945"/>
                  <a:gd name="T8" fmla="*/ 0 w 575945"/>
                  <a:gd name="T9" fmla="*/ 575945 h 5759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945" h="575945">
                    <a:moveTo>
                      <a:pt x="0" y="575945"/>
                    </a:moveTo>
                    <a:lnTo>
                      <a:pt x="575945" y="575945"/>
                    </a:lnTo>
                    <a:lnTo>
                      <a:pt x="575945" y="0"/>
                    </a:lnTo>
                    <a:lnTo>
                      <a:pt x="0" y="0"/>
                    </a:lnTo>
                    <a:lnTo>
                      <a:pt x="0" y="575945"/>
                    </a:lnTo>
                    <a:close/>
                  </a:path>
                </a:pathLst>
              </a:custGeom>
              <a:solidFill>
                <a:srgbClr val="0095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9722" name="Group 5">
              <a:extLst>
                <a:ext uri="{FF2B5EF4-FFF2-40B4-BE49-F238E27FC236}">
                  <a16:creationId xmlns:a16="http://schemas.microsoft.com/office/drawing/2014/main" id="{DEBA66D9-7B12-CDA4-5A2A-8AB41A365756}"/>
                </a:ext>
              </a:extLst>
            </p:cNvPr>
            <p:cNvGrpSpPr>
              <a:grpSpLocks noChangeAspect="1"/>
            </p:cNvGrpSpPr>
            <p:nvPr/>
          </p:nvGrpSpPr>
          <p:grpSpPr bwMode="auto">
            <a:xfrm>
              <a:off x="9600184" y="3127173"/>
              <a:ext cx="1028959" cy="1028959"/>
              <a:chOff x="0" y="0"/>
              <a:chExt cx="575996" cy="575996"/>
            </a:xfrm>
          </p:grpSpPr>
          <p:sp>
            <p:nvSpPr>
              <p:cNvPr id="29741" name="Freeform 6">
                <a:extLst>
                  <a:ext uri="{FF2B5EF4-FFF2-40B4-BE49-F238E27FC236}">
                    <a16:creationId xmlns:a16="http://schemas.microsoft.com/office/drawing/2014/main" id="{FD4541DA-E9AC-53DF-F4E0-819D13AB058D}"/>
                  </a:ext>
                </a:extLst>
              </p:cNvPr>
              <p:cNvSpPr>
                <a:spLocks/>
              </p:cNvSpPr>
              <p:nvPr/>
            </p:nvSpPr>
            <p:spPr bwMode="auto">
              <a:xfrm>
                <a:off x="0" y="0"/>
                <a:ext cx="575945" cy="575945"/>
              </a:xfrm>
              <a:custGeom>
                <a:avLst/>
                <a:gdLst>
                  <a:gd name="T0" fmla="*/ 0 w 575945"/>
                  <a:gd name="T1" fmla="*/ 575945 h 575945"/>
                  <a:gd name="T2" fmla="*/ 575945 w 575945"/>
                  <a:gd name="T3" fmla="*/ 575945 h 575945"/>
                  <a:gd name="T4" fmla="*/ 575945 w 575945"/>
                  <a:gd name="T5" fmla="*/ 0 h 575945"/>
                  <a:gd name="T6" fmla="*/ 0 w 575945"/>
                  <a:gd name="T7" fmla="*/ 0 h 575945"/>
                  <a:gd name="T8" fmla="*/ 0 w 575945"/>
                  <a:gd name="T9" fmla="*/ 575945 h 5759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945" h="575945">
                    <a:moveTo>
                      <a:pt x="0" y="575945"/>
                    </a:moveTo>
                    <a:lnTo>
                      <a:pt x="575945" y="575945"/>
                    </a:lnTo>
                    <a:lnTo>
                      <a:pt x="575945" y="0"/>
                    </a:lnTo>
                    <a:lnTo>
                      <a:pt x="0" y="0"/>
                    </a:lnTo>
                    <a:lnTo>
                      <a:pt x="0" y="575945"/>
                    </a:lnTo>
                    <a:close/>
                  </a:path>
                </a:pathLst>
              </a:custGeom>
              <a:solidFill>
                <a:srgbClr val="0095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9723" name="Group 7">
              <a:extLst>
                <a:ext uri="{FF2B5EF4-FFF2-40B4-BE49-F238E27FC236}">
                  <a16:creationId xmlns:a16="http://schemas.microsoft.com/office/drawing/2014/main" id="{057DFE66-ABB4-8397-B66D-EE8498840FB7}"/>
                </a:ext>
              </a:extLst>
            </p:cNvPr>
            <p:cNvGrpSpPr>
              <a:grpSpLocks noChangeAspect="1"/>
            </p:cNvGrpSpPr>
            <p:nvPr/>
          </p:nvGrpSpPr>
          <p:grpSpPr bwMode="auto">
            <a:xfrm>
              <a:off x="11006461" y="3127173"/>
              <a:ext cx="1028959" cy="1028959"/>
              <a:chOff x="0" y="0"/>
              <a:chExt cx="575996" cy="575996"/>
            </a:xfrm>
          </p:grpSpPr>
          <p:sp>
            <p:nvSpPr>
              <p:cNvPr id="29740" name="Freeform 8">
                <a:extLst>
                  <a:ext uri="{FF2B5EF4-FFF2-40B4-BE49-F238E27FC236}">
                    <a16:creationId xmlns:a16="http://schemas.microsoft.com/office/drawing/2014/main" id="{B2DF9280-0300-8D46-A26E-BEDF5C40104B}"/>
                  </a:ext>
                </a:extLst>
              </p:cNvPr>
              <p:cNvSpPr>
                <a:spLocks/>
              </p:cNvSpPr>
              <p:nvPr/>
            </p:nvSpPr>
            <p:spPr bwMode="auto">
              <a:xfrm>
                <a:off x="0" y="0"/>
                <a:ext cx="575945" cy="575945"/>
              </a:xfrm>
              <a:custGeom>
                <a:avLst/>
                <a:gdLst>
                  <a:gd name="T0" fmla="*/ 0 w 575945"/>
                  <a:gd name="T1" fmla="*/ 575945 h 575945"/>
                  <a:gd name="T2" fmla="*/ 575945 w 575945"/>
                  <a:gd name="T3" fmla="*/ 575945 h 575945"/>
                  <a:gd name="T4" fmla="*/ 575945 w 575945"/>
                  <a:gd name="T5" fmla="*/ 0 h 575945"/>
                  <a:gd name="T6" fmla="*/ 0 w 575945"/>
                  <a:gd name="T7" fmla="*/ 0 h 575945"/>
                  <a:gd name="T8" fmla="*/ 0 w 575945"/>
                  <a:gd name="T9" fmla="*/ 575945 h 5759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945" h="575945">
                    <a:moveTo>
                      <a:pt x="0" y="575945"/>
                    </a:moveTo>
                    <a:lnTo>
                      <a:pt x="575945" y="575945"/>
                    </a:lnTo>
                    <a:lnTo>
                      <a:pt x="575945" y="0"/>
                    </a:lnTo>
                    <a:lnTo>
                      <a:pt x="0" y="0"/>
                    </a:lnTo>
                    <a:lnTo>
                      <a:pt x="0" y="575945"/>
                    </a:lnTo>
                    <a:close/>
                  </a:path>
                </a:pathLst>
              </a:custGeom>
              <a:solidFill>
                <a:srgbClr val="0095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Freeform 9">
              <a:extLst>
                <a:ext uri="{FF2B5EF4-FFF2-40B4-BE49-F238E27FC236}">
                  <a16:creationId xmlns:a16="http://schemas.microsoft.com/office/drawing/2014/main" id="{2BFCCFB6-D5D7-A3D8-1F12-75981A198AC9}"/>
                </a:ext>
              </a:extLst>
            </p:cNvPr>
            <p:cNvSpPr/>
            <p:nvPr/>
          </p:nvSpPr>
          <p:spPr>
            <a:xfrm>
              <a:off x="8387270" y="3320537"/>
              <a:ext cx="642283" cy="642283"/>
            </a:xfrm>
            <a:custGeom>
              <a:avLst/>
              <a:gdLst/>
              <a:ahLst/>
              <a:cxnLst/>
              <a:rect l="l" t="t" r="r" b="b"/>
              <a:pathLst>
                <a:path w="642283" h="642283">
                  <a:moveTo>
                    <a:pt x="0" y="0"/>
                  </a:moveTo>
                  <a:lnTo>
                    <a:pt x="642283" y="0"/>
                  </a:lnTo>
                  <a:lnTo>
                    <a:pt x="642283" y="642283"/>
                  </a:lnTo>
                  <a:lnTo>
                    <a:pt x="0" y="642283"/>
                  </a:lnTo>
                  <a:lnTo>
                    <a:pt x="0" y="0"/>
                  </a:lnTo>
                  <a:close/>
                </a:path>
              </a:pathLst>
            </a:custGeom>
            <a:blipFill>
              <a:blip r:embed="rId4"/>
              <a:stretch>
                <a:fillRect l="-98" t="-100" r="-98" b="-95"/>
              </a:stretch>
            </a:blipFill>
          </p:spPr>
          <p:txBody>
            <a:bodyPr/>
            <a:lstStyle/>
            <a:p>
              <a:pPr eaLnBrk="1" fontAlgn="auto" hangingPunct="1">
                <a:spcBef>
                  <a:spcPts val="0"/>
                </a:spcBef>
                <a:spcAft>
                  <a:spcPts val="0"/>
                </a:spcAft>
                <a:defRPr/>
              </a:pPr>
              <a:endParaRPr lang="en-BE">
                <a:latin typeface="+mn-lt"/>
              </a:endParaRPr>
            </a:p>
          </p:txBody>
        </p:sp>
        <p:grpSp>
          <p:nvGrpSpPr>
            <p:cNvPr id="29727" name="Group 10">
              <a:extLst>
                <a:ext uri="{FF2B5EF4-FFF2-40B4-BE49-F238E27FC236}">
                  <a16:creationId xmlns:a16="http://schemas.microsoft.com/office/drawing/2014/main" id="{587D71FE-2A74-6E0A-08C8-47B25FD84B5B}"/>
                </a:ext>
              </a:extLst>
            </p:cNvPr>
            <p:cNvGrpSpPr>
              <a:grpSpLocks noChangeAspect="1"/>
            </p:cNvGrpSpPr>
            <p:nvPr/>
          </p:nvGrpSpPr>
          <p:grpSpPr bwMode="auto">
            <a:xfrm>
              <a:off x="9665115" y="3192087"/>
              <a:ext cx="899131" cy="899114"/>
              <a:chOff x="0" y="0"/>
              <a:chExt cx="503326" cy="503314"/>
            </a:xfrm>
          </p:grpSpPr>
          <p:sp>
            <p:nvSpPr>
              <p:cNvPr id="29737" name="Freeform 11">
                <a:extLst>
                  <a:ext uri="{FF2B5EF4-FFF2-40B4-BE49-F238E27FC236}">
                    <a16:creationId xmlns:a16="http://schemas.microsoft.com/office/drawing/2014/main" id="{A153026F-4379-BC6C-CFB5-78802D83CBAA}"/>
                  </a:ext>
                </a:extLst>
              </p:cNvPr>
              <p:cNvSpPr>
                <a:spLocks/>
              </p:cNvSpPr>
              <p:nvPr/>
            </p:nvSpPr>
            <p:spPr bwMode="auto">
              <a:xfrm>
                <a:off x="63500" y="63500"/>
                <a:ext cx="376428" cy="376428"/>
              </a:xfrm>
              <a:custGeom>
                <a:avLst/>
                <a:gdLst>
                  <a:gd name="T0" fmla="*/ 188214 w 376428"/>
                  <a:gd name="T1" fmla="*/ 33909 h 376428"/>
                  <a:gd name="T2" fmla="*/ 264287 w 376428"/>
                  <a:gd name="T3" fmla="*/ 35052 h 376428"/>
                  <a:gd name="T4" fmla="*/ 299212 w 376428"/>
                  <a:gd name="T5" fmla="*/ 41529 h 376428"/>
                  <a:gd name="T6" fmla="*/ 320802 w 376428"/>
                  <a:gd name="T7" fmla="*/ 55626 h 376428"/>
                  <a:gd name="T8" fmla="*/ 334899 w 376428"/>
                  <a:gd name="T9" fmla="*/ 77216 h 376428"/>
                  <a:gd name="T10" fmla="*/ 341376 w 376428"/>
                  <a:gd name="T11" fmla="*/ 112141 h 376428"/>
                  <a:gd name="T12" fmla="*/ 342519 w 376428"/>
                  <a:gd name="T13" fmla="*/ 188214 h 376428"/>
                  <a:gd name="T14" fmla="*/ 341376 w 376428"/>
                  <a:gd name="T15" fmla="*/ 264287 h 376428"/>
                  <a:gd name="T16" fmla="*/ 334899 w 376428"/>
                  <a:gd name="T17" fmla="*/ 299212 h 376428"/>
                  <a:gd name="T18" fmla="*/ 320802 w 376428"/>
                  <a:gd name="T19" fmla="*/ 320802 h 376428"/>
                  <a:gd name="T20" fmla="*/ 299212 w 376428"/>
                  <a:gd name="T21" fmla="*/ 334899 h 376428"/>
                  <a:gd name="T22" fmla="*/ 264287 w 376428"/>
                  <a:gd name="T23" fmla="*/ 341376 h 376428"/>
                  <a:gd name="T24" fmla="*/ 188214 w 376428"/>
                  <a:gd name="T25" fmla="*/ 342519 h 376428"/>
                  <a:gd name="T26" fmla="*/ 112141 w 376428"/>
                  <a:gd name="T27" fmla="*/ 341376 h 376428"/>
                  <a:gd name="T28" fmla="*/ 77216 w 376428"/>
                  <a:gd name="T29" fmla="*/ 334899 h 376428"/>
                  <a:gd name="T30" fmla="*/ 55626 w 376428"/>
                  <a:gd name="T31" fmla="*/ 320802 h 376428"/>
                  <a:gd name="T32" fmla="*/ 41529 w 376428"/>
                  <a:gd name="T33" fmla="*/ 299212 h 376428"/>
                  <a:gd name="T34" fmla="*/ 35052 w 376428"/>
                  <a:gd name="T35" fmla="*/ 264287 h 376428"/>
                  <a:gd name="T36" fmla="*/ 33909 w 376428"/>
                  <a:gd name="T37" fmla="*/ 188214 h 376428"/>
                  <a:gd name="T38" fmla="*/ 35052 w 376428"/>
                  <a:gd name="T39" fmla="*/ 112141 h 376428"/>
                  <a:gd name="T40" fmla="*/ 41529 w 376428"/>
                  <a:gd name="T41" fmla="*/ 77216 h 376428"/>
                  <a:gd name="T42" fmla="*/ 55626 w 376428"/>
                  <a:gd name="T43" fmla="*/ 55626 h 376428"/>
                  <a:gd name="T44" fmla="*/ 77216 w 376428"/>
                  <a:gd name="T45" fmla="*/ 41529 h 376428"/>
                  <a:gd name="T46" fmla="*/ 112141 w 376428"/>
                  <a:gd name="T47" fmla="*/ 35052 h 376428"/>
                  <a:gd name="T48" fmla="*/ 188214 w 376428"/>
                  <a:gd name="T49" fmla="*/ 33909 h 376428"/>
                  <a:gd name="T50" fmla="*/ 188214 w 376428"/>
                  <a:gd name="T51" fmla="*/ 0 h 376428"/>
                  <a:gd name="T52" fmla="*/ 110617 w 376428"/>
                  <a:gd name="T53" fmla="*/ 1143 h 376428"/>
                  <a:gd name="T54" fmla="*/ 64897 w 376428"/>
                  <a:gd name="T55" fmla="*/ 9906 h 376428"/>
                  <a:gd name="T56" fmla="*/ 31623 w 376428"/>
                  <a:gd name="T57" fmla="*/ 31623 h 376428"/>
                  <a:gd name="T58" fmla="*/ 9906 w 376428"/>
                  <a:gd name="T59" fmla="*/ 64897 h 376428"/>
                  <a:gd name="T60" fmla="*/ 1143 w 376428"/>
                  <a:gd name="T61" fmla="*/ 110617 h 376428"/>
                  <a:gd name="T62" fmla="*/ 0 w 376428"/>
                  <a:gd name="T63" fmla="*/ 177419 h 376428"/>
                  <a:gd name="T64" fmla="*/ 0 w 376428"/>
                  <a:gd name="T65" fmla="*/ 199009 h 376428"/>
                  <a:gd name="T66" fmla="*/ 1143 w 376428"/>
                  <a:gd name="T67" fmla="*/ 265811 h 376428"/>
                  <a:gd name="T68" fmla="*/ 9906 w 376428"/>
                  <a:gd name="T69" fmla="*/ 311531 h 376428"/>
                  <a:gd name="T70" fmla="*/ 31623 w 376428"/>
                  <a:gd name="T71" fmla="*/ 344805 h 376428"/>
                  <a:gd name="T72" fmla="*/ 64897 w 376428"/>
                  <a:gd name="T73" fmla="*/ 366522 h 376428"/>
                  <a:gd name="T74" fmla="*/ 110617 w 376428"/>
                  <a:gd name="T75" fmla="*/ 375285 h 376428"/>
                  <a:gd name="T76" fmla="*/ 176022 w 376428"/>
                  <a:gd name="T77" fmla="*/ 376428 h 376428"/>
                  <a:gd name="T78" fmla="*/ 200406 w 376428"/>
                  <a:gd name="T79" fmla="*/ 376428 h 376428"/>
                  <a:gd name="T80" fmla="*/ 265811 w 376428"/>
                  <a:gd name="T81" fmla="*/ 375285 h 376428"/>
                  <a:gd name="T82" fmla="*/ 311531 w 376428"/>
                  <a:gd name="T83" fmla="*/ 366522 h 376428"/>
                  <a:gd name="T84" fmla="*/ 344805 w 376428"/>
                  <a:gd name="T85" fmla="*/ 344805 h 376428"/>
                  <a:gd name="T86" fmla="*/ 366522 w 376428"/>
                  <a:gd name="T87" fmla="*/ 311531 h 376428"/>
                  <a:gd name="T88" fmla="*/ 375285 w 376428"/>
                  <a:gd name="T89" fmla="*/ 265811 h 376428"/>
                  <a:gd name="T90" fmla="*/ 376428 w 376428"/>
                  <a:gd name="T91" fmla="*/ 188214 h 376428"/>
                  <a:gd name="T92" fmla="*/ 375285 w 376428"/>
                  <a:gd name="T93" fmla="*/ 110617 h 376428"/>
                  <a:gd name="T94" fmla="*/ 366522 w 376428"/>
                  <a:gd name="T95" fmla="*/ 64897 h 376428"/>
                  <a:gd name="T96" fmla="*/ 344805 w 376428"/>
                  <a:gd name="T97" fmla="*/ 31623 h 376428"/>
                  <a:gd name="T98" fmla="*/ 311531 w 376428"/>
                  <a:gd name="T99" fmla="*/ 9906 h 376428"/>
                  <a:gd name="T100" fmla="*/ 265811 w 376428"/>
                  <a:gd name="T101" fmla="*/ 1143 h 376428"/>
                  <a:gd name="T102" fmla="*/ 188214 w 376428"/>
                  <a:gd name="T103" fmla="*/ 0 h 3764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76428" h="376428">
                    <a:moveTo>
                      <a:pt x="188214" y="33909"/>
                    </a:moveTo>
                    <a:cubicBezTo>
                      <a:pt x="238506" y="33909"/>
                      <a:pt x="244348" y="34036"/>
                      <a:pt x="264287" y="35052"/>
                    </a:cubicBezTo>
                    <a:cubicBezTo>
                      <a:pt x="282575" y="35941"/>
                      <a:pt x="292608" y="38989"/>
                      <a:pt x="299212" y="41529"/>
                    </a:cubicBezTo>
                    <a:cubicBezTo>
                      <a:pt x="307975" y="44958"/>
                      <a:pt x="314198" y="49022"/>
                      <a:pt x="320802" y="55626"/>
                    </a:cubicBezTo>
                    <a:cubicBezTo>
                      <a:pt x="327406" y="62230"/>
                      <a:pt x="331470" y="68453"/>
                      <a:pt x="334899" y="77216"/>
                    </a:cubicBezTo>
                    <a:cubicBezTo>
                      <a:pt x="337439" y="83820"/>
                      <a:pt x="340487" y="93853"/>
                      <a:pt x="341376" y="112141"/>
                    </a:cubicBezTo>
                    <a:cubicBezTo>
                      <a:pt x="342265" y="131953"/>
                      <a:pt x="342519" y="137922"/>
                      <a:pt x="342519" y="188214"/>
                    </a:cubicBezTo>
                    <a:cubicBezTo>
                      <a:pt x="342519" y="238506"/>
                      <a:pt x="342392" y="244348"/>
                      <a:pt x="341376" y="264287"/>
                    </a:cubicBezTo>
                    <a:cubicBezTo>
                      <a:pt x="340487" y="282575"/>
                      <a:pt x="337439" y="292608"/>
                      <a:pt x="334899" y="299212"/>
                    </a:cubicBezTo>
                    <a:cubicBezTo>
                      <a:pt x="331470" y="307975"/>
                      <a:pt x="327406" y="314198"/>
                      <a:pt x="320802" y="320802"/>
                    </a:cubicBezTo>
                    <a:cubicBezTo>
                      <a:pt x="314198" y="327406"/>
                      <a:pt x="307975" y="331470"/>
                      <a:pt x="299212" y="334899"/>
                    </a:cubicBezTo>
                    <a:cubicBezTo>
                      <a:pt x="292608" y="337439"/>
                      <a:pt x="282575" y="340487"/>
                      <a:pt x="264287" y="341376"/>
                    </a:cubicBezTo>
                    <a:cubicBezTo>
                      <a:pt x="244475" y="342265"/>
                      <a:pt x="238506" y="342519"/>
                      <a:pt x="188214" y="342519"/>
                    </a:cubicBezTo>
                    <a:cubicBezTo>
                      <a:pt x="137922" y="342519"/>
                      <a:pt x="132080" y="342392"/>
                      <a:pt x="112141" y="341376"/>
                    </a:cubicBezTo>
                    <a:cubicBezTo>
                      <a:pt x="93853" y="340487"/>
                      <a:pt x="83820" y="337439"/>
                      <a:pt x="77216" y="334899"/>
                    </a:cubicBezTo>
                    <a:cubicBezTo>
                      <a:pt x="68453" y="331470"/>
                      <a:pt x="62230" y="327406"/>
                      <a:pt x="55626" y="320802"/>
                    </a:cubicBezTo>
                    <a:cubicBezTo>
                      <a:pt x="49022" y="314198"/>
                      <a:pt x="44958" y="307975"/>
                      <a:pt x="41529" y="299212"/>
                    </a:cubicBezTo>
                    <a:cubicBezTo>
                      <a:pt x="38989" y="292608"/>
                      <a:pt x="35941" y="282575"/>
                      <a:pt x="35052" y="264287"/>
                    </a:cubicBezTo>
                    <a:cubicBezTo>
                      <a:pt x="34163" y="244475"/>
                      <a:pt x="33909" y="238506"/>
                      <a:pt x="33909" y="188214"/>
                    </a:cubicBezTo>
                    <a:cubicBezTo>
                      <a:pt x="33909" y="137922"/>
                      <a:pt x="34036" y="132080"/>
                      <a:pt x="35052" y="112141"/>
                    </a:cubicBezTo>
                    <a:cubicBezTo>
                      <a:pt x="35941" y="93853"/>
                      <a:pt x="38989" y="83820"/>
                      <a:pt x="41529" y="77216"/>
                    </a:cubicBezTo>
                    <a:cubicBezTo>
                      <a:pt x="44958" y="68453"/>
                      <a:pt x="49022" y="62230"/>
                      <a:pt x="55626" y="55626"/>
                    </a:cubicBezTo>
                    <a:cubicBezTo>
                      <a:pt x="62230" y="49022"/>
                      <a:pt x="68453" y="44958"/>
                      <a:pt x="77216" y="41529"/>
                    </a:cubicBezTo>
                    <a:cubicBezTo>
                      <a:pt x="83820" y="38989"/>
                      <a:pt x="93853" y="35941"/>
                      <a:pt x="112141" y="35052"/>
                    </a:cubicBezTo>
                    <a:cubicBezTo>
                      <a:pt x="131953" y="34163"/>
                      <a:pt x="137922" y="33909"/>
                      <a:pt x="188214" y="33909"/>
                    </a:cubicBezTo>
                    <a:close/>
                    <a:moveTo>
                      <a:pt x="188214" y="0"/>
                    </a:moveTo>
                    <a:cubicBezTo>
                      <a:pt x="137160" y="0"/>
                      <a:pt x="130683" y="254"/>
                      <a:pt x="110617" y="1143"/>
                    </a:cubicBezTo>
                    <a:cubicBezTo>
                      <a:pt x="90551" y="2032"/>
                      <a:pt x="76962" y="5207"/>
                      <a:pt x="64897" y="9906"/>
                    </a:cubicBezTo>
                    <a:cubicBezTo>
                      <a:pt x="52578" y="14732"/>
                      <a:pt x="42037" y="21082"/>
                      <a:pt x="31623" y="31623"/>
                    </a:cubicBezTo>
                    <a:cubicBezTo>
                      <a:pt x="21209" y="42164"/>
                      <a:pt x="14732" y="52578"/>
                      <a:pt x="9906" y="64897"/>
                    </a:cubicBezTo>
                    <a:cubicBezTo>
                      <a:pt x="5207" y="76835"/>
                      <a:pt x="2032" y="90551"/>
                      <a:pt x="1143" y="110617"/>
                    </a:cubicBezTo>
                    <a:cubicBezTo>
                      <a:pt x="254" y="129159"/>
                      <a:pt x="0" y="136017"/>
                      <a:pt x="0" y="177419"/>
                    </a:cubicBezTo>
                    <a:lnTo>
                      <a:pt x="0" y="199009"/>
                    </a:lnTo>
                    <a:cubicBezTo>
                      <a:pt x="0" y="240411"/>
                      <a:pt x="254" y="247269"/>
                      <a:pt x="1143" y="265811"/>
                    </a:cubicBezTo>
                    <a:cubicBezTo>
                      <a:pt x="2032" y="285877"/>
                      <a:pt x="5207" y="299466"/>
                      <a:pt x="9906" y="311531"/>
                    </a:cubicBezTo>
                    <a:cubicBezTo>
                      <a:pt x="14732" y="323850"/>
                      <a:pt x="21209" y="334391"/>
                      <a:pt x="31623" y="344805"/>
                    </a:cubicBezTo>
                    <a:cubicBezTo>
                      <a:pt x="42037" y="355219"/>
                      <a:pt x="52578" y="361696"/>
                      <a:pt x="64897" y="366522"/>
                    </a:cubicBezTo>
                    <a:cubicBezTo>
                      <a:pt x="76835" y="371221"/>
                      <a:pt x="90551" y="374396"/>
                      <a:pt x="110617" y="375285"/>
                    </a:cubicBezTo>
                    <a:cubicBezTo>
                      <a:pt x="129032" y="376174"/>
                      <a:pt x="135890" y="376428"/>
                      <a:pt x="176022" y="376428"/>
                    </a:cubicBezTo>
                    <a:lnTo>
                      <a:pt x="200406" y="376428"/>
                    </a:lnTo>
                    <a:cubicBezTo>
                      <a:pt x="240538" y="376428"/>
                      <a:pt x="247523" y="376174"/>
                      <a:pt x="265811" y="375285"/>
                    </a:cubicBezTo>
                    <a:cubicBezTo>
                      <a:pt x="285877" y="374396"/>
                      <a:pt x="299466" y="371221"/>
                      <a:pt x="311531" y="366522"/>
                    </a:cubicBezTo>
                    <a:cubicBezTo>
                      <a:pt x="323850" y="361696"/>
                      <a:pt x="334391" y="355219"/>
                      <a:pt x="344805" y="344805"/>
                    </a:cubicBezTo>
                    <a:cubicBezTo>
                      <a:pt x="355219" y="334391"/>
                      <a:pt x="361696" y="323850"/>
                      <a:pt x="366522" y="311531"/>
                    </a:cubicBezTo>
                    <a:cubicBezTo>
                      <a:pt x="371221" y="299593"/>
                      <a:pt x="374396" y="285877"/>
                      <a:pt x="375285" y="265811"/>
                    </a:cubicBezTo>
                    <a:cubicBezTo>
                      <a:pt x="376174" y="245745"/>
                      <a:pt x="376428" y="239395"/>
                      <a:pt x="376428" y="188214"/>
                    </a:cubicBezTo>
                    <a:cubicBezTo>
                      <a:pt x="376428" y="137033"/>
                      <a:pt x="376174" y="130683"/>
                      <a:pt x="375285" y="110617"/>
                    </a:cubicBezTo>
                    <a:cubicBezTo>
                      <a:pt x="374396" y="90551"/>
                      <a:pt x="371221" y="76962"/>
                      <a:pt x="366522" y="64897"/>
                    </a:cubicBezTo>
                    <a:cubicBezTo>
                      <a:pt x="361696" y="52578"/>
                      <a:pt x="355219" y="42037"/>
                      <a:pt x="344805" y="31623"/>
                    </a:cubicBezTo>
                    <a:cubicBezTo>
                      <a:pt x="334391" y="21209"/>
                      <a:pt x="323850" y="14732"/>
                      <a:pt x="311531" y="9906"/>
                    </a:cubicBezTo>
                    <a:cubicBezTo>
                      <a:pt x="299593" y="5207"/>
                      <a:pt x="285877" y="2032"/>
                      <a:pt x="265811" y="1143"/>
                    </a:cubicBezTo>
                    <a:cubicBezTo>
                      <a:pt x="245745" y="254"/>
                      <a:pt x="239268" y="0"/>
                      <a:pt x="1882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8" name="Freeform 12">
                <a:extLst>
                  <a:ext uri="{FF2B5EF4-FFF2-40B4-BE49-F238E27FC236}">
                    <a16:creationId xmlns:a16="http://schemas.microsoft.com/office/drawing/2014/main" id="{73C106E2-E6C1-3BF6-4F71-2D5A05A9ECDE}"/>
                  </a:ext>
                </a:extLst>
              </p:cNvPr>
              <p:cNvSpPr>
                <a:spLocks/>
              </p:cNvSpPr>
              <p:nvPr/>
            </p:nvSpPr>
            <p:spPr bwMode="auto">
              <a:xfrm>
                <a:off x="155067" y="154940"/>
                <a:ext cx="193294" cy="193294"/>
              </a:xfrm>
              <a:custGeom>
                <a:avLst/>
                <a:gdLst>
                  <a:gd name="T0" fmla="*/ 96647 w 193294"/>
                  <a:gd name="T1" fmla="*/ 159385 h 193294"/>
                  <a:gd name="T2" fmla="*/ 33909 w 193294"/>
                  <a:gd name="T3" fmla="*/ 96647 h 193294"/>
                  <a:gd name="T4" fmla="*/ 96647 w 193294"/>
                  <a:gd name="T5" fmla="*/ 33909 h 193294"/>
                  <a:gd name="T6" fmla="*/ 159385 w 193294"/>
                  <a:gd name="T7" fmla="*/ 96647 h 193294"/>
                  <a:gd name="T8" fmla="*/ 96647 w 193294"/>
                  <a:gd name="T9" fmla="*/ 159385 h 193294"/>
                  <a:gd name="T10" fmla="*/ 96647 w 193294"/>
                  <a:gd name="T11" fmla="*/ 0 h 193294"/>
                  <a:gd name="T12" fmla="*/ 0 w 193294"/>
                  <a:gd name="T13" fmla="*/ 96647 h 193294"/>
                  <a:gd name="T14" fmla="*/ 96647 w 193294"/>
                  <a:gd name="T15" fmla="*/ 193294 h 193294"/>
                  <a:gd name="T16" fmla="*/ 193294 w 193294"/>
                  <a:gd name="T17" fmla="*/ 96647 h 193294"/>
                  <a:gd name="T18" fmla="*/ 96647 w 193294"/>
                  <a:gd name="T19" fmla="*/ 0 h 193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294" h="193294">
                    <a:moveTo>
                      <a:pt x="96647" y="159385"/>
                    </a:moveTo>
                    <a:cubicBezTo>
                      <a:pt x="61976" y="159385"/>
                      <a:pt x="33909" y="131318"/>
                      <a:pt x="33909" y="96647"/>
                    </a:cubicBezTo>
                    <a:cubicBezTo>
                      <a:pt x="33909" y="61976"/>
                      <a:pt x="61976" y="33909"/>
                      <a:pt x="96647" y="33909"/>
                    </a:cubicBezTo>
                    <a:cubicBezTo>
                      <a:pt x="131318" y="33909"/>
                      <a:pt x="159385" y="61976"/>
                      <a:pt x="159385" y="96647"/>
                    </a:cubicBezTo>
                    <a:cubicBezTo>
                      <a:pt x="159385" y="131318"/>
                      <a:pt x="131318" y="159385"/>
                      <a:pt x="96647" y="159385"/>
                    </a:cubicBezTo>
                    <a:moveTo>
                      <a:pt x="96647" y="0"/>
                    </a:moveTo>
                    <a:cubicBezTo>
                      <a:pt x="43307" y="0"/>
                      <a:pt x="0" y="43307"/>
                      <a:pt x="0" y="96647"/>
                    </a:cubicBezTo>
                    <a:cubicBezTo>
                      <a:pt x="0" y="149987"/>
                      <a:pt x="43307" y="193294"/>
                      <a:pt x="96647" y="193294"/>
                    </a:cubicBezTo>
                    <a:cubicBezTo>
                      <a:pt x="149987" y="193294"/>
                      <a:pt x="193294" y="149987"/>
                      <a:pt x="193294" y="96647"/>
                    </a:cubicBezTo>
                    <a:cubicBezTo>
                      <a:pt x="193294" y="43307"/>
                      <a:pt x="149987" y="0"/>
                      <a:pt x="966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9" name="Freeform 13">
                <a:extLst>
                  <a:ext uri="{FF2B5EF4-FFF2-40B4-BE49-F238E27FC236}">
                    <a16:creationId xmlns:a16="http://schemas.microsoft.com/office/drawing/2014/main" id="{BC2527A3-21DF-548E-6583-6862A084E941}"/>
                  </a:ext>
                </a:extLst>
              </p:cNvPr>
              <p:cNvSpPr>
                <a:spLocks/>
              </p:cNvSpPr>
              <p:nvPr/>
            </p:nvSpPr>
            <p:spPr bwMode="auto">
              <a:xfrm>
                <a:off x="329438" y="128651"/>
                <a:ext cx="45212" cy="45212"/>
              </a:xfrm>
              <a:custGeom>
                <a:avLst/>
                <a:gdLst>
                  <a:gd name="T0" fmla="*/ 45212 w 45212"/>
                  <a:gd name="T1" fmla="*/ 22606 h 45212"/>
                  <a:gd name="T2" fmla="*/ 22606 w 45212"/>
                  <a:gd name="T3" fmla="*/ 45212 h 45212"/>
                  <a:gd name="T4" fmla="*/ 0 w 45212"/>
                  <a:gd name="T5" fmla="*/ 22606 h 45212"/>
                  <a:gd name="T6" fmla="*/ 22606 w 45212"/>
                  <a:gd name="T7" fmla="*/ 0 h 45212"/>
                  <a:gd name="T8" fmla="*/ 45212 w 45212"/>
                  <a:gd name="T9" fmla="*/ 22606 h 45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12" h="45212">
                    <a:moveTo>
                      <a:pt x="45212" y="22606"/>
                    </a:moveTo>
                    <a:cubicBezTo>
                      <a:pt x="45212" y="35052"/>
                      <a:pt x="35052" y="45212"/>
                      <a:pt x="22606" y="45212"/>
                    </a:cubicBezTo>
                    <a:cubicBezTo>
                      <a:pt x="10160" y="45212"/>
                      <a:pt x="0" y="35052"/>
                      <a:pt x="0" y="22606"/>
                    </a:cubicBezTo>
                    <a:cubicBezTo>
                      <a:pt x="0" y="10160"/>
                      <a:pt x="10160" y="0"/>
                      <a:pt x="22606" y="0"/>
                    </a:cubicBezTo>
                    <a:cubicBezTo>
                      <a:pt x="35052" y="0"/>
                      <a:pt x="45212" y="10160"/>
                      <a:pt x="45212" y="2260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9728" name="Group 14">
              <a:extLst>
                <a:ext uri="{FF2B5EF4-FFF2-40B4-BE49-F238E27FC236}">
                  <a16:creationId xmlns:a16="http://schemas.microsoft.com/office/drawing/2014/main" id="{DB5EEF58-2FEE-8809-6DDF-9C9AA1E8A6D5}"/>
                </a:ext>
              </a:extLst>
            </p:cNvPr>
            <p:cNvGrpSpPr>
              <a:grpSpLocks noChangeAspect="1"/>
            </p:cNvGrpSpPr>
            <p:nvPr/>
          </p:nvGrpSpPr>
          <p:grpSpPr bwMode="auto">
            <a:xfrm>
              <a:off x="11072549" y="3192087"/>
              <a:ext cx="1016402" cy="899318"/>
              <a:chOff x="0" y="0"/>
              <a:chExt cx="568973" cy="503428"/>
            </a:xfrm>
          </p:grpSpPr>
          <p:sp>
            <p:nvSpPr>
              <p:cNvPr id="29734" name="Freeform 15">
                <a:extLst>
                  <a:ext uri="{FF2B5EF4-FFF2-40B4-BE49-F238E27FC236}">
                    <a16:creationId xmlns:a16="http://schemas.microsoft.com/office/drawing/2014/main" id="{4D424F95-88EC-6A0D-DEA1-7AAE3710C64C}"/>
                  </a:ext>
                </a:extLst>
              </p:cNvPr>
              <p:cNvSpPr>
                <a:spLocks/>
              </p:cNvSpPr>
              <p:nvPr/>
            </p:nvSpPr>
            <p:spPr bwMode="auto">
              <a:xfrm>
                <a:off x="472059" y="352806"/>
                <a:ext cx="19812" cy="26162"/>
              </a:xfrm>
              <a:custGeom>
                <a:avLst/>
                <a:gdLst>
                  <a:gd name="T0" fmla="*/ 8128 w 19812"/>
                  <a:gd name="T1" fmla="*/ 11811 h 26162"/>
                  <a:gd name="T2" fmla="*/ 3810 w 19812"/>
                  <a:gd name="T3" fmla="*/ 11811 h 26162"/>
                  <a:gd name="T4" fmla="*/ 3810 w 19812"/>
                  <a:gd name="T5" fmla="*/ 2921 h 26162"/>
                  <a:gd name="T6" fmla="*/ 9398 w 19812"/>
                  <a:gd name="T7" fmla="*/ 2921 h 26162"/>
                  <a:gd name="T8" fmla="*/ 15494 w 19812"/>
                  <a:gd name="T9" fmla="*/ 7112 h 26162"/>
                  <a:gd name="T10" fmla="*/ 8128 w 19812"/>
                  <a:gd name="T11" fmla="*/ 11811 h 26162"/>
                  <a:gd name="T12" fmla="*/ 12446 w 19812"/>
                  <a:gd name="T13" fmla="*/ 14478 h 26162"/>
                  <a:gd name="T14" fmla="*/ 19177 w 19812"/>
                  <a:gd name="T15" fmla="*/ 7366 h 26162"/>
                  <a:gd name="T16" fmla="*/ 9906 w 19812"/>
                  <a:gd name="T17" fmla="*/ 0 h 26162"/>
                  <a:gd name="T18" fmla="*/ 0 w 19812"/>
                  <a:gd name="T19" fmla="*/ 0 h 26162"/>
                  <a:gd name="T20" fmla="*/ 0 w 19812"/>
                  <a:gd name="T21" fmla="*/ 26162 h 26162"/>
                  <a:gd name="T22" fmla="*/ 3810 w 19812"/>
                  <a:gd name="T23" fmla="*/ 26162 h 26162"/>
                  <a:gd name="T24" fmla="*/ 3810 w 19812"/>
                  <a:gd name="T25" fmla="*/ 14732 h 26162"/>
                  <a:gd name="T26" fmla="*/ 8382 w 19812"/>
                  <a:gd name="T27" fmla="*/ 14732 h 26162"/>
                  <a:gd name="T28" fmla="*/ 8509 w 19812"/>
                  <a:gd name="T29" fmla="*/ 14859 h 26162"/>
                  <a:gd name="T30" fmla="*/ 15748 w 19812"/>
                  <a:gd name="T31" fmla="*/ 26162 h 26162"/>
                  <a:gd name="T32" fmla="*/ 19812 w 19812"/>
                  <a:gd name="T33" fmla="*/ 26162 h 26162"/>
                  <a:gd name="T34" fmla="*/ 12065 w 19812"/>
                  <a:gd name="T35" fmla="*/ 14478 h 26162"/>
                  <a:gd name="T36" fmla="*/ 12446 w 19812"/>
                  <a:gd name="T37" fmla="*/ 14478 h 26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812" h="26162">
                    <a:moveTo>
                      <a:pt x="8128" y="11811"/>
                    </a:moveTo>
                    <a:lnTo>
                      <a:pt x="3810" y="11811"/>
                    </a:lnTo>
                    <a:lnTo>
                      <a:pt x="3810" y="2921"/>
                    </a:lnTo>
                    <a:lnTo>
                      <a:pt x="9398" y="2921"/>
                    </a:lnTo>
                    <a:cubicBezTo>
                      <a:pt x="12319" y="2921"/>
                      <a:pt x="15494" y="3429"/>
                      <a:pt x="15494" y="7112"/>
                    </a:cubicBezTo>
                    <a:cubicBezTo>
                      <a:pt x="15494" y="11430"/>
                      <a:pt x="12192" y="11811"/>
                      <a:pt x="8128" y="11811"/>
                    </a:cubicBezTo>
                    <a:moveTo>
                      <a:pt x="12446" y="14478"/>
                    </a:moveTo>
                    <a:cubicBezTo>
                      <a:pt x="16891" y="13970"/>
                      <a:pt x="19177" y="11557"/>
                      <a:pt x="19177" y="7366"/>
                    </a:cubicBezTo>
                    <a:cubicBezTo>
                      <a:pt x="19177" y="2413"/>
                      <a:pt x="16129" y="0"/>
                      <a:pt x="9906" y="0"/>
                    </a:cubicBezTo>
                    <a:lnTo>
                      <a:pt x="0" y="0"/>
                    </a:lnTo>
                    <a:lnTo>
                      <a:pt x="0" y="26162"/>
                    </a:lnTo>
                    <a:lnTo>
                      <a:pt x="3810" y="26162"/>
                    </a:lnTo>
                    <a:lnTo>
                      <a:pt x="3810" y="14732"/>
                    </a:lnTo>
                    <a:lnTo>
                      <a:pt x="8382" y="14732"/>
                    </a:lnTo>
                    <a:lnTo>
                      <a:pt x="8509" y="14859"/>
                    </a:lnTo>
                    <a:lnTo>
                      <a:pt x="15748" y="26162"/>
                    </a:lnTo>
                    <a:lnTo>
                      <a:pt x="19812" y="26162"/>
                    </a:lnTo>
                    <a:lnTo>
                      <a:pt x="12065" y="14478"/>
                    </a:lnTo>
                    <a:lnTo>
                      <a:pt x="12446" y="144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5" name="Freeform 16">
                <a:extLst>
                  <a:ext uri="{FF2B5EF4-FFF2-40B4-BE49-F238E27FC236}">
                    <a16:creationId xmlns:a16="http://schemas.microsoft.com/office/drawing/2014/main" id="{0D660CE8-4D37-56F2-87B9-B460E25D6046}"/>
                  </a:ext>
                </a:extLst>
              </p:cNvPr>
              <p:cNvSpPr>
                <a:spLocks/>
              </p:cNvSpPr>
              <p:nvPr/>
            </p:nvSpPr>
            <p:spPr bwMode="auto">
              <a:xfrm>
                <a:off x="455930" y="340995"/>
                <a:ext cx="49530" cy="49657"/>
              </a:xfrm>
              <a:custGeom>
                <a:avLst/>
                <a:gdLst>
                  <a:gd name="T0" fmla="*/ 24765 w 49530"/>
                  <a:gd name="T1" fmla="*/ 3429 h 49657"/>
                  <a:gd name="T2" fmla="*/ 45974 w 49530"/>
                  <a:gd name="T3" fmla="*/ 25019 h 49657"/>
                  <a:gd name="T4" fmla="*/ 24765 w 49530"/>
                  <a:gd name="T5" fmla="*/ 46609 h 49657"/>
                  <a:gd name="T6" fmla="*/ 3556 w 49530"/>
                  <a:gd name="T7" fmla="*/ 25019 h 49657"/>
                  <a:gd name="T8" fmla="*/ 24765 w 49530"/>
                  <a:gd name="T9" fmla="*/ 3429 h 49657"/>
                  <a:gd name="T10" fmla="*/ 24765 w 49530"/>
                  <a:gd name="T11" fmla="*/ 127 h 49657"/>
                  <a:gd name="T12" fmla="*/ 0 w 49530"/>
                  <a:gd name="T13" fmla="*/ 24892 h 49657"/>
                  <a:gd name="T14" fmla="*/ 24765 w 49530"/>
                  <a:gd name="T15" fmla="*/ 49657 h 49657"/>
                  <a:gd name="T16" fmla="*/ 49530 w 49530"/>
                  <a:gd name="T17" fmla="*/ 25273 h 49657"/>
                  <a:gd name="T18" fmla="*/ 49530 w 49530"/>
                  <a:gd name="T19" fmla="*/ 24384 h 49657"/>
                  <a:gd name="T20" fmla="*/ 49530 w 49530"/>
                  <a:gd name="T21" fmla="*/ 24384 h 49657"/>
                  <a:gd name="T22" fmla="*/ 24765 w 49530"/>
                  <a:gd name="T23" fmla="*/ 0 h 49657"/>
                  <a:gd name="T24" fmla="*/ 24765 w 49530"/>
                  <a:gd name="T25" fmla="*/ 127 h 49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530" h="49657">
                    <a:moveTo>
                      <a:pt x="24765" y="3429"/>
                    </a:moveTo>
                    <a:cubicBezTo>
                      <a:pt x="36576" y="3429"/>
                      <a:pt x="45974" y="12827"/>
                      <a:pt x="45974" y="25019"/>
                    </a:cubicBezTo>
                    <a:cubicBezTo>
                      <a:pt x="45974" y="37211"/>
                      <a:pt x="36703" y="46609"/>
                      <a:pt x="24765" y="46609"/>
                    </a:cubicBezTo>
                    <a:cubicBezTo>
                      <a:pt x="12827" y="46609"/>
                      <a:pt x="3556" y="37211"/>
                      <a:pt x="3556" y="25019"/>
                    </a:cubicBezTo>
                    <a:cubicBezTo>
                      <a:pt x="3556" y="12827"/>
                      <a:pt x="12827" y="3429"/>
                      <a:pt x="24765" y="3429"/>
                    </a:cubicBezTo>
                    <a:close/>
                    <a:moveTo>
                      <a:pt x="24765" y="127"/>
                    </a:moveTo>
                    <a:cubicBezTo>
                      <a:pt x="10795" y="127"/>
                      <a:pt x="0" y="11049"/>
                      <a:pt x="0" y="24892"/>
                    </a:cubicBezTo>
                    <a:cubicBezTo>
                      <a:pt x="0" y="38735"/>
                      <a:pt x="10922" y="49657"/>
                      <a:pt x="24765" y="49657"/>
                    </a:cubicBezTo>
                    <a:cubicBezTo>
                      <a:pt x="38481" y="49657"/>
                      <a:pt x="49276" y="38989"/>
                      <a:pt x="49530" y="25273"/>
                    </a:cubicBezTo>
                    <a:lnTo>
                      <a:pt x="49530" y="24384"/>
                    </a:lnTo>
                    <a:cubicBezTo>
                      <a:pt x="49276" y="10668"/>
                      <a:pt x="38481" y="0"/>
                      <a:pt x="24765" y="0"/>
                    </a:cubicBezTo>
                    <a:lnTo>
                      <a:pt x="24765"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6" name="Freeform 17">
                <a:extLst>
                  <a:ext uri="{FF2B5EF4-FFF2-40B4-BE49-F238E27FC236}">
                    <a16:creationId xmlns:a16="http://schemas.microsoft.com/office/drawing/2014/main" id="{207379E0-A8B5-62D2-E510-3B601A2FD7B3}"/>
                  </a:ext>
                </a:extLst>
              </p:cNvPr>
              <p:cNvSpPr>
                <a:spLocks/>
              </p:cNvSpPr>
              <p:nvPr/>
            </p:nvSpPr>
            <p:spPr bwMode="auto">
              <a:xfrm>
                <a:off x="63500" y="63500"/>
                <a:ext cx="376555" cy="376428"/>
              </a:xfrm>
              <a:custGeom>
                <a:avLst/>
                <a:gdLst>
                  <a:gd name="T0" fmla="*/ 83693 w 376555"/>
                  <a:gd name="T1" fmla="*/ 51816 h 376428"/>
                  <a:gd name="T2" fmla="*/ 116078 w 376555"/>
                  <a:gd name="T3" fmla="*/ 84201 h 376428"/>
                  <a:gd name="T4" fmla="*/ 83693 w 376555"/>
                  <a:gd name="T5" fmla="*/ 116586 h 376428"/>
                  <a:gd name="T6" fmla="*/ 51308 w 376555"/>
                  <a:gd name="T7" fmla="*/ 84201 h 376428"/>
                  <a:gd name="T8" fmla="*/ 83693 w 376555"/>
                  <a:gd name="T9" fmla="*/ 51816 h 376428"/>
                  <a:gd name="T10" fmla="*/ 111633 w 376555"/>
                  <a:gd name="T11" fmla="*/ 141097 h 376428"/>
                  <a:gd name="T12" fmla="*/ 111633 w 376555"/>
                  <a:gd name="T13" fmla="*/ 320802 h 376428"/>
                  <a:gd name="T14" fmla="*/ 55753 w 376555"/>
                  <a:gd name="T15" fmla="*/ 320802 h 376428"/>
                  <a:gd name="T16" fmla="*/ 55753 w 376555"/>
                  <a:gd name="T17" fmla="*/ 141097 h 376428"/>
                  <a:gd name="T18" fmla="*/ 111633 w 376555"/>
                  <a:gd name="T19" fmla="*/ 141097 h 376428"/>
                  <a:gd name="T20" fmla="*/ 253746 w 376555"/>
                  <a:gd name="T21" fmla="*/ 136652 h 376428"/>
                  <a:gd name="T22" fmla="*/ 320675 w 376555"/>
                  <a:gd name="T23" fmla="*/ 222250 h 376428"/>
                  <a:gd name="T24" fmla="*/ 320675 w 376555"/>
                  <a:gd name="T25" fmla="*/ 320802 h 376428"/>
                  <a:gd name="T26" fmla="*/ 264795 w 376555"/>
                  <a:gd name="T27" fmla="*/ 320802 h 376428"/>
                  <a:gd name="T28" fmla="*/ 264795 w 376555"/>
                  <a:gd name="T29" fmla="*/ 233426 h 376428"/>
                  <a:gd name="T30" fmla="*/ 235839 w 376555"/>
                  <a:gd name="T31" fmla="*/ 185801 h 376428"/>
                  <a:gd name="T32" fmla="*/ 202311 w 376555"/>
                  <a:gd name="T33" fmla="*/ 231902 h 376428"/>
                  <a:gd name="T34" fmla="*/ 202311 w 376555"/>
                  <a:gd name="T35" fmla="*/ 320802 h 376428"/>
                  <a:gd name="T36" fmla="*/ 146685 w 376555"/>
                  <a:gd name="T37" fmla="*/ 320802 h 376428"/>
                  <a:gd name="T38" fmla="*/ 146685 w 376555"/>
                  <a:gd name="T39" fmla="*/ 141097 h 376428"/>
                  <a:gd name="T40" fmla="*/ 200152 w 376555"/>
                  <a:gd name="T41" fmla="*/ 141097 h 376428"/>
                  <a:gd name="T42" fmla="*/ 200152 w 376555"/>
                  <a:gd name="T43" fmla="*/ 165608 h 376428"/>
                  <a:gd name="T44" fmla="*/ 200914 w 376555"/>
                  <a:gd name="T45" fmla="*/ 165608 h 376428"/>
                  <a:gd name="T46" fmla="*/ 253746 w 376555"/>
                  <a:gd name="T47" fmla="*/ 136525 h 376428"/>
                  <a:gd name="T48" fmla="*/ 253746 w 376555"/>
                  <a:gd name="T49" fmla="*/ 136652 h 376428"/>
                  <a:gd name="T50" fmla="*/ 27813 w 376555"/>
                  <a:gd name="T51" fmla="*/ 0 h 376428"/>
                  <a:gd name="T52" fmla="*/ 0 w 376555"/>
                  <a:gd name="T53" fmla="*/ 27178 h 376428"/>
                  <a:gd name="T54" fmla="*/ 0 w 376555"/>
                  <a:gd name="T55" fmla="*/ 349250 h 376428"/>
                  <a:gd name="T56" fmla="*/ 26924 w 376555"/>
                  <a:gd name="T57" fmla="*/ 376428 h 376428"/>
                  <a:gd name="T58" fmla="*/ 349504 w 376555"/>
                  <a:gd name="T59" fmla="*/ 376428 h 376428"/>
                  <a:gd name="T60" fmla="*/ 376555 w 376555"/>
                  <a:gd name="T61" fmla="*/ 349250 h 376428"/>
                  <a:gd name="T62" fmla="*/ 376555 w 376555"/>
                  <a:gd name="T63" fmla="*/ 27178 h 376428"/>
                  <a:gd name="T64" fmla="*/ 348742 w 376555"/>
                  <a:gd name="T65" fmla="*/ 0 h 376428"/>
                  <a:gd name="T66" fmla="*/ 27813 w 376555"/>
                  <a:gd name="T67" fmla="*/ 0 h 3764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6555" h="376428">
                    <a:moveTo>
                      <a:pt x="83693" y="51816"/>
                    </a:moveTo>
                    <a:cubicBezTo>
                      <a:pt x="101600" y="51816"/>
                      <a:pt x="116078" y="66294"/>
                      <a:pt x="116078" y="84201"/>
                    </a:cubicBezTo>
                    <a:cubicBezTo>
                      <a:pt x="116078" y="102108"/>
                      <a:pt x="101600" y="116586"/>
                      <a:pt x="83693" y="116586"/>
                    </a:cubicBezTo>
                    <a:cubicBezTo>
                      <a:pt x="65786" y="116586"/>
                      <a:pt x="51308" y="102108"/>
                      <a:pt x="51308" y="84201"/>
                    </a:cubicBezTo>
                    <a:cubicBezTo>
                      <a:pt x="51308" y="66294"/>
                      <a:pt x="65786" y="51816"/>
                      <a:pt x="83693" y="51816"/>
                    </a:cubicBezTo>
                    <a:close/>
                    <a:moveTo>
                      <a:pt x="111633" y="141097"/>
                    </a:moveTo>
                    <a:lnTo>
                      <a:pt x="111633" y="320802"/>
                    </a:lnTo>
                    <a:lnTo>
                      <a:pt x="55753" y="320802"/>
                    </a:lnTo>
                    <a:lnTo>
                      <a:pt x="55753" y="141097"/>
                    </a:lnTo>
                    <a:lnTo>
                      <a:pt x="111633" y="141097"/>
                    </a:lnTo>
                    <a:close/>
                    <a:moveTo>
                      <a:pt x="253746" y="136652"/>
                    </a:moveTo>
                    <a:cubicBezTo>
                      <a:pt x="310261" y="136652"/>
                      <a:pt x="320675" y="173863"/>
                      <a:pt x="320675" y="222250"/>
                    </a:cubicBezTo>
                    <a:lnTo>
                      <a:pt x="320675" y="320802"/>
                    </a:lnTo>
                    <a:lnTo>
                      <a:pt x="264795" y="320802"/>
                    </a:lnTo>
                    <a:lnTo>
                      <a:pt x="264795" y="233426"/>
                    </a:lnTo>
                    <a:cubicBezTo>
                      <a:pt x="264795" y="212598"/>
                      <a:pt x="264414" y="185801"/>
                      <a:pt x="235839" y="185801"/>
                    </a:cubicBezTo>
                    <a:cubicBezTo>
                      <a:pt x="206756" y="185801"/>
                      <a:pt x="202311" y="208534"/>
                      <a:pt x="202311" y="231902"/>
                    </a:cubicBezTo>
                    <a:lnTo>
                      <a:pt x="202311" y="320802"/>
                    </a:lnTo>
                    <a:lnTo>
                      <a:pt x="146685" y="320802"/>
                    </a:lnTo>
                    <a:lnTo>
                      <a:pt x="146685" y="141097"/>
                    </a:lnTo>
                    <a:lnTo>
                      <a:pt x="200152" y="141097"/>
                    </a:lnTo>
                    <a:lnTo>
                      <a:pt x="200152" y="165608"/>
                    </a:lnTo>
                    <a:lnTo>
                      <a:pt x="200914" y="165608"/>
                    </a:lnTo>
                    <a:cubicBezTo>
                      <a:pt x="208407" y="151511"/>
                      <a:pt x="226568" y="136525"/>
                      <a:pt x="253746" y="136525"/>
                    </a:cubicBezTo>
                    <a:lnTo>
                      <a:pt x="253746" y="136652"/>
                    </a:lnTo>
                    <a:close/>
                    <a:moveTo>
                      <a:pt x="27813" y="0"/>
                    </a:moveTo>
                    <a:cubicBezTo>
                      <a:pt x="12446" y="0"/>
                      <a:pt x="0" y="12192"/>
                      <a:pt x="0" y="27178"/>
                    </a:cubicBezTo>
                    <a:lnTo>
                      <a:pt x="0" y="349250"/>
                    </a:lnTo>
                    <a:cubicBezTo>
                      <a:pt x="0" y="363982"/>
                      <a:pt x="11938" y="375920"/>
                      <a:pt x="26924" y="376428"/>
                    </a:cubicBezTo>
                    <a:lnTo>
                      <a:pt x="349504" y="376428"/>
                    </a:lnTo>
                    <a:cubicBezTo>
                      <a:pt x="364490" y="375920"/>
                      <a:pt x="376555" y="363982"/>
                      <a:pt x="376555" y="349250"/>
                    </a:cubicBezTo>
                    <a:lnTo>
                      <a:pt x="376555" y="27178"/>
                    </a:lnTo>
                    <a:cubicBezTo>
                      <a:pt x="376555" y="12192"/>
                      <a:pt x="364109" y="0"/>
                      <a:pt x="348742" y="0"/>
                    </a:cubicBezTo>
                    <a:lnTo>
                      <a:pt x="278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9729" name="Group 18">
              <a:extLst>
                <a:ext uri="{FF2B5EF4-FFF2-40B4-BE49-F238E27FC236}">
                  <a16:creationId xmlns:a16="http://schemas.microsoft.com/office/drawing/2014/main" id="{FA2F558C-0E52-6E51-5725-D511C2FEE2CA}"/>
                </a:ext>
              </a:extLst>
            </p:cNvPr>
            <p:cNvGrpSpPr>
              <a:grpSpLocks noChangeAspect="1"/>
            </p:cNvGrpSpPr>
            <p:nvPr/>
          </p:nvGrpSpPr>
          <p:grpSpPr bwMode="auto">
            <a:xfrm>
              <a:off x="6792153" y="3127165"/>
              <a:ext cx="1028959" cy="1028959"/>
              <a:chOff x="0" y="0"/>
              <a:chExt cx="575996" cy="575996"/>
            </a:xfrm>
          </p:grpSpPr>
          <p:sp>
            <p:nvSpPr>
              <p:cNvPr id="29733" name="Freeform 19">
                <a:extLst>
                  <a:ext uri="{FF2B5EF4-FFF2-40B4-BE49-F238E27FC236}">
                    <a16:creationId xmlns:a16="http://schemas.microsoft.com/office/drawing/2014/main" id="{EFC9AAB1-A36D-7E67-90D3-BD68DC699963}"/>
                  </a:ext>
                </a:extLst>
              </p:cNvPr>
              <p:cNvSpPr>
                <a:spLocks/>
              </p:cNvSpPr>
              <p:nvPr/>
            </p:nvSpPr>
            <p:spPr bwMode="auto">
              <a:xfrm>
                <a:off x="0" y="0"/>
                <a:ext cx="575945" cy="575945"/>
              </a:xfrm>
              <a:custGeom>
                <a:avLst/>
                <a:gdLst>
                  <a:gd name="T0" fmla="*/ 0 w 575945"/>
                  <a:gd name="T1" fmla="*/ 575945 h 575945"/>
                  <a:gd name="T2" fmla="*/ 575945 w 575945"/>
                  <a:gd name="T3" fmla="*/ 575945 h 575945"/>
                  <a:gd name="T4" fmla="*/ 575945 w 575945"/>
                  <a:gd name="T5" fmla="*/ 0 h 575945"/>
                  <a:gd name="T6" fmla="*/ 0 w 575945"/>
                  <a:gd name="T7" fmla="*/ 0 h 575945"/>
                  <a:gd name="T8" fmla="*/ 0 w 575945"/>
                  <a:gd name="T9" fmla="*/ 575945 h 5759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945" h="575945">
                    <a:moveTo>
                      <a:pt x="0" y="575945"/>
                    </a:moveTo>
                    <a:lnTo>
                      <a:pt x="575945" y="575945"/>
                    </a:lnTo>
                    <a:lnTo>
                      <a:pt x="575945" y="0"/>
                    </a:lnTo>
                    <a:lnTo>
                      <a:pt x="0" y="0"/>
                    </a:lnTo>
                    <a:lnTo>
                      <a:pt x="0" y="575945"/>
                    </a:lnTo>
                    <a:close/>
                  </a:path>
                </a:pathLst>
              </a:custGeom>
              <a:solidFill>
                <a:srgbClr val="0095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 name="Freeform 20">
              <a:extLst>
                <a:ext uri="{FF2B5EF4-FFF2-40B4-BE49-F238E27FC236}">
                  <a16:creationId xmlns:a16="http://schemas.microsoft.com/office/drawing/2014/main" id="{CD770E11-70EA-AF03-20A8-432115A6E9FC}"/>
                </a:ext>
              </a:extLst>
            </p:cNvPr>
            <p:cNvSpPr/>
            <p:nvPr/>
          </p:nvSpPr>
          <p:spPr>
            <a:xfrm>
              <a:off x="6785994" y="3115064"/>
              <a:ext cx="1056700" cy="1049972"/>
            </a:xfrm>
            <a:custGeom>
              <a:avLst/>
              <a:gdLst/>
              <a:ahLst/>
              <a:cxnLst/>
              <a:rect l="l" t="t" r="r" b="b"/>
              <a:pathLst>
                <a:path w="1056700" h="1049972">
                  <a:moveTo>
                    <a:pt x="0" y="0"/>
                  </a:moveTo>
                  <a:lnTo>
                    <a:pt x="1056700" y="0"/>
                  </a:lnTo>
                  <a:lnTo>
                    <a:pt x="1056700" y="1049972"/>
                  </a:lnTo>
                  <a:lnTo>
                    <a:pt x="0" y="1049972"/>
                  </a:lnTo>
                  <a:lnTo>
                    <a:pt x="0" y="0"/>
                  </a:lnTo>
                  <a:close/>
                </a:path>
              </a:pathLst>
            </a:custGeom>
            <a:blipFill>
              <a:blip r:embed="rId5"/>
              <a:stretch>
                <a:fillRect l="-26675" r="-33239" b="-323"/>
              </a:stretch>
            </a:blipFill>
          </p:spPr>
          <p:txBody>
            <a:bodyPr/>
            <a:lstStyle/>
            <a:p>
              <a:pPr eaLnBrk="1" fontAlgn="auto" hangingPunct="1">
                <a:spcBef>
                  <a:spcPts val="0"/>
                </a:spcBef>
                <a:spcAft>
                  <a:spcPts val="0"/>
                </a:spcAft>
                <a:defRPr/>
              </a:pPr>
              <a:endParaRPr lang="en-BE">
                <a:latin typeface="+mn-lt"/>
              </a:endParaRPr>
            </a:p>
          </p:txBody>
        </p:sp>
      </p:grpSp>
      <p:grpSp>
        <p:nvGrpSpPr>
          <p:cNvPr id="29700" name="Group 21">
            <a:extLst>
              <a:ext uri="{FF2B5EF4-FFF2-40B4-BE49-F238E27FC236}">
                <a16:creationId xmlns:a16="http://schemas.microsoft.com/office/drawing/2014/main" id="{D0182206-6718-4C1F-3CBE-4FD39270B33E}"/>
              </a:ext>
            </a:extLst>
          </p:cNvPr>
          <p:cNvGrpSpPr>
            <a:grpSpLocks/>
          </p:cNvGrpSpPr>
          <p:nvPr/>
        </p:nvGrpSpPr>
        <p:grpSpPr bwMode="auto">
          <a:xfrm>
            <a:off x="7923213" y="8439150"/>
            <a:ext cx="10112375" cy="1638300"/>
            <a:chOff x="0" y="0"/>
            <a:chExt cx="13483450" cy="2183233"/>
          </a:xfrm>
        </p:grpSpPr>
        <p:sp>
          <p:nvSpPr>
            <p:cNvPr id="29719" name="Freeform 22">
              <a:extLst>
                <a:ext uri="{FF2B5EF4-FFF2-40B4-BE49-F238E27FC236}">
                  <a16:creationId xmlns:a16="http://schemas.microsoft.com/office/drawing/2014/main" id="{8660FFE8-16EE-9C4A-9006-A87A95B59A28}"/>
                </a:ext>
              </a:extLst>
            </p:cNvPr>
            <p:cNvSpPr>
              <a:spLocks/>
            </p:cNvSpPr>
            <p:nvPr/>
          </p:nvSpPr>
          <p:spPr bwMode="auto">
            <a:xfrm>
              <a:off x="11328632" y="0"/>
              <a:ext cx="2154818" cy="2183233"/>
            </a:xfrm>
            <a:custGeom>
              <a:avLst/>
              <a:gdLst>
                <a:gd name="T0" fmla="*/ 0 w 2154818"/>
                <a:gd name="T1" fmla="*/ 0 h 2183233"/>
                <a:gd name="T2" fmla="*/ 2154818 w 2154818"/>
                <a:gd name="T3" fmla="*/ 0 h 2183233"/>
                <a:gd name="T4" fmla="*/ 2154818 w 2154818"/>
                <a:gd name="T5" fmla="*/ 2183233 h 2183233"/>
                <a:gd name="T6" fmla="*/ 0 w 2154818"/>
                <a:gd name="T7" fmla="*/ 2183233 h 2183233"/>
                <a:gd name="T8" fmla="*/ 0 w 2154818"/>
                <a:gd name="T9" fmla="*/ 0 h 2183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4818" h="2183233">
                  <a:moveTo>
                    <a:pt x="0" y="0"/>
                  </a:moveTo>
                  <a:lnTo>
                    <a:pt x="2154818" y="0"/>
                  </a:lnTo>
                  <a:lnTo>
                    <a:pt x="2154818" y="2183233"/>
                  </a:lnTo>
                  <a:lnTo>
                    <a:pt x="0" y="2183233"/>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TextBox 23">
              <a:extLst>
                <a:ext uri="{FF2B5EF4-FFF2-40B4-BE49-F238E27FC236}">
                  <a16:creationId xmlns:a16="http://schemas.microsoft.com/office/drawing/2014/main" id="{FBB28DA9-15A1-93DE-B328-45F8EC242CD4}"/>
                </a:ext>
              </a:extLst>
            </p:cNvPr>
            <p:cNvSpPr txBox="1"/>
            <p:nvPr/>
          </p:nvSpPr>
          <p:spPr>
            <a:xfrm>
              <a:off x="0" y="228478"/>
              <a:ext cx="11159301" cy="1565497"/>
            </a:xfrm>
            <a:prstGeom prst="rect">
              <a:avLst/>
            </a:prstGeom>
          </p:spPr>
          <p:txBody>
            <a:bodyPr lIns="0" tIns="0" rIns="0" bIns="0">
              <a:spAutoFit/>
            </a:bodyPr>
            <a:lstStyle/>
            <a:p>
              <a:pPr algn="r" eaLnBrk="1" fontAlgn="auto" hangingPunct="1">
                <a:lnSpc>
                  <a:spcPts val="2368"/>
                </a:lnSpc>
                <a:spcBef>
                  <a:spcPts val="0"/>
                </a:spcBef>
                <a:spcAft>
                  <a:spcPts val="0"/>
                </a:spcAft>
                <a:defRPr/>
              </a:pPr>
              <a:r>
                <a:rPr lang="en-US" sz="1973" spc="-39">
                  <a:solidFill>
                    <a:srgbClr val="000000"/>
                  </a:solidFill>
                  <a:latin typeface="IBM Plex Sans Medium"/>
                </a:rPr>
                <a:t>Co-funded by the European Commission under the ESF+ programme 2022 - 2025. The information contained in this document does not necessarily </a:t>
              </a:r>
            </a:p>
            <a:p>
              <a:pPr algn="r" eaLnBrk="1" fontAlgn="auto" hangingPunct="1">
                <a:lnSpc>
                  <a:spcPts val="2368"/>
                </a:lnSpc>
                <a:spcBef>
                  <a:spcPts val="0"/>
                </a:spcBef>
                <a:spcAft>
                  <a:spcPts val="0"/>
                </a:spcAft>
                <a:defRPr/>
              </a:pPr>
              <a:r>
                <a:rPr lang="en-US" sz="1973" spc="-39">
                  <a:solidFill>
                    <a:srgbClr val="000000"/>
                  </a:solidFill>
                  <a:latin typeface="IBM Plex Sans Medium"/>
                </a:rPr>
                <a:t>reflect the position or opinion of the European Commission. Copyright 2024.</a:t>
              </a:r>
            </a:p>
            <a:p>
              <a:pPr algn="r" eaLnBrk="1" fontAlgn="auto" hangingPunct="1">
                <a:lnSpc>
                  <a:spcPts val="2368"/>
                </a:lnSpc>
                <a:spcBef>
                  <a:spcPts val="0"/>
                </a:spcBef>
                <a:spcAft>
                  <a:spcPts val="0"/>
                </a:spcAft>
                <a:defRPr/>
              </a:pPr>
              <a:r>
                <a:rPr lang="en-US" sz="1973" spc="-39">
                  <a:solidFill>
                    <a:srgbClr val="000000"/>
                  </a:solidFill>
                  <a:latin typeface="IBM Plex Sans Medium"/>
                </a:rPr>
                <a:t>Eurodiaconia All rights reserved.</a:t>
              </a:r>
            </a:p>
          </p:txBody>
        </p:sp>
      </p:grpSp>
      <p:grpSp>
        <p:nvGrpSpPr>
          <p:cNvPr id="29701" name="Group 65">
            <a:extLst>
              <a:ext uri="{FF2B5EF4-FFF2-40B4-BE49-F238E27FC236}">
                <a16:creationId xmlns:a16="http://schemas.microsoft.com/office/drawing/2014/main" id="{2B2A1643-388A-E16D-6F3E-1013912AB368}"/>
              </a:ext>
            </a:extLst>
          </p:cNvPr>
          <p:cNvGrpSpPr>
            <a:grpSpLocks/>
          </p:cNvGrpSpPr>
          <p:nvPr/>
        </p:nvGrpSpPr>
        <p:grpSpPr bwMode="auto">
          <a:xfrm>
            <a:off x="512763" y="3049588"/>
            <a:ext cx="7165975" cy="3252787"/>
            <a:chOff x="6196101" y="4668652"/>
            <a:chExt cx="7166632" cy="3253020"/>
          </a:xfrm>
        </p:grpSpPr>
        <p:grpSp>
          <p:nvGrpSpPr>
            <p:cNvPr id="29705" name="Group 24">
              <a:extLst>
                <a:ext uri="{FF2B5EF4-FFF2-40B4-BE49-F238E27FC236}">
                  <a16:creationId xmlns:a16="http://schemas.microsoft.com/office/drawing/2014/main" id="{01CFE93C-6A56-3DF5-437C-A7C81BF95B7E}"/>
                </a:ext>
              </a:extLst>
            </p:cNvPr>
            <p:cNvGrpSpPr>
              <a:grpSpLocks/>
            </p:cNvGrpSpPr>
            <p:nvPr/>
          </p:nvGrpSpPr>
          <p:grpSpPr bwMode="auto">
            <a:xfrm>
              <a:off x="7306587" y="4830097"/>
              <a:ext cx="6056146" cy="3091575"/>
              <a:chOff x="0" y="0"/>
              <a:chExt cx="8074862" cy="4122100"/>
            </a:xfrm>
          </p:grpSpPr>
          <p:sp>
            <p:nvSpPr>
              <p:cNvPr id="25" name="Freeform 25">
                <a:extLst>
                  <a:ext uri="{FF2B5EF4-FFF2-40B4-BE49-F238E27FC236}">
                    <a16:creationId xmlns:a16="http://schemas.microsoft.com/office/drawing/2014/main" id="{607DCF96-187C-22A8-C09B-ED867ED1B23E}"/>
                  </a:ext>
                </a:extLst>
              </p:cNvPr>
              <p:cNvSpPr/>
              <p:nvPr/>
            </p:nvSpPr>
            <p:spPr>
              <a:xfrm>
                <a:off x="-963" y="656"/>
                <a:ext cx="607540" cy="605410"/>
              </a:xfrm>
              <a:custGeom>
                <a:avLst/>
                <a:gdLst/>
                <a:ahLst/>
                <a:cxnLst/>
                <a:rect l="l" t="t" r="r" b="b"/>
                <a:pathLst>
                  <a:path w="606435" h="606435">
                    <a:moveTo>
                      <a:pt x="0" y="0"/>
                    </a:moveTo>
                    <a:lnTo>
                      <a:pt x="606435" y="0"/>
                    </a:lnTo>
                    <a:lnTo>
                      <a:pt x="606435" y="606435"/>
                    </a:lnTo>
                    <a:lnTo>
                      <a:pt x="0" y="606435"/>
                    </a:lnTo>
                    <a:lnTo>
                      <a:pt x="0" y="0"/>
                    </a:lnTo>
                    <a:close/>
                  </a:path>
                </a:pathLst>
              </a:custGeom>
              <a:blipFill>
                <a:blip r:embed="rId7"/>
                <a:stretch>
                  <a:fillRect/>
                </a:stretch>
              </a:blipFill>
            </p:spPr>
            <p:txBody>
              <a:bodyPr/>
              <a:lstStyle/>
              <a:p>
                <a:pPr eaLnBrk="1" fontAlgn="auto" hangingPunct="1">
                  <a:spcBef>
                    <a:spcPts val="0"/>
                  </a:spcBef>
                  <a:spcAft>
                    <a:spcPts val="0"/>
                  </a:spcAft>
                  <a:defRPr/>
                </a:pPr>
                <a:endParaRPr lang="en-BE">
                  <a:latin typeface="+mn-lt"/>
                </a:endParaRPr>
              </a:p>
            </p:txBody>
          </p:sp>
          <p:sp>
            <p:nvSpPr>
              <p:cNvPr id="26" name="Freeform 26">
                <a:extLst>
                  <a:ext uri="{FF2B5EF4-FFF2-40B4-BE49-F238E27FC236}">
                    <a16:creationId xmlns:a16="http://schemas.microsoft.com/office/drawing/2014/main" id="{C8C1D62E-FD60-9D55-D06E-3ECC52D75D83}"/>
                  </a:ext>
                </a:extLst>
              </p:cNvPr>
              <p:cNvSpPr/>
              <p:nvPr/>
            </p:nvSpPr>
            <p:spPr>
              <a:xfrm>
                <a:off x="-963" y="1158555"/>
                <a:ext cx="607540" cy="605410"/>
              </a:xfrm>
              <a:custGeom>
                <a:avLst/>
                <a:gdLst/>
                <a:ahLst/>
                <a:cxnLst/>
                <a:rect l="l" t="t" r="r" b="b"/>
                <a:pathLst>
                  <a:path w="606435" h="606435">
                    <a:moveTo>
                      <a:pt x="0" y="0"/>
                    </a:moveTo>
                    <a:lnTo>
                      <a:pt x="606435" y="0"/>
                    </a:lnTo>
                    <a:lnTo>
                      <a:pt x="606435" y="606434"/>
                    </a:lnTo>
                    <a:lnTo>
                      <a:pt x="0" y="606434"/>
                    </a:lnTo>
                    <a:lnTo>
                      <a:pt x="0" y="0"/>
                    </a:lnTo>
                    <a:close/>
                  </a:path>
                </a:pathLst>
              </a:custGeom>
              <a:blipFill>
                <a:blip r:embed="rId8"/>
                <a:stretch>
                  <a:fillRect/>
                </a:stretch>
              </a:blipFill>
            </p:spPr>
            <p:txBody>
              <a:bodyPr/>
              <a:lstStyle/>
              <a:p>
                <a:pPr eaLnBrk="1" fontAlgn="auto" hangingPunct="1">
                  <a:spcBef>
                    <a:spcPts val="0"/>
                  </a:spcBef>
                  <a:spcAft>
                    <a:spcPts val="0"/>
                  </a:spcAft>
                  <a:defRPr/>
                </a:pPr>
                <a:endParaRPr lang="en-BE">
                  <a:latin typeface="+mn-lt"/>
                </a:endParaRPr>
              </a:p>
            </p:txBody>
          </p:sp>
          <p:sp>
            <p:nvSpPr>
              <p:cNvPr id="27" name="Freeform 27">
                <a:extLst>
                  <a:ext uri="{FF2B5EF4-FFF2-40B4-BE49-F238E27FC236}">
                    <a16:creationId xmlns:a16="http://schemas.microsoft.com/office/drawing/2014/main" id="{04C2FCDB-22C8-274B-5659-87D96EB9852F}"/>
                  </a:ext>
                </a:extLst>
              </p:cNvPr>
              <p:cNvSpPr/>
              <p:nvPr/>
            </p:nvSpPr>
            <p:spPr>
              <a:xfrm>
                <a:off x="-963" y="3516690"/>
                <a:ext cx="607540" cy="605410"/>
              </a:xfrm>
              <a:custGeom>
                <a:avLst/>
                <a:gdLst/>
                <a:ahLst/>
                <a:cxnLst/>
                <a:rect l="l" t="t" r="r" b="b"/>
                <a:pathLst>
                  <a:path w="606435" h="606435">
                    <a:moveTo>
                      <a:pt x="0" y="0"/>
                    </a:moveTo>
                    <a:lnTo>
                      <a:pt x="606435" y="0"/>
                    </a:lnTo>
                    <a:lnTo>
                      <a:pt x="606435" y="606435"/>
                    </a:lnTo>
                    <a:lnTo>
                      <a:pt x="0" y="606435"/>
                    </a:lnTo>
                    <a:lnTo>
                      <a:pt x="0" y="0"/>
                    </a:lnTo>
                    <a:close/>
                  </a:path>
                </a:pathLst>
              </a:custGeom>
              <a:blipFill>
                <a:blip r:embed="rId9"/>
                <a:stretch>
                  <a:fillRect/>
                </a:stretch>
              </a:blipFill>
            </p:spPr>
            <p:txBody>
              <a:bodyPr/>
              <a:lstStyle/>
              <a:p>
                <a:pPr eaLnBrk="1" fontAlgn="auto" hangingPunct="1">
                  <a:spcBef>
                    <a:spcPts val="0"/>
                  </a:spcBef>
                  <a:spcAft>
                    <a:spcPts val="0"/>
                  </a:spcAft>
                  <a:defRPr/>
                </a:pPr>
                <a:endParaRPr lang="en-BE">
                  <a:latin typeface="+mn-lt"/>
                </a:endParaRPr>
              </a:p>
            </p:txBody>
          </p:sp>
          <p:sp>
            <p:nvSpPr>
              <p:cNvPr id="28" name="Freeform 28">
                <a:extLst>
                  <a:ext uri="{FF2B5EF4-FFF2-40B4-BE49-F238E27FC236}">
                    <a16:creationId xmlns:a16="http://schemas.microsoft.com/office/drawing/2014/main" id="{8A8FDA7E-1F7A-261F-4317-4AC3C85458D8}"/>
                  </a:ext>
                </a:extLst>
              </p:cNvPr>
              <p:cNvSpPr/>
              <p:nvPr/>
            </p:nvSpPr>
            <p:spPr>
              <a:xfrm>
                <a:off x="-963" y="2335506"/>
                <a:ext cx="607540" cy="605410"/>
              </a:xfrm>
              <a:custGeom>
                <a:avLst/>
                <a:gdLst/>
                <a:ahLst/>
                <a:cxnLst/>
                <a:rect l="l" t="t" r="r" b="b"/>
                <a:pathLst>
                  <a:path w="606435" h="606435">
                    <a:moveTo>
                      <a:pt x="0" y="0"/>
                    </a:moveTo>
                    <a:lnTo>
                      <a:pt x="606435" y="0"/>
                    </a:lnTo>
                    <a:lnTo>
                      <a:pt x="606435" y="606435"/>
                    </a:lnTo>
                    <a:lnTo>
                      <a:pt x="0" y="606435"/>
                    </a:lnTo>
                    <a:lnTo>
                      <a:pt x="0" y="0"/>
                    </a:lnTo>
                    <a:close/>
                  </a:path>
                </a:pathLst>
              </a:custGeom>
              <a:blipFill>
                <a:blip r:embed="rId10"/>
                <a:stretch>
                  <a:fillRect/>
                </a:stretch>
              </a:blipFill>
            </p:spPr>
            <p:txBody>
              <a:bodyPr/>
              <a:lstStyle/>
              <a:p>
                <a:pPr eaLnBrk="1" fontAlgn="auto" hangingPunct="1">
                  <a:spcBef>
                    <a:spcPts val="0"/>
                  </a:spcBef>
                  <a:spcAft>
                    <a:spcPts val="0"/>
                  </a:spcAft>
                  <a:defRPr/>
                </a:pPr>
                <a:endParaRPr lang="en-BE">
                  <a:latin typeface="+mn-lt"/>
                </a:endParaRPr>
              </a:p>
            </p:txBody>
          </p:sp>
          <p:sp>
            <p:nvSpPr>
              <p:cNvPr id="29" name="TextBox 29">
                <a:extLst>
                  <a:ext uri="{FF2B5EF4-FFF2-40B4-BE49-F238E27FC236}">
                    <a16:creationId xmlns:a16="http://schemas.microsoft.com/office/drawing/2014/main" id="{A233C3F7-2701-48E9-DD6A-0A19F256EB73}"/>
                  </a:ext>
                </a:extLst>
              </p:cNvPr>
              <p:cNvSpPr txBox="1"/>
              <p:nvPr/>
            </p:nvSpPr>
            <p:spPr>
              <a:xfrm>
                <a:off x="843665" y="7006"/>
                <a:ext cx="5080466" cy="575774"/>
              </a:xfrm>
              <a:prstGeom prst="rect">
                <a:avLst/>
              </a:prstGeom>
            </p:spPr>
            <p:txBody>
              <a:bodyPr lIns="0" tIns="0" rIns="0" bIns="0">
                <a:spAutoFit/>
              </a:bodyPr>
              <a:lstStyle/>
              <a:p>
                <a:pPr algn="just" eaLnBrk="1" fontAlgn="auto" hangingPunct="1">
                  <a:lnSpc>
                    <a:spcPts val="3242"/>
                  </a:lnSpc>
                  <a:spcBef>
                    <a:spcPts val="0"/>
                  </a:spcBef>
                  <a:spcAft>
                    <a:spcPts val="0"/>
                  </a:spcAft>
                  <a:defRPr/>
                </a:pPr>
                <a:r>
                  <a:rPr lang="en-US" sz="2701" spc="-54">
                    <a:solidFill>
                      <a:srgbClr val="000000"/>
                    </a:solidFill>
                    <a:latin typeface="Poppins Medium"/>
                  </a:rPr>
                  <a:t>www.eurodiaconia.org</a:t>
                </a:r>
              </a:p>
            </p:txBody>
          </p:sp>
          <p:sp>
            <p:nvSpPr>
              <p:cNvPr id="30" name="TextBox 30">
                <a:extLst>
                  <a:ext uri="{FF2B5EF4-FFF2-40B4-BE49-F238E27FC236}">
                    <a16:creationId xmlns:a16="http://schemas.microsoft.com/office/drawing/2014/main" id="{994A723D-0828-D9D0-7B21-9BD08EAD87B9}"/>
                  </a:ext>
                </a:extLst>
              </p:cNvPr>
              <p:cNvSpPr txBox="1"/>
              <p:nvPr/>
            </p:nvSpPr>
            <p:spPr>
              <a:xfrm>
                <a:off x="843665" y="1164906"/>
                <a:ext cx="4371317" cy="573657"/>
              </a:xfrm>
              <a:prstGeom prst="rect">
                <a:avLst/>
              </a:prstGeom>
            </p:spPr>
            <p:txBody>
              <a:bodyPr lIns="0" tIns="0" rIns="0" bIns="0">
                <a:spAutoFit/>
              </a:bodyPr>
              <a:lstStyle/>
              <a:p>
                <a:pPr eaLnBrk="1" fontAlgn="auto" hangingPunct="1">
                  <a:lnSpc>
                    <a:spcPts val="3242"/>
                  </a:lnSpc>
                  <a:spcBef>
                    <a:spcPts val="0"/>
                  </a:spcBef>
                  <a:spcAft>
                    <a:spcPts val="0"/>
                  </a:spcAft>
                  <a:defRPr/>
                </a:pPr>
                <a:r>
                  <a:rPr lang="en-US" sz="2701" spc="-54">
                    <a:solidFill>
                      <a:srgbClr val="000000"/>
                    </a:solidFill>
                    <a:latin typeface="Poppins Medium"/>
                  </a:rPr>
                  <a:t>+32 (0)2 234 38 60</a:t>
                </a:r>
              </a:p>
            </p:txBody>
          </p:sp>
          <p:sp>
            <p:nvSpPr>
              <p:cNvPr id="31" name="TextBox 31">
                <a:extLst>
                  <a:ext uri="{FF2B5EF4-FFF2-40B4-BE49-F238E27FC236}">
                    <a16:creationId xmlns:a16="http://schemas.microsoft.com/office/drawing/2014/main" id="{7244BC8A-5523-4D65-2E68-BF950F3107BD}"/>
                  </a:ext>
                </a:extLst>
              </p:cNvPr>
              <p:cNvSpPr txBox="1"/>
              <p:nvPr/>
            </p:nvSpPr>
            <p:spPr>
              <a:xfrm>
                <a:off x="1034183" y="2341857"/>
                <a:ext cx="6100793" cy="575774"/>
              </a:xfrm>
              <a:prstGeom prst="rect">
                <a:avLst/>
              </a:prstGeom>
            </p:spPr>
            <p:txBody>
              <a:bodyPr lIns="0" tIns="0" rIns="0" bIns="0">
                <a:spAutoFit/>
              </a:bodyPr>
              <a:lstStyle/>
              <a:p>
                <a:pPr algn="just" eaLnBrk="1" fontAlgn="auto" hangingPunct="1">
                  <a:lnSpc>
                    <a:spcPts val="3242"/>
                  </a:lnSpc>
                  <a:spcBef>
                    <a:spcPts val="0"/>
                  </a:spcBef>
                  <a:spcAft>
                    <a:spcPts val="0"/>
                  </a:spcAft>
                  <a:defRPr/>
                </a:pPr>
                <a:r>
                  <a:rPr lang="en-US" sz="2701" spc="-54">
                    <a:solidFill>
                      <a:srgbClr val="000000"/>
                    </a:solidFill>
                    <a:latin typeface="Poppins Medium"/>
                  </a:rPr>
                  <a:t>office@eurodiaconia.org</a:t>
                </a:r>
              </a:p>
            </p:txBody>
          </p:sp>
          <p:sp>
            <p:nvSpPr>
              <p:cNvPr id="32" name="TextBox 32">
                <a:extLst>
                  <a:ext uri="{FF2B5EF4-FFF2-40B4-BE49-F238E27FC236}">
                    <a16:creationId xmlns:a16="http://schemas.microsoft.com/office/drawing/2014/main" id="{83551227-DE25-91EF-1755-D723C4E37A43}"/>
                  </a:ext>
                </a:extLst>
              </p:cNvPr>
              <p:cNvSpPr txBox="1"/>
              <p:nvPr/>
            </p:nvSpPr>
            <p:spPr>
              <a:xfrm>
                <a:off x="1034183" y="3523041"/>
                <a:ext cx="7040679" cy="573657"/>
              </a:xfrm>
              <a:prstGeom prst="rect">
                <a:avLst/>
              </a:prstGeom>
            </p:spPr>
            <p:txBody>
              <a:bodyPr lIns="0" tIns="0" rIns="0" bIns="0">
                <a:spAutoFit/>
              </a:bodyPr>
              <a:lstStyle/>
              <a:p>
                <a:pPr eaLnBrk="1" fontAlgn="auto" hangingPunct="1">
                  <a:lnSpc>
                    <a:spcPts val="3242"/>
                  </a:lnSpc>
                  <a:spcBef>
                    <a:spcPts val="0"/>
                  </a:spcBef>
                  <a:spcAft>
                    <a:spcPts val="0"/>
                  </a:spcAft>
                  <a:defRPr/>
                </a:pPr>
                <a:r>
                  <a:rPr lang="en-US" sz="2701" spc="-54">
                    <a:solidFill>
                      <a:srgbClr val="000000"/>
                    </a:solidFill>
                    <a:latin typeface="Poppins Medium"/>
                  </a:rPr>
                  <a:t>Rue Joseph II 166, 1000 Brussels</a:t>
                </a:r>
              </a:p>
            </p:txBody>
          </p:sp>
        </p:grpSp>
        <p:grpSp>
          <p:nvGrpSpPr>
            <p:cNvPr id="29706" name="Group 62">
              <a:extLst>
                <a:ext uri="{FF2B5EF4-FFF2-40B4-BE49-F238E27FC236}">
                  <a16:creationId xmlns:a16="http://schemas.microsoft.com/office/drawing/2014/main" id="{EB93DF04-6C9C-F744-2591-7EAA9C38A33C}"/>
                </a:ext>
              </a:extLst>
            </p:cNvPr>
            <p:cNvGrpSpPr>
              <a:grpSpLocks/>
            </p:cNvGrpSpPr>
            <p:nvPr/>
          </p:nvGrpSpPr>
          <p:grpSpPr bwMode="auto">
            <a:xfrm>
              <a:off x="6196101" y="4668652"/>
              <a:ext cx="907670" cy="3253020"/>
              <a:chOff x="437067" y="5419771"/>
              <a:chExt cx="907670" cy="3253020"/>
            </a:xfrm>
          </p:grpSpPr>
          <p:sp>
            <p:nvSpPr>
              <p:cNvPr id="29707" name="Freeform 11">
                <a:extLst>
                  <a:ext uri="{FF2B5EF4-FFF2-40B4-BE49-F238E27FC236}">
                    <a16:creationId xmlns:a16="http://schemas.microsoft.com/office/drawing/2014/main" id="{CEA5F61E-897B-5734-02D1-B2C6AE1B85A9}"/>
                  </a:ext>
                </a:extLst>
              </p:cNvPr>
              <p:cNvSpPr>
                <a:spLocks/>
              </p:cNvSpPr>
              <p:nvPr/>
            </p:nvSpPr>
            <p:spPr bwMode="auto">
              <a:xfrm rot="-5400000">
                <a:off x="597184" y="5264236"/>
                <a:ext cx="592017" cy="903088"/>
              </a:xfrm>
              <a:custGeom>
                <a:avLst/>
                <a:gdLst>
                  <a:gd name="T0" fmla="*/ 177000 w 660400"/>
                  <a:gd name="T1" fmla="*/ 794251 h 1007402"/>
                  <a:gd name="T2" fmla="*/ 265500 w 660400"/>
                  <a:gd name="T3" fmla="*/ 809575 h 1007402"/>
                  <a:gd name="T4" fmla="*/ 351996 w 660400"/>
                  <a:gd name="T5" fmla="*/ 795118 h 1007402"/>
                  <a:gd name="T6" fmla="*/ 353715 w 660400"/>
                  <a:gd name="T7" fmla="*/ 794540 h 1007402"/>
                  <a:gd name="T8" fmla="*/ 530715 w 660400"/>
                  <a:gd name="T9" fmla="*/ 542109 h 1007402"/>
                  <a:gd name="T10" fmla="*/ 530715 w 660400"/>
                  <a:gd name="T11" fmla="*/ 0 h 1007402"/>
                  <a:gd name="T12" fmla="*/ 0 w 660400"/>
                  <a:gd name="T13" fmla="*/ 0 h 1007402"/>
                  <a:gd name="T14" fmla="*/ 0 w 660400"/>
                  <a:gd name="T15" fmla="*/ 541706 h 1007402"/>
                  <a:gd name="T16" fmla="*/ 177000 w 660400"/>
                  <a:gd name="T17" fmla="*/ 794251 h 1007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D5A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8" name="Freeform 16">
                <a:extLst>
                  <a:ext uri="{FF2B5EF4-FFF2-40B4-BE49-F238E27FC236}">
                    <a16:creationId xmlns:a16="http://schemas.microsoft.com/office/drawing/2014/main" id="{6D3E60CB-601D-DAA6-5182-B142D993FD3F}"/>
                  </a:ext>
                </a:extLst>
              </p:cNvPr>
              <p:cNvSpPr>
                <a:spLocks/>
              </p:cNvSpPr>
              <p:nvPr/>
            </p:nvSpPr>
            <p:spPr bwMode="auto">
              <a:xfrm rot="-5400000">
                <a:off x="597184" y="6162931"/>
                <a:ext cx="592017" cy="903088"/>
              </a:xfrm>
              <a:custGeom>
                <a:avLst/>
                <a:gdLst>
                  <a:gd name="T0" fmla="*/ 177000 w 660400"/>
                  <a:gd name="T1" fmla="*/ 794251 h 1007402"/>
                  <a:gd name="T2" fmla="*/ 265500 w 660400"/>
                  <a:gd name="T3" fmla="*/ 809575 h 1007402"/>
                  <a:gd name="T4" fmla="*/ 351996 w 660400"/>
                  <a:gd name="T5" fmla="*/ 795118 h 1007402"/>
                  <a:gd name="T6" fmla="*/ 353715 w 660400"/>
                  <a:gd name="T7" fmla="*/ 794540 h 1007402"/>
                  <a:gd name="T8" fmla="*/ 530715 w 660400"/>
                  <a:gd name="T9" fmla="*/ 542109 h 1007402"/>
                  <a:gd name="T10" fmla="*/ 530715 w 660400"/>
                  <a:gd name="T11" fmla="*/ 0 h 1007402"/>
                  <a:gd name="T12" fmla="*/ 0 w 660400"/>
                  <a:gd name="T13" fmla="*/ 0 h 1007402"/>
                  <a:gd name="T14" fmla="*/ 0 w 660400"/>
                  <a:gd name="T15" fmla="*/ 541706 h 1007402"/>
                  <a:gd name="T16" fmla="*/ 177000 w 660400"/>
                  <a:gd name="T17" fmla="*/ 794251 h 1007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098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9" name="Freeform 11">
                <a:extLst>
                  <a:ext uri="{FF2B5EF4-FFF2-40B4-BE49-F238E27FC236}">
                    <a16:creationId xmlns:a16="http://schemas.microsoft.com/office/drawing/2014/main" id="{52E75DD9-2F01-0A08-B14A-E92C74130BF9}"/>
                  </a:ext>
                </a:extLst>
              </p:cNvPr>
              <p:cNvSpPr>
                <a:spLocks/>
              </p:cNvSpPr>
              <p:nvPr/>
            </p:nvSpPr>
            <p:spPr bwMode="auto">
              <a:xfrm rot="-5400000">
                <a:off x="592602" y="7090481"/>
                <a:ext cx="592017" cy="903088"/>
              </a:xfrm>
              <a:custGeom>
                <a:avLst/>
                <a:gdLst>
                  <a:gd name="T0" fmla="*/ 177000 w 660400"/>
                  <a:gd name="T1" fmla="*/ 794251 h 1007402"/>
                  <a:gd name="T2" fmla="*/ 265500 w 660400"/>
                  <a:gd name="T3" fmla="*/ 809575 h 1007402"/>
                  <a:gd name="T4" fmla="*/ 351996 w 660400"/>
                  <a:gd name="T5" fmla="*/ 795118 h 1007402"/>
                  <a:gd name="T6" fmla="*/ 353715 w 660400"/>
                  <a:gd name="T7" fmla="*/ 794540 h 1007402"/>
                  <a:gd name="T8" fmla="*/ 530715 w 660400"/>
                  <a:gd name="T9" fmla="*/ 542109 h 1007402"/>
                  <a:gd name="T10" fmla="*/ 530715 w 660400"/>
                  <a:gd name="T11" fmla="*/ 0 h 1007402"/>
                  <a:gd name="T12" fmla="*/ 0 w 660400"/>
                  <a:gd name="T13" fmla="*/ 0 h 1007402"/>
                  <a:gd name="T14" fmla="*/ 0 w 660400"/>
                  <a:gd name="T15" fmla="*/ 541706 h 1007402"/>
                  <a:gd name="T16" fmla="*/ 177000 w 660400"/>
                  <a:gd name="T17" fmla="*/ 794251 h 1007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D5A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0" name="Freeform 16">
                <a:extLst>
                  <a:ext uri="{FF2B5EF4-FFF2-40B4-BE49-F238E27FC236}">
                    <a16:creationId xmlns:a16="http://schemas.microsoft.com/office/drawing/2014/main" id="{67CDB3DA-17DF-C66F-4EA2-EF8F977513D9}"/>
                  </a:ext>
                </a:extLst>
              </p:cNvPr>
              <p:cNvSpPr>
                <a:spLocks/>
              </p:cNvSpPr>
              <p:nvPr/>
            </p:nvSpPr>
            <p:spPr bwMode="auto">
              <a:xfrm rot="-5400000">
                <a:off x="592602" y="7925239"/>
                <a:ext cx="592017" cy="903088"/>
              </a:xfrm>
              <a:custGeom>
                <a:avLst/>
                <a:gdLst>
                  <a:gd name="T0" fmla="*/ 177000 w 660400"/>
                  <a:gd name="T1" fmla="*/ 794251 h 1007402"/>
                  <a:gd name="T2" fmla="*/ 265500 w 660400"/>
                  <a:gd name="T3" fmla="*/ 809575 h 1007402"/>
                  <a:gd name="T4" fmla="*/ 351996 w 660400"/>
                  <a:gd name="T5" fmla="*/ 795118 h 1007402"/>
                  <a:gd name="T6" fmla="*/ 353715 w 660400"/>
                  <a:gd name="T7" fmla="*/ 794540 h 1007402"/>
                  <a:gd name="T8" fmla="*/ 530715 w 660400"/>
                  <a:gd name="T9" fmla="*/ 542109 h 1007402"/>
                  <a:gd name="T10" fmla="*/ 530715 w 660400"/>
                  <a:gd name="T11" fmla="*/ 0 h 1007402"/>
                  <a:gd name="T12" fmla="*/ 0 w 660400"/>
                  <a:gd name="T13" fmla="*/ 0 h 1007402"/>
                  <a:gd name="T14" fmla="*/ 0 w 660400"/>
                  <a:gd name="T15" fmla="*/ 541706 h 1007402"/>
                  <a:gd name="T16" fmla="*/ 177000 w 660400"/>
                  <a:gd name="T17" fmla="*/ 794251 h 1007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098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5" name="TextBox 12">
            <a:extLst>
              <a:ext uri="{FF2B5EF4-FFF2-40B4-BE49-F238E27FC236}">
                <a16:creationId xmlns:a16="http://schemas.microsoft.com/office/drawing/2014/main" id="{E8A0ED01-2F25-99DD-6C35-66F8DF886D98}"/>
              </a:ext>
            </a:extLst>
          </p:cNvPr>
          <p:cNvSpPr txBox="1"/>
          <p:nvPr/>
        </p:nvSpPr>
        <p:spPr>
          <a:xfrm>
            <a:off x="8739188" y="3665538"/>
            <a:ext cx="9296400" cy="952500"/>
          </a:xfrm>
          <a:prstGeom prst="rect">
            <a:avLst/>
          </a:prstGeom>
        </p:spPr>
        <p:txBody>
          <a:bodyPr lIns="0" tIns="0" rIns="0" bIns="0">
            <a:spAutoFit/>
          </a:bodyPr>
          <a:lstStyle/>
          <a:p>
            <a:pPr algn="ctr" eaLnBrk="1" fontAlgn="auto" hangingPunct="1">
              <a:lnSpc>
                <a:spcPts val="7398"/>
              </a:lnSpc>
              <a:spcBef>
                <a:spcPts val="0"/>
              </a:spcBef>
              <a:spcAft>
                <a:spcPts val="0"/>
              </a:spcAft>
              <a:defRPr/>
            </a:pPr>
            <a:r>
              <a:rPr lang="en-US" sz="6725" dirty="0">
                <a:solidFill>
                  <a:srgbClr val="004480"/>
                </a:solidFill>
                <a:latin typeface="Poppins Semi-Bold"/>
              </a:rPr>
              <a:t>Thank you!</a:t>
            </a:r>
          </a:p>
        </p:txBody>
      </p:sp>
      <p:sp>
        <p:nvSpPr>
          <p:cNvPr id="34" name="Rectangle 33">
            <a:extLst>
              <a:ext uri="{FF2B5EF4-FFF2-40B4-BE49-F238E27FC236}">
                <a16:creationId xmlns:a16="http://schemas.microsoft.com/office/drawing/2014/main" id="{DF622CBF-EDD7-BA6D-DC28-55F1C18052C0}"/>
              </a:ext>
            </a:extLst>
          </p:cNvPr>
          <p:cNvSpPr/>
          <p:nvPr/>
        </p:nvSpPr>
        <p:spPr>
          <a:xfrm>
            <a:off x="47625" y="31750"/>
            <a:ext cx="18208625" cy="10207625"/>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6" name="Rectangle 35">
            <a:extLst>
              <a:ext uri="{FF2B5EF4-FFF2-40B4-BE49-F238E27FC236}">
                <a16:creationId xmlns:a16="http://schemas.microsoft.com/office/drawing/2014/main" id="{A16605C7-2F14-5482-9E15-1C8F12101470}"/>
              </a:ext>
            </a:extLst>
          </p:cNvPr>
          <p:cNvSpPr/>
          <p:nvPr/>
        </p:nvSpPr>
        <p:spPr>
          <a:xfrm>
            <a:off x="187325" y="180975"/>
            <a:ext cx="17913350" cy="9931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5" descr="A blue and white curved object&#10;&#10;Description automatically generated">
            <a:extLst>
              <a:ext uri="{FF2B5EF4-FFF2-40B4-BE49-F238E27FC236}">
                <a16:creationId xmlns:a16="http://schemas.microsoft.com/office/drawing/2014/main" id="{760D02A5-6BFF-84FE-F924-48D098768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75" y="8313738"/>
            <a:ext cx="30940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4" descr="A blue and white curved object&#10;&#10;Description automatically generated">
            <a:extLst>
              <a:ext uri="{FF2B5EF4-FFF2-40B4-BE49-F238E27FC236}">
                <a16:creationId xmlns:a16="http://schemas.microsoft.com/office/drawing/2014/main" id="{8D531590-5426-50D7-72AC-2FCAAB1B2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83"/>
          <a:stretch>
            <a:fillRect/>
          </a:stretch>
        </p:blipFill>
        <p:spPr bwMode="auto">
          <a:xfrm>
            <a:off x="0" y="0"/>
            <a:ext cx="33623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832F26E0-E7CA-89E1-B7F4-F45BDB3D8181}"/>
              </a:ext>
            </a:extLst>
          </p:cNvPr>
          <p:cNvSpPr txBox="1"/>
          <p:nvPr/>
        </p:nvSpPr>
        <p:spPr>
          <a:xfrm>
            <a:off x="1028700" y="781050"/>
            <a:ext cx="15887700" cy="1438275"/>
          </a:xfrm>
          <a:prstGeom prst="rect">
            <a:avLst/>
          </a:prstGeom>
        </p:spPr>
        <p:txBody>
          <a:bodyPr lIns="0" tIns="0" rIns="0" bIns="0">
            <a:spAutoFit/>
          </a:bodyPr>
          <a:lstStyle/>
          <a:p>
            <a:pPr eaLnBrk="1" fontAlgn="auto" hangingPunct="1">
              <a:lnSpc>
                <a:spcPts val="11819"/>
              </a:lnSpc>
              <a:spcAft>
                <a:spcPts val="0"/>
              </a:spcAft>
              <a:defRPr/>
            </a:pPr>
            <a:r>
              <a:rPr lang="en-US" sz="8442" dirty="0">
                <a:solidFill>
                  <a:srgbClr val="004480"/>
                </a:solidFill>
                <a:latin typeface="Poppins Semi-Bold"/>
              </a:rPr>
              <a:t>Speaking from the margins</a:t>
            </a:r>
          </a:p>
        </p:txBody>
      </p:sp>
      <p:grpSp>
        <p:nvGrpSpPr>
          <p:cNvPr id="5125" name="Group 9">
            <a:extLst>
              <a:ext uri="{FF2B5EF4-FFF2-40B4-BE49-F238E27FC236}">
                <a16:creationId xmlns:a16="http://schemas.microsoft.com/office/drawing/2014/main" id="{B30A37A6-3EBA-D863-4C18-71DDAC806016}"/>
              </a:ext>
            </a:extLst>
          </p:cNvPr>
          <p:cNvGrpSpPr>
            <a:grpSpLocks/>
          </p:cNvGrpSpPr>
          <p:nvPr/>
        </p:nvGrpSpPr>
        <p:grpSpPr bwMode="auto">
          <a:xfrm>
            <a:off x="1092200" y="3009900"/>
            <a:ext cx="14452600" cy="6278563"/>
            <a:chOff x="-68310" y="-104775"/>
            <a:chExt cx="10532324" cy="8372683"/>
          </a:xfrm>
        </p:grpSpPr>
        <p:grpSp>
          <p:nvGrpSpPr>
            <p:cNvPr id="5128" name="Group 10">
              <a:extLst>
                <a:ext uri="{FF2B5EF4-FFF2-40B4-BE49-F238E27FC236}">
                  <a16:creationId xmlns:a16="http://schemas.microsoft.com/office/drawing/2014/main" id="{4283C498-42E5-6A9F-C966-B70CAF913397}"/>
                </a:ext>
              </a:extLst>
            </p:cNvPr>
            <p:cNvGrpSpPr>
              <a:grpSpLocks/>
            </p:cNvGrpSpPr>
            <p:nvPr/>
          </p:nvGrpSpPr>
          <p:grpSpPr bwMode="auto">
            <a:xfrm rot="-5400000">
              <a:off x="220081" y="-87216"/>
              <a:ext cx="789356" cy="1204117"/>
              <a:chOff x="0" y="0"/>
              <a:chExt cx="660400" cy="1007402"/>
            </a:xfrm>
          </p:grpSpPr>
          <p:sp>
            <p:nvSpPr>
              <p:cNvPr id="5144" name="Freeform 11">
                <a:extLst>
                  <a:ext uri="{FF2B5EF4-FFF2-40B4-BE49-F238E27FC236}">
                    <a16:creationId xmlns:a16="http://schemas.microsoft.com/office/drawing/2014/main" id="{7431D3FF-9051-A5BD-C6A0-87DEF4C11633}"/>
                  </a:ext>
                </a:extLst>
              </p:cNvPr>
              <p:cNvSpPr>
                <a:spLocks/>
              </p:cNvSpPr>
              <p:nvPr/>
            </p:nvSpPr>
            <p:spPr bwMode="auto">
              <a:xfrm>
                <a:off x="0" y="0"/>
                <a:ext cx="660400" cy="1007402"/>
              </a:xfrm>
              <a:custGeom>
                <a:avLst/>
                <a:gdLst>
                  <a:gd name="T0" fmla="*/ 220252 w 660400"/>
                  <a:gd name="T1" fmla="*/ 988333 h 1007402"/>
                  <a:gd name="T2" fmla="*/ 330378 w 660400"/>
                  <a:gd name="T3" fmla="*/ 1007402 h 1007402"/>
                  <a:gd name="T4" fmla="*/ 438009 w 660400"/>
                  <a:gd name="T5" fmla="*/ 989412 h 1007402"/>
                  <a:gd name="T6" fmla="*/ 440148 w 660400"/>
                  <a:gd name="T7" fmla="*/ 988693 h 1007402"/>
                  <a:gd name="T8" fmla="*/ 660400 w 660400"/>
                  <a:gd name="T9" fmla="*/ 674578 h 1007402"/>
                  <a:gd name="T10" fmla="*/ 660400 w 660400"/>
                  <a:gd name="T11" fmla="*/ 0 h 1007402"/>
                  <a:gd name="T12" fmla="*/ 0 w 660400"/>
                  <a:gd name="T13" fmla="*/ 0 h 1007402"/>
                  <a:gd name="T14" fmla="*/ 0 w 660400"/>
                  <a:gd name="T15" fmla="*/ 674077 h 1007402"/>
                  <a:gd name="T16" fmla="*/ 220252 w 660400"/>
                  <a:gd name="T17" fmla="*/ 988333 h 1007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D5A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5" name="TextBox 12">
                <a:extLst>
                  <a:ext uri="{FF2B5EF4-FFF2-40B4-BE49-F238E27FC236}">
                    <a16:creationId xmlns:a16="http://schemas.microsoft.com/office/drawing/2014/main" id="{6C6B3BE4-3F26-741C-DE2D-2ADE37091E45}"/>
                  </a:ext>
                </a:extLst>
              </p:cNvPr>
              <p:cNvSpPr txBox="1">
                <a:spLocks noChangeArrowheads="1"/>
              </p:cNvSpPr>
              <p:nvPr/>
            </p:nvSpPr>
            <p:spPr bwMode="auto">
              <a:xfrm>
                <a:off x="0" y="-57150"/>
                <a:ext cx="660400" cy="93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66" tIns="44266" rIns="44266" bIns="4426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63"/>
                  </a:lnSpc>
                  <a:spcBef>
                    <a:spcPct val="0"/>
                  </a:spcBef>
                  <a:buFontTx/>
                  <a:buNone/>
                </a:pPr>
                <a:endParaRPr lang="en-US" altLang="en-US" sz="1800"/>
              </a:p>
            </p:txBody>
          </p:sp>
        </p:grpSp>
        <p:sp>
          <p:nvSpPr>
            <p:cNvPr id="13" name="TextBox 13">
              <a:extLst>
                <a:ext uri="{FF2B5EF4-FFF2-40B4-BE49-F238E27FC236}">
                  <a16:creationId xmlns:a16="http://schemas.microsoft.com/office/drawing/2014/main" id="{47DDF9BE-BA15-339A-CBFC-DC9FCFA24C6E}"/>
                </a:ext>
              </a:extLst>
            </p:cNvPr>
            <p:cNvSpPr txBox="1"/>
            <p:nvPr/>
          </p:nvSpPr>
          <p:spPr>
            <a:xfrm>
              <a:off x="1535139" y="-104775"/>
              <a:ext cx="5976492" cy="1833310"/>
            </a:xfrm>
            <a:prstGeom prst="rect">
              <a:avLst/>
            </a:prstGeom>
          </p:spPr>
          <p:txBody>
            <a:bodyPr lIns="0" tIns="0" rIns="0" bIns="0">
              <a:spAutoFit/>
            </a:bodyPr>
            <a:lstStyle/>
            <a:p>
              <a:pPr eaLnBrk="1" fontAlgn="auto" hangingPunct="1">
                <a:lnSpc>
                  <a:spcPts val="5483"/>
                </a:lnSpc>
                <a:spcAft>
                  <a:spcPts val="0"/>
                </a:spcAft>
                <a:defRPr/>
              </a:pPr>
              <a:r>
                <a:rPr lang="en-US" sz="3916" dirty="0">
                  <a:solidFill>
                    <a:srgbClr val="004480"/>
                  </a:solidFill>
                  <a:latin typeface="Poppins Bold"/>
                </a:rPr>
                <a:t>Why this workshop?</a:t>
              </a:r>
            </a:p>
          </p:txBody>
        </p:sp>
        <p:grpSp>
          <p:nvGrpSpPr>
            <p:cNvPr id="5130" name="Group 15">
              <a:extLst>
                <a:ext uri="{FF2B5EF4-FFF2-40B4-BE49-F238E27FC236}">
                  <a16:creationId xmlns:a16="http://schemas.microsoft.com/office/drawing/2014/main" id="{CFD8E158-D8CD-7170-C733-7E3FF5F6916D}"/>
                </a:ext>
              </a:extLst>
            </p:cNvPr>
            <p:cNvGrpSpPr>
              <a:grpSpLocks/>
            </p:cNvGrpSpPr>
            <p:nvPr/>
          </p:nvGrpSpPr>
          <p:grpSpPr bwMode="auto">
            <a:xfrm rot="-5400000">
              <a:off x="207381" y="2105382"/>
              <a:ext cx="789356" cy="1204117"/>
              <a:chOff x="0" y="0"/>
              <a:chExt cx="660400" cy="1007402"/>
            </a:xfrm>
          </p:grpSpPr>
          <p:sp>
            <p:nvSpPr>
              <p:cNvPr id="5142" name="Freeform 16">
                <a:extLst>
                  <a:ext uri="{FF2B5EF4-FFF2-40B4-BE49-F238E27FC236}">
                    <a16:creationId xmlns:a16="http://schemas.microsoft.com/office/drawing/2014/main" id="{01596DD9-DB58-CBA9-23AF-6C69831FB0D6}"/>
                  </a:ext>
                </a:extLst>
              </p:cNvPr>
              <p:cNvSpPr>
                <a:spLocks/>
              </p:cNvSpPr>
              <p:nvPr/>
            </p:nvSpPr>
            <p:spPr bwMode="auto">
              <a:xfrm>
                <a:off x="0" y="0"/>
                <a:ext cx="660400" cy="1007402"/>
              </a:xfrm>
              <a:custGeom>
                <a:avLst/>
                <a:gdLst>
                  <a:gd name="T0" fmla="*/ 220252 w 660400"/>
                  <a:gd name="T1" fmla="*/ 988333 h 1007402"/>
                  <a:gd name="T2" fmla="*/ 330378 w 660400"/>
                  <a:gd name="T3" fmla="*/ 1007402 h 1007402"/>
                  <a:gd name="T4" fmla="*/ 438009 w 660400"/>
                  <a:gd name="T5" fmla="*/ 989412 h 1007402"/>
                  <a:gd name="T6" fmla="*/ 440148 w 660400"/>
                  <a:gd name="T7" fmla="*/ 988693 h 1007402"/>
                  <a:gd name="T8" fmla="*/ 660400 w 660400"/>
                  <a:gd name="T9" fmla="*/ 674578 h 1007402"/>
                  <a:gd name="T10" fmla="*/ 660400 w 660400"/>
                  <a:gd name="T11" fmla="*/ 0 h 1007402"/>
                  <a:gd name="T12" fmla="*/ 0 w 660400"/>
                  <a:gd name="T13" fmla="*/ 0 h 1007402"/>
                  <a:gd name="T14" fmla="*/ 0 w 660400"/>
                  <a:gd name="T15" fmla="*/ 674077 h 1007402"/>
                  <a:gd name="T16" fmla="*/ 220252 w 660400"/>
                  <a:gd name="T17" fmla="*/ 988333 h 1007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098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TextBox 17">
                <a:extLst>
                  <a:ext uri="{FF2B5EF4-FFF2-40B4-BE49-F238E27FC236}">
                    <a16:creationId xmlns:a16="http://schemas.microsoft.com/office/drawing/2014/main" id="{40534D89-5250-771A-96DD-04AB37640E7B}"/>
                  </a:ext>
                </a:extLst>
              </p:cNvPr>
              <p:cNvSpPr txBox="1">
                <a:spLocks noChangeArrowheads="1"/>
              </p:cNvSpPr>
              <p:nvPr/>
            </p:nvSpPr>
            <p:spPr bwMode="auto">
              <a:xfrm>
                <a:off x="0" y="-57150"/>
                <a:ext cx="660400" cy="93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66" tIns="44266" rIns="44266" bIns="4426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63"/>
                  </a:lnSpc>
                  <a:spcBef>
                    <a:spcPct val="0"/>
                  </a:spcBef>
                  <a:buFontTx/>
                  <a:buNone/>
                </a:pPr>
                <a:endParaRPr lang="en-US" altLang="en-US" sz="1800"/>
              </a:p>
            </p:txBody>
          </p:sp>
        </p:grpSp>
        <p:sp>
          <p:nvSpPr>
            <p:cNvPr id="18" name="TextBox 18">
              <a:extLst>
                <a:ext uri="{FF2B5EF4-FFF2-40B4-BE49-F238E27FC236}">
                  <a16:creationId xmlns:a16="http://schemas.microsoft.com/office/drawing/2014/main" id="{DBF1A462-1653-D4C1-4D3F-267F5F82D0A7}"/>
                </a:ext>
              </a:extLst>
            </p:cNvPr>
            <p:cNvSpPr txBox="1"/>
            <p:nvPr/>
          </p:nvSpPr>
          <p:spPr>
            <a:xfrm>
              <a:off x="1535139" y="2101125"/>
              <a:ext cx="5976492" cy="1833310"/>
            </a:xfrm>
            <a:prstGeom prst="rect">
              <a:avLst/>
            </a:prstGeom>
          </p:spPr>
          <p:txBody>
            <a:bodyPr lIns="0" tIns="0" rIns="0" bIns="0">
              <a:spAutoFit/>
            </a:bodyPr>
            <a:lstStyle/>
            <a:p>
              <a:pPr eaLnBrk="1" fontAlgn="auto" hangingPunct="1">
                <a:lnSpc>
                  <a:spcPts val="5483"/>
                </a:lnSpc>
                <a:spcAft>
                  <a:spcPts val="0"/>
                </a:spcAft>
                <a:defRPr/>
              </a:pPr>
              <a:r>
                <a:rPr lang="en-US" sz="3916" dirty="0">
                  <a:solidFill>
                    <a:srgbClr val="004480"/>
                  </a:solidFill>
                  <a:latin typeface="Poppins Bold"/>
                </a:rPr>
                <a:t>What does it mean to speak from the margins?</a:t>
              </a:r>
            </a:p>
          </p:txBody>
        </p:sp>
        <p:grpSp>
          <p:nvGrpSpPr>
            <p:cNvPr id="5132" name="Group 20">
              <a:extLst>
                <a:ext uri="{FF2B5EF4-FFF2-40B4-BE49-F238E27FC236}">
                  <a16:creationId xmlns:a16="http://schemas.microsoft.com/office/drawing/2014/main" id="{2AA99D6F-BAB7-DD06-6AAF-584357E3806A}"/>
                </a:ext>
              </a:extLst>
            </p:cNvPr>
            <p:cNvGrpSpPr>
              <a:grpSpLocks/>
            </p:cNvGrpSpPr>
            <p:nvPr/>
          </p:nvGrpSpPr>
          <p:grpSpPr bwMode="auto">
            <a:xfrm rot="-5400000">
              <a:off x="207381" y="4297980"/>
              <a:ext cx="789356" cy="1204117"/>
              <a:chOff x="0" y="0"/>
              <a:chExt cx="660400" cy="1007402"/>
            </a:xfrm>
          </p:grpSpPr>
          <p:sp>
            <p:nvSpPr>
              <p:cNvPr id="5140" name="Freeform 21">
                <a:extLst>
                  <a:ext uri="{FF2B5EF4-FFF2-40B4-BE49-F238E27FC236}">
                    <a16:creationId xmlns:a16="http://schemas.microsoft.com/office/drawing/2014/main" id="{4845F84A-37AC-E2CC-4364-64438E16C877}"/>
                  </a:ext>
                </a:extLst>
              </p:cNvPr>
              <p:cNvSpPr>
                <a:spLocks/>
              </p:cNvSpPr>
              <p:nvPr/>
            </p:nvSpPr>
            <p:spPr bwMode="auto">
              <a:xfrm>
                <a:off x="0" y="0"/>
                <a:ext cx="660400" cy="1007402"/>
              </a:xfrm>
              <a:custGeom>
                <a:avLst/>
                <a:gdLst>
                  <a:gd name="T0" fmla="*/ 220252 w 660400"/>
                  <a:gd name="T1" fmla="*/ 988333 h 1007402"/>
                  <a:gd name="T2" fmla="*/ 330378 w 660400"/>
                  <a:gd name="T3" fmla="*/ 1007402 h 1007402"/>
                  <a:gd name="T4" fmla="*/ 438009 w 660400"/>
                  <a:gd name="T5" fmla="*/ 989412 h 1007402"/>
                  <a:gd name="T6" fmla="*/ 440148 w 660400"/>
                  <a:gd name="T7" fmla="*/ 988693 h 1007402"/>
                  <a:gd name="T8" fmla="*/ 660400 w 660400"/>
                  <a:gd name="T9" fmla="*/ 674578 h 1007402"/>
                  <a:gd name="T10" fmla="*/ 660400 w 660400"/>
                  <a:gd name="T11" fmla="*/ 0 h 1007402"/>
                  <a:gd name="T12" fmla="*/ 0 w 660400"/>
                  <a:gd name="T13" fmla="*/ 0 h 1007402"/>
                  <a:gd name="T14" fmla="*/ 0 w 660400"/>
                  <a:gd name="T15" fmla="*/ 674077 h 1007402"/>
                  <a:gd name="T16" fmla="*/ 220252 w 660400"/>
                  <a:gd name="T17" fmla="*/ 988333 h 1007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D5A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TextBox 22">
                <a:extLst>
                  <a:ext uri="{FF2B5EF4-FFF2-40B4-BE49-F238E27FC236}">
                    <a16:creationId xmlns:a16="http://schemas.microsoft.com/office/drawing/2014/main" id="{CCADF0B5-978D-7C73-D265-4E9093C66F0F}"/>
                  </a:ext>
                </a:extLst>
              </p:cNvPr>
              <p:cNvSpPr txBox="1">
                <a:spLocks noChangeArrowheads="1"/>
              </p:cNvSpPr>
              <p:nvPr/>
            </p:nvSpPr>
            <p:spPr bwMode="auto">
              <a:xfrm>
                <a:off x="0" y="-57150"/>
                <a:ext cx="660400" cy="93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66" tIns="44266" rIns="44266" bIns="4426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63"/>
                  </a:lnSpc>
                  <a:spcBef>
                    <a:spcPct val="0"/>
                  </a:spcBef>
                  <a:buFontTx/>
                  <a:buNone/>
                </a:pPr>
                <a:endParaRPr lang="en-US" altLang="en-US" sz="1800"/>
              </a:p>
            </p:txBody>
          </p:sp>
        </p:grpSp>
        <p:sp>
          <p:nvSpPr>
            <p:cNvPr id="23" name="TextBox 23">
              <a:extLst>
                <a:ext uri="{FF2B5EF4-FFF2-40B4-BE49-F238E27FC236}">
                  <a16:creationId xmlns:a16="http://schemas.microsoft.com/office/drawing/2014/main" id="{09EE93A9-19FA-BDC6-B6F9-6F57AA56DE47}"/>
                </a:ext>
              </a:extLst>
            </p:cNvPr>
            <p:cNvSpPr txBox="1"/>
            <p:nvPr/>
          </p:nvSpPr>
          <p:spPr>
            <a:xfrm>
              <a:off x="1535139" y="4304909"/>
              <a:ext cx="5976492" cy="1833310"/>
            </a:xfrm>
            <a:prstGeom prst="rect">
              <a:avLst/>
            </a:prstGeom>
          </p:spPr>
          <p:txBody>
            <a:bodyPr lIns="0" tIns="0" rIns="0" bIns="0">
              <a:spAutoFit/>
            </a:bodyPr>
            <a:lstStyle/>
            <a:p>
              <a:pPr eaLnBrk="1" fontAlgn="auto" hangingPunct="1">
                <a:lnSpc>
                  <a:spcPts val="5483"/>
                </a:lnSpc>
                <a:spcAft>
                  <a:spcPts val="0"/>
                </a:spcAft>
                <a:defRPr/>
              </a:pPr>
              <a:r>
                <a:rPr lang="en-US" sz="3916" dirty="0">
                  <a:solidFill>
                    <a:srgbClr val="004480"/>
                  </a:solidFill>
                  <a:latin typeface="Poppins Bold"/>
                </a:rPr>
                <a:t>Challenges for diaconal </a:t>
              </a:r>
              <a:r>
                <a:rPr lang="en-US" sz="3916" dirty="0" err="1">
                  <a:solidFill>
                    <a:srgbClr val="004480"/>
                  </a:solidFill>
                  <a:latin typeface="Poppins Bold"/>
                </a:rPr>
                <a:t>organisations</a:t>
              </a:r>
              <a:endParaRPr lang="en-US" sz="3916" dirty="0">
                <a:solidFill>
                  <a:srgbClr val="004480"/>
                </a:solidFill>
                <a:latin typeface="Poppins Bold"/>
              </a:endParaRPr>
            </a:p>
          </p:txBody>
        </p:sp>
        <p:sp>
          <p:nvSpPr>
            <p:cNvPr id="24" name="TextBox 24">
              <a:extLst>
                <a:ext uri="{FF2B5EF4-FFF2-40B4-BE49-F238E27FC236}">
                  <a16:creationId xmlns:a16="http://schemas.microsoft.com/office/drawing/2014/main" id="{0CFD7DE9-21DD-7AA9-22E0-24718E4F04D0}"/>
                </a:ext>
              </a:extLst>
            </p:cNvPr>
            <p:cNvSpPr txBox="1"/>
            <p:nvPr/>
          </p:nvSpPr>
          <p:spPr>
            <a:xfrm>
              <a:off x="1535139" y="5151704"/>
              <a:ext cx="8586435" cy="567352"/>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grpSp>
          <p:nvGrpSpPr>
            <p:cNvPr id="5135" name="Group 25">
              <a:extLst>
                <a:ext uri="{FF2B5EF4-FFF2-40B4-BE49-F238E27FC236}">
                  <a16:creationId xmlns:a16="http://schemas.microsoft.com/office/drawing/2014/main" id="{C51B90BF-D2F0-1092-F9B0-CA69FBB2D075}"/>
                </a:ext>
              </a:extLst>
            </p:cNvPr>
            <p:cNvGrpSpPr>
              <a:grpSpLocks/>
            </p:cNvGrpSpPr>
            <p:nvPr/>
          </p:nvGrpSpPr>
          <p:grpSpPr bwMode="auto">
            <a:xfrm rot="-5400000">
              <a:off x="101446" y="6371941"/>
              <a:ext cx="945618" cy="1285129"/>
              <a:chOff x="0" y="-57150"/>
              <a:chExt cx="791134" cy="1075179"/>
            </a:xfrm>
          </p:grpSpPr>
          <p:sp>
            <p:nvSpPr>
              <p:cNvPr id="5138" name="Freeform 26">
                <a:extLst>
                  <a:ext uri="{FF2B5EF4-FFF2-40B4-BE49-F238E27FC236}">
                    <a16:creationId xmlns:a16="http://schemas.microsoft.com/office/drawing/2014/main" id="{C9508B6C-7ACF-7F44-4A79-D26AF60F735F}"/>
                  </a:ext>
                </a:extLst>
              </p:cNvPr>
              <p:cNvSpPr>
                <a:spLocks/>
              </p:cNvSpPr>
              <p:nvPr/>
            </p:nvSpPr>
            <p:spPr bwMode="auto">
              <a:xfrm>
                <a:off x="130734" y="10627"/>
                <a:ext cx="660400" cy="1007402"/>
              </a:xfrm>
              <a:custGeom>
                <a:avLst/>
                <a:gdLst>
                  <a:gd name="T0" fmla="*/ 220252 w 660400"/>
                  <a:gd name="T1" fmla="*/ 988333 h 1007402"/>
                  <a:gd name="T2" fmla="*/ 330378 w 660400"/>
                  <a:gd name="T3" fmla="*/ 1007402 h 1007402"/>
                  <a:gd name="T4" fmla="*/ 438009 w 660400"/>
                  <a:gd name="T5" fmla="*/ 989412 h 1007402"/>
                  <a:gd name="T6" fmla="*/ 440148 w 660400"/>
                  <a:gd name="T7" fmla="*/ 988693 h 1007402"/>
                  <a:gd name="T8" fmla="*/ 660400 w 660400"/>
                  <a:gd name="T9" fmla="*/ 674578 h 1007402"/>
                  <a:gd name="T10" fmla="*/ 660400 w 660400"/>
                  <a:gd name="T11" fmla="*/ 0 h 1007402"/>
                  <a:gd name="T12" fmla="*/ 0 w 660400"/>
                  <a:gd name="T13" fmla="*/ 0 h 1007402"/>
                  <a:gd name="T14" fmla="*/ 0 w 660400"/>
                  <a:gd name="T15" fmla="*/ 674077 h 1007402"/>
                  <a:gd name="T16" fmla="*/ 220252 w 660400"/>
                  <a:gd name="T17" fmla="*/ 988333 h 1007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098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TextBox 27">
                <a:extLst>
                  <a:ext uri="{FF2B5EF4-FFF2-40B4-BE49-F238E27FC236}">
                    <a16:creationId xmlns:a16="http://schemas.microsoft.com/office/drawing/2014/main" id="{8A4335DB-7CBD-6E1F-8481-2FCE93269B52}"/>
                  </a:ext>
                </a:extLst>
              </p:cNvPr>
              <p:cNvSpPr txBox="1">
                <a:spLocks noChangeArrowheads="1"/>
              </p:cNvSpPr>
              <p:nvPr/>
            </p:nvSpPr>
            <p:spPr bwMode="auto">
              <a:xfrm>
                <a:off x="0" y="-57150"/>
                <a:ext cx="660400" cy="93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66" tIns="44266" rIns="44266" bIns="4426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63"/>
                  </a:lnSpc>
                  <a:spcBef>
                    <a:spcPct val="0"/>
                  </a:spcBef>
                  <a:buFontTx/>
                  <a:buNone/>
                </a:pPr>
                <a:endParaRPr lang="en-US" altLang="en-US" sz="1800"/>
              </a:p>
            </p:txBody>
          </p:sp>
        </p:grpSp>
        <p:sp>
          <p:nvSpPr>
            <p:cNvPr id="28" name="TextBox 28">
              <a:extLst>
                <a:ext uri="{FF2B5EF4-FFF2-40B4-BE49-F238E27FC236}">
                  <a16:creationId xmlns:a16="http://schemas.microsoft.com/office/drawing/2014/main" id="{7657D93A-CFFF-105E-EB67-C2E88AE8A857}"/>
                </a:ext>
              </a:extLst>
            </p:cNvPr>
            <p:cNvSpPr txBox="1"/>
            <p:nvPr/>
          </p:nvSpPr>
          <p:spPr>
            <a:xfrm>
              <a:off x="1616121" y="6434598"/>
              <a:ext cx="5975336" cy="1833310"/>
            </a:xfrm>
            <a:prstGeom prst="rect">
              <a:avLst/>
            </a:prstGeom>
          </p:spPr>
          <p:txBody>
            <a:bodyPr lIns="0" tIns="0" rIns="0" bIns="0">
              <a:spAutoFit/>
            </a:bodyPr>
            <a:lstStyle/>
            <a:p>
              <a:pPr eaLnBrk="1" fontAlgn="auto" hangingPunct="1">
                <a:lnSpc>
                  <a:spcPts val="5483"/>
                </a:lnSpc>
                <a:spcAft>
                  <a:spcPts val="0"/>
                </a:spcAft>
                <a:defRPr/>
              </a:pPr>
              <a:r>
                <a:rPr lang="en-US" sz="3916" dirty="0">
                  <a:solidFill>
                    <a:srgbClr val="004480"/>
                  </a:solidFill>
                  <a:latin typeface="Poppins Bold"/>
                </a:rPr>
                <a:t>From service providers to partners?</a:t>
              </a:r>
            </a:p>
          </p:txBody>
        </p:sp>
        <p:sp>
          <p:nvSpPr>
            <p:cNvPr id="29" name="TextBox 29">
              <a:extLst>
                <a:ext uri="{FF2B5EF4-FFF2-40B4-BE49-F238E27FC236}">
                  <a16:creationId xmlns:a16="http://schemas.microsoft.com/office/drawing/2014/main" id="{5EEABCB9-0067-4B69-6CEB-9105936A0C4A}"/>
                </a:ext>
              </a:extLst>
            </p:cNvPr>
            <p:cNvSpPr txBox="1"/>
            <p:nvPr/>
          </p:nvSpPr>
          <p:spPr>
            <a:xfrm>
              <a:off x="1535139" y="7357604"/>
              <a:ext cx="8928875" cy="567352"/>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grpSp>
      <p:sp>
        <p:nvSpPr>
          <p:cNvPr id="3" name="Rectangle 2">
            <a:extLst>
              <a:ext uri="{FF2B5EF4-FFF2-40B4-BE49-F238E27FC236}">
                <a16:creationId xmlns:a16="http://schemas.microsoft.com/office/drawing/2014/main" id="{03C18BA7-273B-3A45-2AAA-1DB6953D8100}"/>
              </a:ext>
            </a:extLst>
          </p:cNvPr>
          <p:cNvSpPr/>
          <p:nvPr/>
        </p:nvSpPr>
        <p:spPr>
          <a:xfrm>
            <a:off x="47625" y="31750"/>
            <a:ext cx="18208625" cy="10207625"/>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E3918D63-49AF-FBEC-C0E7-0C1A6EAEC904}"/>
              </a:ext>
            </a:extLst>
          </p:cNvPr>
          <p:cNvSpPr/>
          <p:nvPr/>
        </p:nvSpPr>
        <p:spPr>
          <a:xfrm>
            <a:off x="187325" y="180975"/>
            <a:ext cx="17913350" cy="9931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5" descr="A blue and white curved object&#10;&#10;Description automatically generated">
            <a:extLst>
              <a:ext uri="{FF2B5EF4-FFF2-40B4-BE49-F238E27FC236}">
                <a16:creationId xmlns:a16="http://schemas.microsoft.com/office/drawing/2014/main" id="{6E707BCD-1655-7D30-7882-3A66F9C0F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75" y="8313738"/>
            <a:ext cx="30940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4" descr="A blue and white curved object&#10;&#10;Description automatically generated">
            <a:extLst>
              <a:ext uri="{FF2B5EF4-FFF2-40B4-BE49-F238E27FC236}">
                <a16:creationId xmlns:a16="http://schemas.microsoft.com/office/drawing/2014/main" id="{CCB40450-6D07-3E6E-4357-3F0B878C9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83"/>
          <a:stretch>
            <a:fillRect/>
          </a:stretch>
        </p:blipFill>
        <p:spPr bwMode="auto">
          <a:xfrm>
            <a:off x="0" y="0"/>
            <a:ext cx="33623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83BBEFA5-7B0F-7DAA-D214-F9945505450F}"/>
              </a:ext>
            </a:extLst>
          </p:cNvPr>
          <p:cNvSpPr txBox="1"/>
          <p:nvPr/>
        </p:nvSpPr>
        <p:spPr>
          <a:xfrm>
            <a:off x="1028700" y="781050"/>
            <a:ext cx="15887700" cy="1438275"/>
          </a:xfrm>
          <a:prstGeom prst="rect">
            <a:avLst/>
          </a:prstGeom>
        </p:spPr>
        <p:txBody>
          <a:bodyPr lIns="0" tIns="0" rIns="0" bIns="0">
            <a:spAutoFit/>
          </a:bodyPr>
          <a:lstStyle/>
          <a:p>
            <a:pPr eaLnBrk="1" fontAlgn="auto" hangingPunct="1">
              <a:lnSpc>
                <a:spcPts val="11819"/>
              </a:lnSpc>
              <a:spcAft>
                <a:spcPts val="0"/>
              </a:spcAft>
              <a:defRPr/>
            </a:pPr>
            <a:r>
              <a:rPr lang="en-US" sz="8442" dirty="0">
                <a:solidFill>
                  <a:srgbClr val="004480"/>
                </a:solidFill>
                <a:latin typeface="Poppins Semi-Bold"/>
              </a:rPr>
              <a:t>Speaking from the margins</a:t>
            </a:r>
          </a:p>
        </p:txBody>
      </p:sp>
      <p:grpSp>
        <p:nvGrpSpPr>
          <p:cNvPr id="7173" name="Group 9">
            <a:extLst>
              <a:ext uri="{FF2B5EF4-FFF2-40B4-BE49-F238E27FC236}">
                <a16:creationId xmlns:a16="http://schemas.microsoft.com/office/drawing/2014/main" id="{DFDB776A-E698-593A-1CEC-C0459A462279}"/>
              </a:ext>
            </a:extLst>
          </p:cNvPr>
          <p:cNvGrpSpPr>
            <a:grpSpLocks/>
          </p:cNvGrpSpPr>
          <p:nvPr/>
        </p:nvGrpSpPr>
        <p:grpSpPr bwMode="auto">
          <a:xfrm>
            <a:off x="1203325" y="3009900"/>
            <a:ext cx="14341475" cy="6021388"/>
            <a:chOff x="12700" y="-104775"/>
            <a:chExt cx="10451314" cy="8030104"/>
          </a:xfrm>
        </p:grpSpPr>
        <p:grpSp>
          <p:nvGrpSpPr>
            <p:cNvPr id="7176" name="Group 10">
              <a:extLst>
                <a:ext uri="{FF2B5EF4-FFF2-40B4-BE49-F238E27FC236}">
                  <a16:creationId xmlns:a16="http://schemas.microsoft.com/office/drawing/2014/main" id="{1425645F-0923-FA2F-DB14-8E2A30492F4F}"/>
                </a:ext>
              </a:extLst>
            </p:cNvPr>
            <p:cNvGrpSpPr>
              <a:grpSpLocks/>
            </p:cNvGrpSpPr>
            <p:nvPr/>
          </p:nvGrpSpPr>
          <p:grpSpPr bwMode="auto">
            <a:xfrm rot="-5400000">
              <a:off x="220081" y="-87216"/>
              <a:ext cx="789356" cy="1204117"/>
              <a:chOff x="0" y="0"/>
              <a:chExt cx="660400" cy="1007402"/>
            </a:xfrm>
          </p:grpSpPr>
          <p:sp>
            <p:nvSpPr>
              <p:cNvPr id="7182" name="Freeform 11">
                <a:extLst>
                  <a:ext uri="{FF2B5EF4-FFF2-40B4-BE49-F238E27FC236}">
                    <a16:creationId xmlns:a16="http://schemas.microsoft.com/office/drawing/2014/main" id="{A795C7C2-24B5-A955-A359-D70E975C4BB6}"/>
                  </a:ext>
                </a:extLst>
              </p:cNvPr>
              <p:cNvSpPr>
                <a:spLocks/>
              </p:cNvSpPr>
              <p:nvPr/>
            </p:nvSpPr>
            <p:spPr bwMode="auto">
              <a:xfrm>
                <a:off x="0" y="0"/>
                <a:ext cx="660400" cy="1007402"/>
              </a:xfrm>
              <a:custGeom>
                <a:avLst/>
                <a:gdLst>
                  <a:gd name="T0" fmla="*/ 220252 w 660400"/>
                  <a:gd name="T1" fmla="*/ 988333 h 1007402"/>
                  <a:gd name="T2" fmla="*/ 330378 w 660400"/>
                  <a:gd name="T3" fmla="*/ 1007402 h 1007402"/>
                  <a:gd name="T4" fmla="*/ 438009 w 660400"/>
                  <a:gd name="T5" fmla="*/ 989412 h 1007402"/>
                  <a:gd name="T6" fmla="*/ 440148 w 660400"/>
                  <a:gd name="T7" fmla="*/ 988693 h 1007402"/>
                  <a:gd name="T8" fmla="*/ 660400 w 660400"/>
                  <a:gd name="T9" fmla="*/ 674578 h 1007402"/>
                  <a:gd name="T10" fmla="*/ 660400 w 660400"/>
                  <a:gd name="T11" fmla="*/ 0 h 1007402"/>
                  <a:gd name="T12" fmla="*/ 0 w 660400"/>
                  <a:gd name="T13" fmla="*/ 0 h 1007402"/>
                  <a:gd name="T14" fmla="*/ 0 w 660400"/>
                  <a:gd name="T15" fmla="*/ 674077 h 1007402"/>
                  <a:gd name="T16" fmla="*/ 220252 w 660400"/>
                  <a:gd name="T17" fmla="*/ 988333 h 1007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D5A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TextBox 12">
                <a:extLst>
                  <a:ext uri="{FF2B5EF4-FFF2-40B4-BE49-F238E27FC236}">
                    <a16:creationId xmlns:a16="http://schemas.microsoft.com/office/drawing/2014/main" id="{DF1E62AD-3012-E83D-77AD-6BB1A3D121BA}"/>
                  </a:ext>
                </a:extLst>
              </p:cNvPr>
              <p:cNvSpPr txBox="1">
                <a:spLocks noChangeArrowheads="1"/>
              </p:cNvSpPr>
              <p:nvPr/>
            </p:nvSpPr>
            <p:spPr bwMode="auto">
              <a:xfrm>
                <a:off x="0" y="-57150"/>
                <a:ext cx="660400" cy="93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66" tIns="44266" rIns="44266" bIns="4426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63"/>
                  </a:lnSpc>
                  <a:spcBef>
                    <a:spcPct val="0"/>
                  </a:spcBef>
                  <a:buFontTx/>
                  <a:buNone/>
                </a:pPr>
                <a:endParaRPr lang="en-US" altLang="en-US" sz="1800"/>
              </a:p>
            </p:txBody>
          </p:sp>
        </p:grpSp>
        <p:sp>
          <p:nvSpPr>
            <p:cNvPr id="13" name="TextBox 13">
              <a:extLst>
                <a:ext uri="{FF2B5EF4-FFF2-40B4-BE49-F238E27FC236}">
                  <a16:creationId xmlns:a16="http://schemas.microsoft.com/office/drawing/2014/main" id="{576EE527-FCE3-C03B-4D20-231075B096BD}"/>
                </a:ext>
              </a:extLst>
            </p:cNvPr>
            <p:cNvSpPr txBox="1"/>
            <p:nvPr/>
          </p:nvSpPr>
          <p:spPr>
            <a:xfrm>
              <a:off x="1535163" y="-104775"/>
              <a:ext cx="5976476" cy="1833396"/>
            </a:xfrm>
            <a:prstGeom prst="rect">
              <a:avLst/>
            </a:prstGeom>
          </p:spPr>
          <p:txBody>
            <a:bodyPr lIns="0" tIns="0" rIns="0" bIns="0">
              <a:spAutoFit/>
            </a:bodyPr>
            <a:lstStyle/>
            <a:p>
              <a:pPr eaLnBrk="1" fontAlgn="auto" hangingPunct="1">
                <a:lnSpc>
                  <a:spcPts val="5483"/>
                </a:lnSpc>
                <a:spcAft>
                  <a:spcPts val="0"/>
                </a:spcAft>
                <a:defRPr/>
              </a:pPr>
              <a:r>
                <a:rPr lang="en-US" sz="3916" dirty="0">
                  <a:solidFill>
                    <a:srgbClr val="004480"/>
                  </a:solidFill>
                  <a:latin typeface="Poppins Bold"/>
                </a:rPr>
                <a:t>Why this workshop?</a:t>
              </a:r>
            </a:p>
          </p:txBody>
        </p:sp>
        <p:sp>
          <p:nvSpPr>
            <p:cNvPr id="23" name="TextBox 23">
              <a:extLst>
                <a:ext uri="{FF2B5EF4-FFF2-40B4-BE49-F238E27FC236}">
                  <a16:creationId xmlns:a16="http://schemas.microsoft.com/office/drawing/2014/main" id="{D507ACC8-9175-AFB6-14A6-F92568EB27FB}"/>
                </a:ext>
              </a:extLst>
            </p:cNvPr>
            <p:cNvSpPr txBox="1"/>
            <p:nvPr/>
          </p:nvSpPr>
          <p:spPr>
            <a:xfrm>
              <a:off x="1535163" y="4305114"/>
              <a:ext cx="5976476" cy="893410"/>
            </a:xfrm>
            <a:prstGeom prst="rect">
              <a:avLst/>
            </a:prstGeom>
          </p:spPr>
          <p:txBody>
            <a:bodyPr lIns="0" tIns="0" rIns="0" bIns="0">
              <a:spAutoFit/>
            </a:bodyPr>
            <a:lstStyle/>
            <a:p>
              <a:pPr eaLnBrk="1" fontAlgn="auto" hangingPunct="1">
                <a:lnSpc>
                  <a:spcPts val="5483"/>
                </a:lnSpc>
                <a:spcAft>
                  <a:spcPts val="0"/>
                </a:spcAft>
                <a:defRPr/>
              </a:pPr>
              <a:endParaRPr lang="en-US" sz="3916" dirty="0">
                <a:solidFill>
                  <a:srgbClr val="004480"/>
                </a:solidFill>
                <a:latin typeface="Poppins Bold"/>
              </a:endParaRPr>
            </a:p>
          </p:txBody>
        </p:sp>
        <p:sp>
          <p:nvSpPr>
            <p:cNvPr id="24" name="TextBox 24">
              <a:extLst>
                <a:ext uri="{FF2B5EF4-FFF2-40B4-BE49-F238E27FC236}">
                  <a16:creationId xmlns:a16="http://schemas.microsoft.com/office/drawing/2014/main" id="{F4D71021-A6C6-6D52-3F3A-908B760334E3}"/>
                </a:ext>
              </a:extLst>
            </p:cNvPr>
            <p:cNvSpPr txBox="1"/>
            <p:nvPr/>
          </p:nvSpPr>
          <p:spPr>
            <a:xfrm>
              <a:off x="1535163" y="5151948"/>
              <a:ext cx="8586413"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sp>
          <p:nvSpPr>
            <p:cNvPr id="28" name="TextBox 28">
              <a:extLst>
                <a:ext uri="{FF2B5EF4-FFF2-40B4-BE49-F238E27FC236}">
                  <a16:creationId xmlns:a16="http://schemas.microsoft.com/office/drawing/2014/main" id="{8C709917-4654-8501-A9F7-B4A2980FF863}"/>
                </a:ext>
              </a:extLst>
            </p:cNvPr>
            <p:cNvSpPr txBox="1"/>
            <p:nvPr/>
          </p:nvSpPr>
          <p:spPr>
            <a:xfrm>
              <a:off x="1616145" y="6434901"/>
              <a:ext cx="5975320" cy="893410"/>
            </a:xfrm>
            <a:prstGeom prst="rect">
              <a:avLst/>
            </a:prstGeom>
          </p:spPr>
          <p:txBody>
            <a:bodyPr lIns="0" tIns="0" rIns="0" bIns="0">
              <a:spAutoFit/>
            </a:bodyPr>
            <a:lstStyle/>
            <a:p>
              <a:pPr eaLnBrk="1" fontAlgn="auto" hangingPunct="1">
                <a:lnSpc>
                  <a:spcPts val="5483"/>
                </a:lnSpc>
                <a:spcAft>
                  <a:spcPts val="0"/>
                </a:spcAft>
                <a:defRPr/>
              </a:pPr>
              <a:endParaRPr lang="en-US" sz="3916" dirty="0">
                <a:solidFill>
                  <a:srgbClr val="004480"/>
                </a:solidFill>
                <a:latin typeface="Poppins Bold"/>
              </a:endParaRPr>
            </a:p>
          </p:txBody>
        </p:sp>
        <p:sp>
          <p:nvSpPr>
            <p:cNvPr id="29" name="TextBox 29">
              <a:extLst>
                <a:ext uri="{FF2B5EF4-FFF2-40B4-BE49-F238E27FC236}">
                  <a16:creationId xmlns:a16="http://schemas.microsoft.com/office/drawing/2014/main" id="{BAAF1997-FB3D-D5AF-B2A8-313D0B173D9F}"/>
                </a:ext>
              </a:extLst>
            </p:cNvPr>
            <p:cNvSpPr txBox="1"/>
            <p:nvPr/>
          </p:nvSpPr>
          <p:spPr>
            <a:xfrm>
              <a:off x="1535163" y="7357950"/>
              <a:ext cx="8928851"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grpSp>
      <p:sp>
        <p:nvSpPr>
          <p:cNvPr id="3" name="Rectangle 2">
            <a:extLst>
              <a:ext uri="{FF2B5EF4-FFF2-40B4-BE49-F238E27FC236}">
                <a16:creationId xmlns:a16="http://schemas.microsoft.com/office/drawing/2014/main" id="{5E602A94-AA1A-B067-1FF9-7E0ED0522767}"/>
              </a:ext>
            </a:extLst>
          </p:cNvPr>
          <p:cNvSpPr/>
          <p:nvPr/>
        </p:nvSpPr>
        <p:spPr>
          <a:xfrm>
            <a:off x="47625" y="31750"/>
            <a:ext cx="18208625" cy="10207625"/>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431A692E-10E1-288F-48D9-CB5263DD2C99}"/>
              </a:ext>
            </a:extLst>
          </p:cNvPr>
          <p:cNvSpPr/>
          <p:nvPr/>
        </p:nvSpPr>
        <p:spPr>
          <a:xfrm>
            <a:off x="187325" y="180975"/>
            <a:ext cx="17913350" cy="9931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5" descr="A blue and white curved object&#10;&#10;Description automatically generated">
            <a:extLst>
              <a:ext uri="{FF2B5EF4-FFF2-40B4-BE49-F238E27FC236}">
                <a16:creationId xmlns:a16="http://schemas.microsoft.com/office/drawing/2014/main" id="{85077AF7-24F6-6F6E-ED68-9224D71A4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75" y="8313738"/>
            <a:ext cx="30940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4" descr="A blue and white curved object&#10;&#10;Description automatically generated">
            <a:extLst>
              <a:ext uri="{FF2B5EF4-FFF2-40B4-BE49-F238E27FC236}">
                <a16:creationId xmlns:a16="http://schemas.microsoft.com/office/drawing/2014/main" id="{71EF48D1-BBEA-9FAC-8CD0-5602F93E6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83"/>
          <a:stretch>
            <a:fillRect/>
          </a:stretch>
        </p:blipFill>
        <p:spPr bwMode="auto">
          <a:xfrm>
            <a:off x="0" y="0"/>
            <a:ext cx="33623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D70D0CB5-0138-D155-436B-FE3296BED4F4}"/>
              </a:ext>
            </a:extLst>
          </p:cNvPr>
          <p:cNvSpPr txBox="1"/>
          <p:nvPr/>
        </p:nvSpPr>
        <p:spPr>
          <a:xfrm>
            <a:off x="1028700" y="781050"/>
            <a:ext cx="15887700" cy="1438275"/>
          </a:xfrm>
          <a:prstGeom prst="rect">
            <a:avLst/>
          </a:prstGeom>
        </p:spPr>
        <p:txBody>
          <a:bodyPr lIns="0" tIns="0" rIns="0" bIns="0">
            <a:spAutoFit/>
          </a:bodyPr>
          <a:lstStyle/>
          <a:p>
            <a:pPr eaLnBrk="1" fontAlgn="auto" hangingPunct="1">
              <a:lnSpc>
                <a:spcPts val="11819"/>
              </a:lnSpc>
              <a:spcAft>
                <a:spcPts val="0"/>
              </a:spcAft>
              <a:defRPr/>
            </a:pPr>
            <a:r>
              <a:rPr lang="en-US" sz="8442" dirty="0">
                <a:solidFill>
                  <a:srgbClr val="004480"/>
                </a:solidFill>
                <a:latin typeface="Poppins Semi-Bold"/>
              </a:rPr>
              <a:t>Where are the margins?</a:t>
            </a:r>
          </a:p>
        </p:txBody>
      </p:sp>
      <p:grpSp>
        <p:nvGrpSpPr>
          <p:cNvPr id="9221" name="Group 9">
            <a:extLst>
              <a:ext uri="{FF2B5EF4-FFF2-40B4-BE49-F238E27FC236}">
                <a16:creationId xmlns:a16="http://schemas.microsoft.com/office/drawing/2014/main" id="{18829A7A-7965-6CF6-3439-AD5CF39CC594}"/>
              </a:ext>
            </a:extLst>
          </p:cNvPr>
          <p:cNvGrpSpPr>
            <a:grpSpLocks/>
          </p:cNvGrpSpPr>
          <p:nvPr/>
        </p:nvGrpSpPr>
        <p:grpSpPr bwMode="auto">
          <a:xfrm>
            <a:off x="3290888" y="6316663"/>
            <a:ext cx="12253912" cy="2714625"/>
            <a:chOff x="1534718" y="4305114"/>
            <a:chExt cx="8929296" cy="3620215"/>
          </a:xfrm>
        </p:grpSpPr>
        <p:sp>
          <p:nvSpPr>
            <p:cNvPr id="23" name="TextBox 23">
              <a:extLst>
                <a:ext uri="{FF2B5EF4-FFF2-40B4-BE49-F238E27FC236}">
                  <a16:creationId xmlns:a16="http://schemas.microsoft.com/office/drawing/2014/main" id="{51628506-08EF-174A-834C-E1F469E52AEF}"/>
                </a:ext>
              </a:extLst>
            </p:cNvPr>
            <p:cNvSpPr txBox="1"/>
            <p:nvPr/>
          </p:nvSpPr>
          <p:spPr>
            <a:xfrm>
              <a:off x="1534718" y="4305114"/>
              <a:ext cx="5977157" cy="893410"/>
            </a:xfrm>
            <a:prstGeom prst="rect">
              <a:avLst/>
            </a:prstGeom>
          </p:spPr>
          <p:txBody>
            <a:bodyPr lIns="0" tIns="0" rIns="0" bIns="0">
              <a:spAutoFit/>
            </a:bodyPr>
            <a:lstStyle/>
            <a:p>
              <a:pPr eaLnBrk="1" fontAlgn="auto" hangingPunct="1">
                <a:lnSpc>
                  <a:spcPts val="5483"/>
                </a:lnSpc>
                <a:spcAft>
                  <a:spcPts val="0"/>
                </a:spcAft>
                <a:defRPr/>
              </a:pPr>
              <a:endParaRPr lang="en-US" sz="3916" dirty="0">
                <a:solidFill>
                  <a:srgbClr val="004480"/>
                </a:solidFill>
                <a:latin typeface="Poppins Bold"/>
              </a:endParaRPr>
            </a:p>
          </p:txBody>
        </p:sp>
        <p:sp>
          <p:nvSpPr>
            <p:cNvPr id="24" name="TextBox 24">
              <a:extLst>
                <a:ext uri="{FF2B5EF4-FFF2-40B4-BE49-F238E27FC236}">
                  <a16:creationId xmlns:a16="http://schemas.microsoft.com/office/drawing/2014/main" id="{4DF3527D-53B3-226F-4AAA-BF6442A14D50}"/>
                </a:ext>
              </a:extLst>
            </p:cNvPr>
            <p:cNvSpPr txBox="1"/>
            <p:nvPr/>
          </p:nvSpPr>
          <p:spPr>
            <a:xfrm>
              <a:off x="1534718" y="5151948"/>
              <a:ext cx="8586885"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sp>
          <p:nvSpPr>
            <p:cNvPr id="28" name="TextBox 28">
              <a:extLst>
                <a:ext uri="{FF2B5EF4-FFF2-40B4-BE49-F238E27FC236}">
                  <a16:creationId xmlns:a16="http://schemas.microsoft.com/office/drawing/2014/main" id="{0C331024-FCB0-98C7-6DBE-1E9BAC3396BA}"/>
                </a:ext>
              </a:extLst>
            </p:cNvPr>
            <p:cNvSpPr txBox="1"/>
            <p:nvPr/>
          </p:nvSpPr>
          <p:spPr>
            <a:xfrm>
              <a:off x="1615694" y="6434901"/>
              <a:ext cx="5974843" cy="893410"/>
            </a:xfrm>
            <a:prstGeom prst="rect">
              <a:avLst/>
            </a:prstGeom>
          </p:spPr>
          <p:txBody>
            <a:bodyPr lIns="0" tIns="0" rIns="0" bIns="0">
              <a:spAutoFit/>
            </a:bodyPr>
            <a:lstStyle/>
            <a:p>
              <a:pPr eaLnBrk="1" fontAlgn="auto" hangingPunct="1">
                <a:lnSpc>
                  <a:spcPts val="5483"/>
                </a:lnSpc>
                <a:spcAft>
                  <a:spcPts val="0"/>
                </a:spcAft>
                <a:defRPr/>
              </a:pPr>
              <a:endParaRPr lang="en-US" sz="3916" dirty="0">
                <a:solidFill>
                  <a:srgbClr val="004480"/>
                </a:solidFill>
                <a:latin typeface="Poppins Bold"/>
              </a:endParaRPr>
            </a:p>
          </p:txBody>
        </p:sp>
        <p:sp>
          <p:nvSpPr>
            <p:cNvPr id="29" name="TextBox 29">
              <a:extLst>
                <a:ext uri="{FF2B5EF4-FFF2-40B4-BE49-F238E27FC236}">
                  <a16:creationId xmlns:a16="http://schemas.microsoft.com/office/drawing/2014/main" id="{E5C125C6-2E06-CC54-0781-319A2C073E8F}"/>
                </a:ext>
              </a:extLst>
            </p:cNvPr>
            <p:cNvSpPr txBox="1"/>
            <p:nvPr/>
          </p:nvSpPr>
          <p:spPr>
            <a:xfrm>
              <a:off x="1534718" y="7357950"/>
              <a:ext cx="8929296"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grpSp>
      <p:sp>
        <p:nvSpPr>
          <p:cNvPr id="3" name="Rectangle 2">
            <a:extLst>
              <a:ext uri="{FF2B5EF4-FFF2-40B4-BE49-F238E27FC236}">
                <a16:creationId xmlns:a16="http://schemas.microsoft.com/office/drawing/2014/main" id="{AF6E5ABC-BCF4-4821-4177-80D8B0BE8E63}"/>
              </a:ext>
            </a:extLst>
          </p:cNvPr>
          <p:cNvSpPr/>
          <p:nvPr/>
        </p:nvSpPr>
        <p:spPr>
          <a:xfrm>
            <a:off x="47625" y="31750"/>
            <a:ext cx="18208625" cy="10207625"/>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BDF56D3-F459-9A68-30B6-3B2E9B46E994}"/>
              </a:ext>
            </a:extLst>
          </p:cNvPr>
          <p:cNvSpPr/>
          <p:nvPr/>
        </p:nvSpPr>
        <p:spPr>
          <a:xfrm>
            <a:off x="187325" y="180975"/>
            <a:ext cx="17913350" cy="9931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9224" name="Picture 1">
            <a:extLst>
              <a:ext uri="{FF2B5EF4-FFF2-40B4-BE49-F238E27FC236}">
                <a16:creationId xmlns:a16="http://schemas.microsoft.com/office/drawing/2014/main" id="{B2A7E856-9735-1D4E-20AC-1492470E0C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0925" y="2335213"/>
            <a:ext cx="9525000"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5" descr="A blue and white curved object&#10;&#10;Description automatically generated">
            <a:extLst>
              <a:ext uri="{FF2B5EF4-FFF2-40B4-BE49-F238E27FC236}">
                <a16:creationId xmlns:a16="http://schemas.microsoft.com/office/drawing/2014/main" id="{0E7A7936-FDCF-3163-180B-BBD6FDBFF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75" y="8313738"/>
            <a:ext cx="30940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4" descr="A blue and white curved object&#10;&#10;Description automatically generated">
            <a:extLst>
              <a:ext uri="{FF2B5EF4-FFF2-40B4-BE49-F238E27FC236}">
                <a16:creationId xmlns:a16="http://schemas.microsoft.com/office/drawing/2014/main" id="{B8ADC048-FE50-67C1-C714-EA16793D7B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83"/>
          <a:stretch>
            <a:fillRect/>
          </a:stretch>
        </p:blipFill>
        <p:spPr bwMode="auto">
          <a:xfrm>
            <a:off x="0" y="0"/>
            <a:ext cx="33623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ECEF6702-629F-D011-F885-3AB57341B1B7}"/>
              </a:ext>
            </a:extLst>
          </p:cNvPr>
          <p:cNvSpPr txBox="1"/>
          <p:nvPr/>
        </p:nvSpPr>
        <p:spPr>
          <a:xfrm>
            <a:off x="1028700" y="781050"/>
            <a:ext cx="15887700" cy="1438275"/>
          </a:xfrm>
          <a:prstGeom prst="rect">
            <a:avLst/>
          </a:prstGeom>
        </p:spPr>
        <p:txBody>
          <a:bodyPr lIns="0" tIns="0" rIns="0" bIns="0">
            <a:spAutoFit/>
          </a:bodyPr>
          <a:lstStyle/>
          <a:p>
            <a:pPr eaLnBrk="1" fontAlgn="auto" hangingPunct="1">
              <a:lnSpc>
                <a:spcPts val="11819"/>
              </a:lnSpc>
              <a:spcAft>
                <a:spcPts val="0"/>
              </a:spcAft>
              <a:defRPr/>
            </a:pPr>
            <a:r>
              <a:rPr lang="en-US" sz="8442" dirty="0">
                <a:solidFill>
                  <a:srgbClr val="004480"/>
                </a:solidFill>
                <a:latin typeface="Poppins Semi-Bold"/>
              </a:rPr>
              <a:t>Speaking from the margins</a:t>
            </a:r>
          </a:p>
        </p:txBody>
      </p:sp>
      <p:grpSp>
        <p:nvGrpSpPr>
          <p:cNvPr id="11269" name="Group 9">
            <a:extLst>
              <a:ext uri="{FF2B5EF4-FFF2-40B4-BE49-F238E27FC236}">
                <a16:creationId xmlns:a16="http://schemas.microsoft.com/office/drawing/2014/main" id="{50FEAB39-5B8D-01A1-B74D-F7FE00E6DD37}"/>
              </a:ext>
            </a:extLst>
          </p:cNvPr>
          <p:cNvGrpSpPr>
            <a:grpSpLocks/>
          </p:cNvGrpSpPr>
          <p:nvPr/>
        </p:nvGrpSpPr>
        <p:grpSpPr bwMode="auto">
          <a:xfrm>
            <a:off x="1390650" y="2951163"/>
            <a:ext cx="14976475" cy="6313487"/>
            <a:chOff x="0" y="2101228"/>
            <a:chExt cx="10913792" cy="8417899"/>
          </a:xfrm>
        </p:grpSpPr>
        <p:grpSp>
          <p:nvGrpSpPr>
            <p:cNvPr id="11272" name="Group 15">
              <a:extLst>
                <a:ext uri="{FF2B5EF4-FFF2-40B4-BE49-F238E27FC236}">
                  <a16:creationId xmlns:a16="http://schemas.microsoft.com/office/drawing/2014/main" id="{8F629E45-42C3-54B6-FCFB-6E1FCD92EB3D}"/>
                </a:ext>
              </a:extLst>
            </p:cNvPr>
            <p:cNvGrpSpPr>
              <a:grpSpLocks/>
            </p:cNvGrpSpPr>
            <p:nvPr/>
          </p:nvGrpSpPr>
          <p:grpSpPr bwMode="auto">
            <a:xfrm rot="-5400000">
              <a:off x="207381" y="2105382"/>
              <a:ext cx="789356" cy="1204117"/>
              <a:chOff x="0" y="0"/>
              <a:chExt cx="660400" cy="1007402"/>
            </a:xfrm>
          </p:grpSpPr>
          <p:sp>
            <p:nvSpPr>
              <p:cNvPr id="11277" name="Freeform 16">
                <a:extLst>
                  <a:ext uri="{FF2B5EF4-FFF2-40B4-BE49-F238E27FC236}">
                    <a16:creationId xmlns:a16="http://schemas.microsoft.com/office/drawing/2014/main" id="{6AB46142-10EB-57B9-785A-96127189F986}"/>
                  </a:ext>
                </a:extLst>
              </p:cNvPr>
              <p:cNvSpPr>
                <a:spLocks/>
              </p:cNvSpPr>
              <p:nvPr/>
            </p:nvSpPr>
            <p:spPr bwMode="auto">
              <a:xfrm>
                <a:off x="0" y="0"/>
                <a:ext cx="660400" cy="1007402"/>
              </a:xfrm>
              <a:custGeom>
                <a:avLst/>
                <a:gdLst>
                  <a:gd name="T0" fmla="*/ 220252 w 660400"/>
                  <a:gd name="T1" fmla="*/ 988333 h 1007402"/>
                  <a:gd name="T2" fmla="*/ 330378 w 660400"/>
                  <a:gd name="T3" fmla="*/ 1007402 h 1007402"/>
                  <a:gd name="T4" fmla="*/ 438009 w 660400"/>
                  <a:gd name="T5" fmla="*/ 989412 h 1007402"/>
                  <a:gd name="T6" fmla="*/ 440148 w 660400"/>
                  <a:gd name="T7" fmla="*/ 988693 h 1007402"/>
                  <a:gd name="T8" fmla="*/ 660400 w 660400"/>
                  <a:gd name="T9" fmla="*/ 674578 h 1007402"/>
                  <a:gd name="T10" fmla="*/ 660400 w 660400"/>
                  <a:gd name="T11" fmla="*/ 0 h 1007402"/>
                  <a:gd name="T12" fmla="*/ 0 w 660400"/>
                  <a:gd name="T13" fmla="*/ 0 h 1007402"/>
                  <a:gd name="T14" fmla="*/ 0 w 660400"/>
                  <a:gd name="T15" fmla="*/ 674077 h 1007402"/>
                  <a:gd name="T16" fmla="*/ 220252 w 660400"/>
                  <a:gd name="T17" fmla="*/ 988333 h 1007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098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TextBox 17">
                <a:extLst>
                  <a:ext uri="{FF2B5EF4-FFF2-40B4-BE49-F238E27FC236}">
                    <a16:creationId xmlns:a16="http://schemas.microsoft.com/office/drawing/2014/main" id="{22199D83-8521-4C3A-A54F-A5D8162D8EC3}"/>
                  </a:ext>
                </a:extLst>
              </p:cNvPr>
              <p:cNvSpPr txBox="1">
                <a:spLocks noChangeArrowheads="1"/>
              </p:cNvSpPr>
              <p:nvPr/>
            </p:nvSpPr>
            <p:spPr bwMode="auto">
              <a:xfrm>
                <a:off x="0" y="-57150"/>
                <a:ext cx="660400" cy="93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66" tIns="44266" rIns="44266" bIns="4426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63"/>
                  </a:lnSpc>
                  <a:spcBef>
                    <a:spcPct val="0"/>
                  </a:spcBef>
                  <a:buFontTx/>
                  <a:buNone/>
                </a:pPr>
                <a:endParaRPr lang="en-US" altLang="en-US" sz="1800"/>
              </a:p>
            </p:txBody>
          </p:sp>
        </p:grpSp>
        <p:sp>
          <p:nvSpPr>
            <p:cNvPr id="18" name="TextBox 18">
              <a:extLst>
                <a:ext uri="{FF2B5EF4-FFF2-40B4-BE49-F238E27FC236}">
                  <a16:creationId xmlns:a16="http://schemas.microsoft.com/office/drawing/2014/main" id="{5220C4CE-E5E9-53AE-7AE4-B30435BCA959}"/>
                </a:ext>
              </a:extLst>
            </p:cNvPr>
            <p:cNvSpPr txBox="1"/>
            <p:nvPr/>
          </p:nvSpPr>
          <p:spPr>
            <a:xfrm>
              <a:off x="1535150" y="2101228"/>
              <a:ext cx="9378642" cy="8417899"/>
            </a:xfrm>
            <a:prstGeom prst="rect">
              <a:avLst/>
            </a:prstGeom>
          </p:spPr>
          <p:txBody>
            <a:bodyPr lIns="0" tIns="0" rIns="0" bIns="0">
              <a:spAutoFit/>
            </a:bodyPr>
            <a:lstStyle/>
            <a:p>
              <a:pPr eaLnBrk="1" fontAlgn="auto" hangingPunct="1">
                <a:lnSpc>
                  <a:spcPts val="5483"/>
                </a:lnSpc>
                <a:spcAft>
                  <a:spcPts val="0"/>
                </a:spcAft>
                <a:defRPr/>
              </a:pPr>
              <a:r>
                <a:rPr lang="en-US" sz="3916" dirty="0">
                  <a:solidFill>
                    <a:srgbClr val="004480"/>
                  </a:solidFill>
                  <a:latin typeface="Poppins Bold"/>
                </a:rPr>
                <a:t>What does it mean to speak from the margins?</a:t>
              </a:r>
            </a:p>
            <a:p>
              <a:pPr eaLnBrk="1" fontAlgn="auto" hangingPunct="1">
                <a:lnSpc>
                  <a:spcPts val="5483"/>
                </a:lnSpc>
                <a:spcAft>
                  <a:spcPts val="0"/>
                </a:spcAft>
                <a:defRPr/>
              </a:pPr>
              <a:endParaRPr lang="en-US" sz="3916" dirty="0">
                <a:solidFill>
                  <a:srgbClr val="004480"/>
                </a:solidFill>
                <a:latin typeface="Poppins Bold"/>
              </a:endParaRPr>
            </a:p>
            <a:p>
              <a:pPr eaLnBrk="1" fontAlgn="auto" hangingPunct="1">
                <a:lnSpc>
                  <a:spcPts val="5483"/>
                </a:lnSpc>
                <a:spcAft>
                  <a:spcPts val="0"/>
                </a:spcAft>
                <a:defRPr/>
              </a:pPr>
              <a:r>
                <a:rPr lang="en-US" sz="3916" dirty="0">
                  <a:solidFill>
                    <a:srgbClr val="004480"/>
                  </a:solidFill>
                  <a:latin typeface="Poppins Bold"/>
                </a:rPr>
                <a:t>Better policy making</a:t>
              </a:r>
            </a:p>
            <a:p>
              <a:pPr eaLnBrk="1" fontAlgn="auto" hangingPunct="1">
                <a:lnSpc>
                  <a:spcPts val="5483"/>
                </a:lnSpc>
                <a:spcAft>
                  <a:spcPts val="0"/>
                </a:spcAft>
                <a:defRPr/>
              </a:pPr>
              <a:r>
                <a:rPr lang="en-US" sz="3916" dirty="0">
                  <a:solidFill>
                    <a:srgbClr val="004480"/>
                  </a:solidFill>
                  <a:latin typeface="Poppins Bold"/>
                </a:rPr>
                <a:t>Better inclusion</a:t>
              </a:r>
            </a:p>
            <a:p>
              <a:pPr eaLnBrk="1" fontAlgn="auto" hangingPunct="1">
                <a:lnSpc>
                  <a:spcPts val="5483"/>
                </a:lnSpc>
                <a:spcAft>
                  <a:spcPts val="0"/>
                </a:spcAft>
                <a:defRPr/>
              </a:pPr>
              <a:r>
                <a:rPr lang="en-US" sz="3916" dirty="0">
                  <a:solidFill>
                    <a:srgbClr val="004480"/>
                  </a:solidFill>
                  <a:latin typeface="Poppins Bold"/>
                </a:rPr>
                <a:t>Better democracy</a:t>
              </a:r>
            </a:p>
            <a:p>
              <a:pPr eaLnBrk="1" fontAlgn="auto" hangingPunct="1">
                <a:lnSpc>
                  <a:spcPts val="5483"/>
                </a:lnSpc>
                <a:spcAft>
                  <a:spcPts val="0"/>
                </a:spcAft>
                <a:defRPr/>
              </a:pPr>
              <a:endParaRPr lang="en-US" sz="3916" dirty="0">
                <a:solidFill>
                  <a:srgbClr val="004480"/>
                </a:solidFill>
                <a:latin typeface="Poppins Bold"/>
              </a:endParaRPr>
            </a:p>
            <a:p>
              <a:pPr eaLnBrk="1" fontAlgn="auto" hangingPunct="1">
                <a:lnSpc>
                  <a:spcPts val="5483"/>
                </a:lnSpc>
                <a:spcAft>
                  <a:spcPts val="0"/>
                </a:spcAft>
                <a:defRPr/>
              </a:pPr>
              <a:r>
                <a:rPr lang="en-US" sz="3916" dirty="0">
                  <a:solidFill>
                    <a:srgbClr val="004480"/>
                  </a:solidFill>
                  <a:latin typeface="Poppins Bold"/>
                </a:rPr>
                <a:t>Better modelling of Christ – Christ went to the margins and stayed with people in the margins – He did not bring them to the </a:t>
              </a:r>
              <a:r>
                <a:rPr lang="en-US" sz="3916" dirty="0" err="1">
                  <a:solidFill>
                    <a:srgbClr val="004480"/>
                  </a:solidFill>
                  <a:latin typeface="Poppins Bold"/>
                </a:rPr>
                <a:t>centre</a:t>
              </a:r>
              <a:r>
                <a:rPr lang="en-US" sz="3916" dirty="0">
                  <a:solidFill>
                    <a:srgbClr val="004480"/>
                  </a:solidFill>
                  <a:latin typeface="Poppins Bold"/>
                </a:rPr>
                <a:t> immediately</a:t>
              </a:r>
            </a:p>
          </p:txBody>
        </p:sp>
        <p:sp>
          <p:nvSpPr>
            <p:cNvPr id="23" name="TextBox 23">
              <a:extLst>
                <a:ext uri="{FF2B5EF4-FFF2-40B4-BE49-F238E27FC236}">
                  <a16:creationId xmlns:a16="http://schemas.microsoft.com/office/drawing/2014/main" id="{E2A0E26A-5D60-07A2-26C6-0B81ED19ECD5}"/>
                </a:ext>
              </a:extLst>
            </p:cNvPr>
            <p:cNvSpPr txBox="1"/>
            <p:nvPr/>
          </p:nvSpPr>
          <p:spPr>
            <a:xfrm>
              <a:off x="1535150" y="4304655"/>
              <a:ext cx="5976325" cy="893224"/>
            </a:xfrm>
            <a:prstGeom prst="rect">
              <a:avLst/>
            </a:prstGeom>
          </p:spPr>
          <p:txBody>
            <a:bodyPr lIns="0" tIns="0" rIns="0" bIns="0">
              <a:spAutoFit/>
            </a:bodyPr>
            <a:lstStyle/>
            <a:p>
              <a:pPr eaLnBrk="1" fontAlgn="auto" hangingPunct="1">
                <a:lnSpc>
                  <a:spcPts val="5483"/>
                </a:lnSpc>
                <a:spcAft>
                  <a:spcPts val="0"/>
                </a:spcAft>
                <a:defRPr/>
              </a:pPr>
              <a:endParaRPr lang="en-US" sz="3916" dirty="0">
                <a:solidFill>
                  <a:srgbClr val="004480"/>
                </a:solidFill>
                <a:latin typeface="Poppins Bold"/>
              </a:endParaRPr>
            </a:p>
          </p:txBody>
        </p:sp>
        <p:sp>
          <p:nvSpPr>
            <p:cNvPr id="24" name="TextBox 24">
              <a:extLst>
                <a:ext uri="{FF2B5EF4-FFF2-40B4-BE49-F238E27FC236}">
                  <a16:creationId xmlns:a16="http://schemas.microsoft.com/office/drawing/2014/main" id="{B43EC590-20D9-2AD8-18B1-60A623007578}"/>
                </a:ext>
              </a:extLst>
            </p:cNvPr>
            <p:cNvSpPr txBox="1"/>
            <p:nvPr/>
          </p:nvSpPr>
          <p:spPr>
            <a:xfrm>
              <a:off x="1381288" y="5121681"/>
              <a:ext cx="8586195" cy="567261"/>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sp>
          <p:nvSpPr>
            <p:cNvPr id="29" name="TextBox 29">
              <a:extLst>
                <a:ext uri="{FF2B5EF4-FFF2-40B4-BE49-F238E27FC236}">
                  <a16:creationId xmlns:a16="http://schemas.microsoft.com/office/drawing/2014/main" id="{C1FCE3C3-C040-BE4B-4F6F-6AD88A3A12DC}"/>
                </a:ext>
              </a:extLst>
            </p:cNvPr>
            <p:cNvSpPr txBox="1"/>
            <p:nvPr/>
          </p:nvSpPr>
          <p:spPr>
            <a:xfrm>
              <a:off x="1535150" y="7358976"/>
              <a:ext cx="8928625" cy="567261"/>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grpSp>
      <p:sp>
        <p:nvSpPr>
          <p:cNvPr id="3" name="Rectangle 2">
            <a:extLst>
              <a:ext uri="{FF2B5EF4-FFF2-40B4-BE49-F238E27FC236}">
                <a16:creationId xmlns:a16="http://schemas.microsoft.com/office/drawing/2014/main" id="{015C3063-FD38-C9F2-88AD-7BCE479A0E7D}"/>
              </a:ext>
            </a:extLst>
          </p:cNvPr>
          <p:cNvSpPr/>
          <p:nvPr/>
        </p:nvSpPr>
        <p:spPr>
          <a:xfrm>
            <a:off x="47625" y="31750"/>
            <a:ext cx="18208625" cy="10207625"/>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DA73A0B8-6774-9443-B448-A268255349B5}"/>
              </a:ext>
            </a:extLst>
          </p:cNvPr>
          <p:cNvSpPr/>
          <p:nvPr/>
        </p:nvSpPr>
        <p:spPr>
          <a:xfrm>
            <a:off x="187325" y="180975"/>
            <a:ext cx="17913350" cy="9931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5" descr="A blue and white curved object&#10;&#10;Description automatically generated">
            <a:extLst>
              <a:ext uri="{FF2B5EF4-FFF2-40B4-BE49-F238E27FC236}">
                <a16:creationId xmlns:a16="http://schemas.microsoft.com/office/drawing/2014/main" id="{B251D28D-1FC4-8D94-5272-80490E3A4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75" y="8313738"/>
            <a:ext cx="30940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4" descr="A blue and white curved object&#10;&#10;Description automatically generated">
            <a:extLst>
              <a:ext uri="{FF2B5EF4-FFF2-40B4-BE49-F238E27FC236}">
                <a16:creationId xmlns:a16="http://schemas.microsoft.com/office/drawing/2014/main" id="{95592F33-44D8-C9B9-3203-D740A59DE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83"/>
          <a:stretch>
            <a:fillRect/>
          </a:stretch>
        </p:blipFill>
        <p:spPr bwMode="auto">
          <a:xfrm>
            <a:off x="0" y="0"/>
            <a:ext cx="33623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E6BFEA39-A49D-4E72-562A-4EEE715AC37B}"/>
              </a:ext>
            </a:extLst>
          </p:cNvPr>
          <p:cNvSpPr txBox="1"/>
          <p:nvPr/>
        </p:nvSpPr>
        <p:spPr>
          <a:xfrm>
            <a:off x="1028700" y="781050"/>
            <a:ext cx="15887700" cy="1438275"/>
          </a:xfrm>
          <a:prstGeom prst="rect">
            <a:avLst/>
          </a:prstGeom>
        </p:spPr>
        <p:txBody>
          <a:bodyPr lIns="0" tIns="0" rIns="0" bIns="0">
            <a:spAutoFit/>
          </a:bodyPr>
          <a:lstStyle/>
          <a:p>
            <a:pPr eaLnBrk="1" fontAlgn="auto" hangingPunct="1">
              <a:lnSpc>
                <a:spcPts val="11819"/>
              </a:lnSpc>
              <a:spcAft>
                <a:spcPts val="0"/>
              </a:spcAft>
              <a:defRPr/>
            </a:pPr>
            <a:r>
              <a:rPr lang="en-US" sz="8442" dirty="0">
                <a:solidFill>
                  <a:srgbClr val="004480"/>
                </a:solidFill>
                <a:latin typeface="Poppins Semi-Bold"/>
              </a:rPr>
              <a:t>Speaking from the margins</a:t>
            </a:r>
          </a:p>
        </p:txBody>
      </p:sp>
      <p:grpSp>
        <p:nvGrpSpPr>
          <p:cNvPr id="13317" name="Group 9">
            <a:extLst>
              <a:ext uri="{FF2B5EF4-FFF2-40B4-BE49-F238E27FC236}">
                <a16:creationId xmlns:a16="http://schemas.microsoft.com/office/drawing/2014/main" id="{E4A7957E-B65D-8A63-7C24-77EE982B85B4}"/>
              </a:ext>
            </a:extLst>
          </p:cNvPr>
          <p:cNvGrpSpPr>
            <a:grpSpLocks/>
          </p:cNvGrpSpPr>
          <p:nvPr/>
        </p:nvGrpSpPr>
        <p:grpSpPr bwMode="auto">
          <a:xfrm>
            <a:off x="3290888" y="6316663"/>
            <a:ext cx="12253912" cy="2714625"/>
            <a:chOff x="1534718" y="4305114"/>
            <a:chExt cx="8929296" cy="3620215"/>
          </a:xfrm>
        </p:grpSpPr>
        <p:sp>
          <p:nvSpPr>
            <p:cNvPr id="23" name="TextBox 23">
              <a:extLst>
                <a:ext uri="{FF2B5EF4-FFF2-40B4-BE49-F238E27FC236}">
                  <a16:creationId xmlns:a16="http://schemas.microsoft.com/office/drawing/2014/main" id="{2873BF92-D7C1-7456-F6A4-1F4ADE7FB2FC}"/>
                </a:ext>
              </a:extLst>
            </p:cNvPr>
            <p:cNvSpPr txBox="1"/>
            <p:nvPr/>
          </p:nvSpPr>
          <p:spPr>
            <a:xfrm>
              <a:off x="1534718" y="4305114"/>
              <a:ext cx="5977157" cy="893410"/>
            </a:xfrm>
            <a:prstGeom prst="rect">
              <a:avLst/>
            </a:prstGeom>
          </p:spPr>
          <p:txBody>
            <a:bodyPr lIns="0" tIns="0" rIns="0" bIns="0">
              <a:spAutoFit/>
            </a:bodyPr>
            <a:lstStyle/>
            <a:p>
              <a:pPr eaLnBrk="1" fontAlgn="auto" hangingPunct="1">
                <a:lnSpc>
                  <a:spcPts val="5483"/>
                </a:lnSpc>
                <a:spcAft>
                  <a:spcPts val="0"/>
                </a:spcAft>
                <a:defRPr/>
              </a:pPr>
              <a:endParaRPr lang="en-US" sz="3916" dirty="0">
                <a:solidFill>
                  <a:srgbClr val="004480"/>
                </a:solidFill>
                <a:latin typeface="Poppins Bold"/>
              </a:endParaRPr>
            </a:p>
          </p:txBody>
        </p:sp>
        <p:sp>
          <p:nvSpPr>
            <p:cNvPr id="24" name="TextBox 24">
              <a:extLst>
                <a:ext uri="{FF2B5EF4-FFF2-40B4-BE49-F238E27FC236}">
                  <a16:creationId xmlns:a16="http://schemas.microsoft.com/office/drawing/2014/main" id="{2C7D7DFB-CDBD-160B-D867-DD3F8C018FA0}"/>
                </a:ext>
              </a:extLst>
            </p:cNvPr>
            <p:cNvSpPr txBox="1"/>
            <p:nvPr/>
          </p:nvSpPr>
          <p:spPr>
            <a:xfrm>
              <a:off x="1534718" y="5151948"/>
              <a:ext cx="8586885"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sp>
          <p:nvSpPr>
            <p:cNvPr id="28" name="TextBox 28">
              <a:extLst>
                <a:ext uri="{FF2B5EF4-FFF2-40B4-BE49-F238E27FC236}">
                  <a16:creationId xmlns:a16="http://schemas.microsoft.com/office/drawing/2014/main" id="{5093C12E-F948-3EC9-1B44-17D67CA0F66A}"/>
                </a:ext>
              </a:extLst>
            </p:cNvPr>
            <p:cNvSpPr txBox="1"/>
            <p:nvPr/>
          </p:nvSpPr>
          <p:spPr>
            <a:xfrm>
              <a:off x="1615694" y="6434901"/>
              <a:ext cx="5974843" cy="893410"/>
            </a:xfrm>
            <a:prstGeom prst="rect">
              <a:avLst/>
            </a:prstGeom>
          </p:spPr>
          <p:txBody>
            <a:bodyPr lIns="0" tIns="0" rIns="0" bIns="0">
              <a:spAutoFit/>
            </a:bodyPr>
            <a:lstStyle/>
            <a:p>
              <a:pPr eaLnBrk="1" fontAlgn="auto" hangingPunct="1">
                <a:lnSpc>
                  <a:spcPts val="5483"/>
                </a:lnSpc>
                <a:spcAft>
                  <a:spcPts val="0"/>
                </a:spcAft>
                <a:defRPr/>
              </a:pPr>
              <a:endParaRPr lang="en-US" sz="3916" dirty="0">
                <a:solidFill>
                  <a:srgbClr val="004480"/>
                </a:solidFill>
                <a:latin typeface="Poppins Bold"/>
              </a:endParaRPr>
            </a:p>
          </p:txBody>
        </p:sp>
        <p:sp>
          <p:nvSpPr>
            <p:cNvPr id="29" name="TextBox 29">
              <a:extLst>
                <a:ext uri="{FF2B5EF4-FFF2-40B4-BE49-F238E27FC236}">
                  <a16:creationId xmlns:a16="http://schemas.microsoft.com/office/drawing/2014/main" id="{A4D7F0D9-739D-9C6E-C5CD-3F765C4229DB}"/>
                </a:ext>
              </a:extLst>
            </p:cNvPr>
            <p:cNvSpPr txBox="1"/>
            <p:nvPr/>
          </p:nvSpPr>
          <p:spPr>
            <a:xfrm>
              <a:off x="1534718" y="7357950"/>
              <a:ext cx="8929296"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grpSp>
      <p:sp>
        <p:nvSpPr>
          <p:cNvPr id="3" name="Rectangle 2">
            <a:extLst>
              <a:ext uri="{FF2B5EF4-FFF2-40B4-BE49-F238E27FC236}">
                <a16:creationId xmlns:a16="http://schemas.microsoft.com/office/drawing/2014/main" id="{BD5D589C-0BD8-2294-C762-94485323492A}"/>
              </a:ext>
            </a:extLst>
          </p:cNvPr>
          <p:cNvSpPr/>
          <p:nvPr/>
        </p:nvSpPr>
        <p:spPr>
          <a:xfrm>
            <a:off x="47625" y="31750"/>
            <a:ext cx="18208625" cy="10207625"/>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2126B30-55B2-4361-7AB2-11694EA810E4}"/>
              </a:ext>
            </a:extLst>
          </p:cNvPr>
          <p:cNvSpPr/>
          <p:nvPr/>
        </p:nvSpPr>
        <p:spPr>
          <a:xfrm>
            <a:off x="187325" y="180975"/>
            <a:ext cx="17913350" cy="9931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13320" name="Picture 1">
            <a:extLst>
              <a:ext uri="{FF2B5EF4-FFF2-40B4-BE49-F238E27FC236}">
                <a16:creationId xmlns:a16="http://schemas.microsoft.com/office/drawing/2014/main" id="{C4305593-DA72-F053-53B5-8EE746B5C1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0" y="2219325"/>
            <a:ext cx="12069763" cy="765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5" descr="A blue and white curved object&#10;&#10;Description automatically generated">
            <a:extLst>
              <a:ext uri="{FF2B5EF4-FFF2-40B4-BE49-F238E27FC236}">
                <a16:creationId xmlns:a16="http://schemas.microsoft.com/office/drawing/2014/main" id="{A8686882-966A-9138-924B-D9A20DF2F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75" y="8313738"/>
            <a:ext cx="30940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4" descr="A blue and white curved object&#10;&#10;Description automatically generated">
            <a:extLst>
              <a:ext uri="{FF2B5EF4-FFF2-40B4-BE49-F238E27FC236}">
                <a16:creationId xmlns:a16="http://schemas.microsoft.com/office/drawing/2014/main" id="{C0CDEA9A-8199-32B0-EDC4-05727A9C0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83"/>
          <a:stretch>
            <a:fillRect/>
          </a:stretch>
        </p:blipFill>
        <p:spPr bwMode="auto">
          <a:xfrm>
            <a:off x="0" y="0"/>
            <a:ext cx="33623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C35806AB-CDF2-E324-FF28-379A3F09842E}"/>
              </a:ext>
            </a:extLst>
          </p:cNvPr>
          <p:cNvSpPr txBox="1"/>
          <p:nvPr/>
        </p:nvSpPr>
        <p:spPr>
          <a:xfrm>
            <a:off x="1028700" y="781050"/>
            <a:ext cx="15887700" cy="1438275"/>
          </a:xfrm>
          <a:prstGeom prst="rect">
            <a:avLst/>
          </a:prstGeom>
        </p:spPr>
        <p:txBody>
          <a:bodyPr lIns="0" tIns="0" rIns="0" bIns="0">
            <a:spAutoFit/>
          </a:bodyPr>
          <a:lstStyle/>
          <a:p>
            <a:pPr eaLnBrk="1" fontAlgn="auto" hangingPunct="1">
              <a:lnSpc>
                <a:spcPts val="11819"/>
              </a:lnSpc>
              <a:spcAft>
                <a:spcPts val="0"/>
              </a:spcAft>
              <a:defRPr/>
            </a:pPr>
            <a:r>
              <a:rPr lang="en-US" sz="8442" dirty="0">
                <a:solidFill>
                  <a:srgbClr val="004480"/>
                </a:solidFill>
                <a:latin typeface="Poppins Semi-Bold"/>
              </a:rPr>
              <a:t>Speaking from the margins</a:t>
            </a:r>
          </a:p>
        </p:txBody>
      </p:sp>
      <p:grpSp>
        <p:nvGrpSpPr>
          <p:cNvPr id="15365" name="Group 9">
            <a:extLst>
              <a:ext uri="{FF2B5EF4-FFF2-40B4-BE49-F238E27FC236}">
                <a16:creationId xmlns:a16="http://schemas.microsoft.com/office/drawing/2014/main" id="{0411D318-A11A-9182-3231-C305395240CE}"/>
              </a:ext>
            </a:extLst>
          </p:cNvPr>
          <p:cNvGrpSpPr>
            <a:grpSpLocks/>
          </p:cNvGrpSpPr>
          <p:nvPr/>
        </p:nvGrpSpPr>
        <p:grpSpPr bwMode="auto">
          <a:xfrm>
            <a:off x="3290888" y="6316663"/>
            <a:ext cx="12253912" cy="2714625"/>
            <a:chOff x="1534718" y="4305114"/>
            <a:chExt cx="8929296" cy="3620215"/>
          </a:xfrm>
        </p:grpSpPr>
        <p:sp>
          <p:nvSpPr>
            <p:cNvPr id="23" name="TextBox 23">
              <a:extLst>
                <a:ext uri="{FF2B5EF4-FFF2-40B4-BE49-F238E27FC236}">
                  <a16:creationId xmlns:a16="http://schemas.microsoft.com/office/drawing/2014/main" id="{026848A6-1949-5A17-CEBE-B90DDB1FAD73}"/>
                </a:ext>
              </a:extLst>
            </p:cNvPr>
            <p:cNvSpPr txBox="1"/>
            <p:nvPr/>
          </p:nvSpPr>
          <p:spPr>
            <a:xfrm>
              <a:off x="1534718" y="4305114"/>
              <a:ext cx="5977157" cy="893410"/>
            </a:xfrm>
            <a:prstGeom prst="rect">
              <a:avLst/>
            </a:prstGeom>
          </p:spPr>
          <p:txBody>
            <a:bodyPr lIns="0" tIns="0" rIns="0" bIns="0">
              <a:spAutoFit/>
            </a:bodyPr>
            <a:lstStyle/>
            <a:p>
              <a:pPr eaLnBrk="1" fontAlgn="auto" hangingPunct="1">
                <a:lnSpc>
                  <a:spcPts val="5483"/>
                </a:lnSpc>
                <a:spcAft>
                  <a:spcPts val="0"/>
                </a:spcAft>
                <a:defRPr/>
              </a:pPr>
              <a:endParaRPr lang="en-US" sz="3916" dirty="0">
                <a:solidFill>
                  <a:srgbClr val="004480"/>
                </a:solidFill>
                <a:latin typeface="Poppins Bold"/>
              </a:endParaRPr>
            </a:p>
          </p:txBody>
        </p:sp>
        <p:sp>
          <p:nvSpPr>
            <p:cNvPr id="24" name="TextBox 24">
              <a:extLst>
                <a:ext uri="{FF2B5EF4-FFF2-40B4-BE49-F238E27FC236}">
                  <a16:creationId xmlns:a16="http://schemas.microsoft.com/office/drawing/2014/main" id="{BA428EC9-3DA1-C3E9-1DE1-A5C07C3243D9}"/>
                </a:ext>
              </a:extLst>
            </p:cNvPr>
            <p:cNvSpPr txBox="1"/>
            <p:nvPr/>
          </p:nvSpPr>
          <p:spPr>
            <a:xfrm>
              <a:off x="1534718" y="5151948"/>
              <a:ext cx="8586885"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sp>
          <p:nvSpPr>
            <p:cNvPr id="28" name="TextBox 28">
              <a:extLst>
                <a:ext uri="{FF2B5EF4-FFF2-40B4-BE49-F238E27FC236}">
                  <a16:creationId xmlns:a16="http://schemas.microsoft.com/office/drawing/2014/main" id="{5C5FD695-846E-1781-42A8-1FE5693F0C24}"/>
                </a:ext>
              </a:extLst>
            </p:cNvPr>
            <p:cNvSpPr txBox="1"/>
            <p:nvPr/>
          </p:nvSpPr>
          <p:spPr>
            <a:xfrm>
              <a:off x="1615694" y="6434901"/>
              <a:ext cx="5974843" cy="893410"/>
            </a:xfrm>
            <a:prstGeom prst="rect">
              <a:avLst/>
            </a:prstGeom>
          </p:spPr>
          <p:txBody>
            <a:bodyPr lIns="0" tIns="0" rIns="0" bIns="0">
              <a:spAutoFit/>
            </a:bodyPr>
            <a:lstStyle/>
            <a:p>
              <a:pPr eaLnBrk="1" fontAlgn="auto" hangingPunct="1">
                <a:lnSpc>
                  <a:spcPts val="5483"/>
                </a:lnSpc>
                <a:spcAft>
                  <a:spcPts val="0"/>
                </a:spcAft>
                <a:defRPr/>
              </a:pPr>
              <a:endParaRPr lang="en-US" sz="3916" dirty="0">
                <a:solidFill>
                  <a:srgbClr val="004480"/>
                </a:solidFill>
                <a:latin typeface="Poppins Bold"/>
              </a:endParaRPr>
            </a:p>
          </p:txBody>
        </p:sp>
        <p:sp>
          <p:nvSpPr>
            <p:cNvPr id="29" name="TextBox 29">
              <a:extLst>
                <a:ext uri="{FF2B5EF4-FFF2-40B4-BE49-F238E27FC236}">
                  <a16:creationId xmlns:a16="http://schemas.microsoft.com/office/drawing/2014/main" id="{E1765888-9858-89E5-C21B-BBBB9EB46986}"/>
                </a:ext>
              </a:extLst>
            </p:cNvPr>
            <p:cNvSpPr txBox="1"/>
            <p:nvPr/>
          </p:nvSpPr>
          <p:spPr>
            <a:xfrm>
              <a:off x="1534718" y="7357950"/>
              <a:ext cx="8929296"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grpSp>
      <p:sp>
        <p:nvSpPr>
          <p:cNvPr id="3" name="Rectangle 2">
            <a:extLst>
              <a:ext uri="{FF2B5EF4-FFF2-40B4-BE49-F238E27FC236}">
                <a16:creationId xmlns:a16="http://schemas.microsoft.com/office/drawing/2014/main" id="{AC0CE08F-0C91-0AF8-FCCC-3D8AB71CB7F9}"/>
              </a:ext>
            </a:extLst>
          </p:cNvPr>
          <p:cNvSpPr/>
          <p:nvPr/>
        </p:nvSpPr>
        <p:spPr>
          <a:xfrm>
            <a:off x="47625" y="31750"/>
            <a:ext cx="18208625" cy="10207625"/>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88D5864D-83D6-7F28-9BFD-0E82FA760A85}"/>
              </a:ext>
            </a:extLst>
          </p:cNvPr>
          <p:cNvSpPr/>
          <p:nvPr/>
        </p:nvSpPr>
        <p:spPr>
          <a:xfrm>
            <a:off x="187325" y="180975"/>
            <a:ext cx="17913350" cy="9931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15368" name="Picture 1">
            <a:extLst>
              <a:ext uri="{FF2B5EF4-FFF2-40B4-BE49-F238E27FC236}">
                <a16:creationId xmlns:a16="http://schemas.microsoft.com/office/drawing/2014/main" id="{6EEDFEAE-96CC-D7C0-F93F-DDAB282751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3700" y="2189163"/>
            <a:ext cx="11098213" cy="738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5" descr="A blue and white curved object&#10;&#10;Description automatically generated">
            <a:extLst>
              <a:ext uri="{FF2B5EF4-FFF2-40B4-BE49-F238E27FC236}">
                <a16:creationId xmlns:a16="http://schemas.microsoft.com/office/drawing/2014/main" id="{904F5F1C-F35F-FB77-4C54-06B517D6C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75" y="8313738"/>
            <a:ext cx="30940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4" descr="A blue and white curved object&#10;&#10;Description automatically generated">
            <a:extLst>
              <a:ext uri="{FF2B5EF4-FFF2-40B4-BE49-F238E27FC236}">
                <a16:creationId xmlns:a16="http://schemas.microsoft.com/office/drawing/2014/main" id="{63448CF3-F7E1-9AD6-A93B-42C0C9DFA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83"/>
          <a:stretch>
            <a:fillRect/>
          </a:stretch>
        </p:blipFill>
        <p:spPr bwMode="auto">
          <a:xfrm>
            <a:off x="0" y="0"/>
            <a:ext cx="33623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98033941-E2DA-BE6F-859E-BEA88CF9DDE8}"/>
              </a:ext>
            </a:extLst>
          </p:cNvPr>
          <p:cNvSpPr txBox="1"/>
          <p:nvPr/>
        </p:nvSpPr>
        <p:spPr>
          <a:xfrm>
            <a:off x="1028700" y="781050"/>
            <a:ext cx="15887700" cy="1438275"/>
          </a:xfrm>
          <a:prstGeom prst="rect">
            <a:avLst/>
          </a:prstGeom>
        </p:spPr>
        <p:txBody>
          <a:bodyPr lIns="0" tIns="0" rIns="0" bIns="0">
            <a:spAutoFit/>
          </a:bodyPr>
          <a:lstStyle/>
          <a:p>
            <a:pPr eaLnBrk="1" fontAlgn="auto" hangingPunct="1">
              <a:lnSpc>
                <a:spcPts val="11819"/>
              </a:lnSpc>
              <a:spcAft>
                <a:spcPts val="0"/>
              </a:spcAft>
              <a:defRPr/>
            </a:pPr>
            <a:r>
              <a:rPr lang="en-US" sz="8442" dirty="0">
                <a:solidFill>
                  <a:srgbClr val="004480"/>
                </a:solidFill>
                <a:latin typeface="Poppins Semi-Bold"/>
              </a:rPr>
              <a:t>Speaking from the margins</a:t>
            </a:r>
          </a:p>
        </p:txBody>
      </p:sp>
      <p:grpSp>
        <p:nvGrpSpPr>
          <p:cNvPr id="17413" name="Group 9">
            <a:extLst>
              <a:ext uri="{FF2B5EF4-FFF2-40B4-BE49-F238E27FC236}">
                <a16:creationId xmlns:a16="http://schemas.microsoft.com/office/drawing/2014/main" id="{94863535-FBAA-AB44-9A3D-43541D4D0480}"/>
              </a:ext>
            </a:extLst>
          </p:cNvPr>
          <p:cNvGrpSpPr>
            <a:grpSpLocks/>
          </p:cNvGrpSpPr>
          <p:nvPr/>
        </p:nvGrpSpPr>
        <p:grpSpPr bwMode="auto">
          <a:xfrm>
            <a:off x="3290888" y="6316663"/>
            <a:ext cx="12253912" cy="2714625"/>
            <a:chOff x="1534718" y="4305114"/>
            <a:chExt cx="8929296" cy="3620215"/>
          </a:xfrm>
        </p:grpSpPr>
        <p:sp>
          <p:nvSpPr>
            <p:cNvPr id="23" name="TextBox 23">
              <a:extLst>
                <a:ext uri="{FF2B5EF4-FFF2-40B4-BE49-F238E27FC236}">
                  <a16:creationId xmlns:a16="http://schemas.microsoft.com/office/drawing/2014/main" id="{0692F700-6B95-ABB0-6F2B-F6AD5A89003D}"/>
                </a:ext>
              </a:extLst>
            </p:cNvPr>
            <p:cNvSpPr txBox="1"/>
            <p:nvPr/>
          </p:nvSpPr>
          <p:spPr>
            <a:xfrm>
              <a:off x="1534718" y="4305114"/>
              <a:ext cx="5977157" cy="893410"/>
            </a:xfrm>
            <a:prstGeom prst="rect">
              <a:avLst/>
            </a:prstGeom>
          </p:spPr>
          <p:txBody>
            <a:bodyPr lIns="0" tIns="0" rIns="0" bIns="0">
              <a:spAutoFit/>
            </a:bodyPr>
            <a:lstStyle/>
            <a:p>
              <a:pPr eaLnBrk="1" fontAlgn="auto" hangingPunct="1">
                <a:lnSpc>
                  <a:spcPts val="5483"/>
                </a:lnSpc>
                <a:spcAft>
                  <a:spcPts val="0"/>
                </a:spcAft>
                <a:defRPr/>
              </a:pPr>
              <a:endParaRPr lang="en-US" sz="3916" dirty="0">
                <a:solidFill>
                  <a:srgbClr val="004480"/>
                </a:solidFill>
                <a:latin typeface="Poppins Bold"/>
              </a:endParaRPr>
            </a:p>
          </p:txBody>
        </p:sp>
        <p:sp>
          <p:nvSpPr>
            <p:cNvPr id="24" name="TextBox 24">
              <a:extLst>
                <a:ext uri="{FF2B5EF4-FFF2-40B4-BE49-F238E27FC236}">
                  <a16:creationId xmlns:a16="http://schemas.microsoft.com/office/drawing/2014/main" id="{4F63BFF6-62BB-B8A5-B692-C98838AC2D18}"/>
                </a:ext>
              </a:extLst>
            </p:cNvPr>
            <p:cNvSpPr txBox="1"/>
            <p:nvPr/>
          </p:nvSpPr>
          <p:spPr>
            <a:xfrm>
              <a:off x="1534718" y="5151948"/>
              <a:ext cx="8586885"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sp>
          <p:nvSpPr>
            <p:cNvPr id="28" name="TextBox 28">
              <a:extLst>
                <a:ext uri="{FF2B5EF4-FFF2-40B4-BE49-F238E27FC236}">
                  <a16:creationId xmlns:a16="http://schemas.microsoft.com/office/drawing/2014/main" id="{106DF3E8-4B9E-6205-A3AD-1965049F2572}"/>
                </a:ext>
              </a:extLst>
            </p:cNvPr>
            <p:cNvSpPr txBox="1"/>
            <p:nvPr/>
          </p:nvSpPr>
          <p:spPr>
            <a:xfrm>
              <a:off x="1615694" y="6434901"/>
              <a:ext cx="5974843" cy="893410"/>
            </a:xfrm>
            <a:prstGeom prst="rect">
              <a:avLst/>
            </a:prstGeom>
          </p:spPr>
          <p:txBody>
            <a:bodyPr lIns="0" tIns="0" rIns="0" bIns="0">
              <a:spAutoFit/>
            </a:bodyPr>
            <a:lstStyle/>
            <a:p>
              <a:pPr eaLnBrk="1" fontAlgn="auto" hangingPunct="1">
                <a:lnSpc>
                  <a:spcPts val="5483"/>
                </a:lnSpc>
                <a:spcAft>
                  <a:spcPts val="0"/>
                </a:spcAft>
                <a:defRPr/>
              </a:pPr>
              <a:endParaRPr lang="en-US" sz="3916" dirty="0">
                <a:solidFill>
                  <a:srgbClr val="004480"/>
                </a:solidFill>
                <a:latin typeface="Poppins Bold"/>
              </a:endParaRPr>
            </a:p>
          </p:txBody>
        </p:sp>
        <p:sp>
          <p:nvSpPr>
            <p:cNvPr id="29" name="TextBox 29">
              <a:extLst>
                <a:ext uri="{FF2B5EF4-FFF2-40B4-BE49-F238E27FC236}">
                  <a16:creationId xmlns:a16="http://schemas.microsoft.com/office/drawing/2014/main" id="{751B7C16-9DCA-581C-D98A-36208EAC415A}"/>
                </a:ext>
              </a:extLst>
            </p:cNvPr>
            <p:cNvSpPr txBox="1"/>
            <p:nvPr/>
          </p:nvSpPr>
          <p:spPr>
            <a:xfrm>
              <a:off x="1534718" y="7357950"/>
              <a:ext cx="8929296"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grpSp>
      <p:sp>
        <p:nvSpPr>
          <p:cNvPr id="3" name="Rectangle 2">
            <a:extLst>
              <a:ext uri="{FF2B5EF4-FFF2-40B4-BE49-F238E27FC236}">
                <a16:creationId xmlns:a16="http://schemas.microsoft.com/office/drawing/2014/main" id="{44D3CAC9-BB27-8B65-59AA-6940E2A13726}"/>
              </a:ext>
            </a:extLst>
          </p:cNvPr>
          <p:cNvSpPr/>
          <p:nvPr/>
        </p:nvSpPr>
        <p:spPr>
          <a:xfrm>
            <a:off x="47625" y="31750"/>
            <a:ext cx="18208625" cy="10207625"/>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A8E9F225-68FF-7D53-B9CD-74D22642DAB9}"/>
              </a:ext>
            </a:extLst>
          </p:cNvPr>
          <p:cNvSpPr/>
          <p:nvPr/>
        </p:nvSpPr>
        <p:spPr>
          <a:xfrm>
            <a:off x="187325" y="180975"/>
            <a:ext cx="17913350" cy="9931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17416" name="Picture 3">
            <a:extLst>
              <a:ext uri="{FF2B5EF4-FFF2-40B4-BE49-F238E27FC236}">
                <a16:creationId xmlns:a16="http://schemas.microsoft.com/office/drawing/2014/main" id="{17B48008-89B4-5505-5787-7423142C39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251075"/>
            <a:ext cx="97536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5" descr="A blue and white curved object&#10;&#10;Description automatically generated">
            <a:extLst>
              <a:ext uri="{FF2B5EF4-FFF2-40B4-BE49-F238E27FC236}">
                <a16:creationId xmlns:a16="http://schemas.microsoft.com/office/drawing/2014/main" id="{11385CF1-1B46-2F6C-0B29-A8380EA37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75" y="8313738"/>
            <a:ext cx="30940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4" descr="A blue and white curved object&#10;&#10;Description automatically generated">
            <a:extLst>
              <a:ext uri="{FF2B5EF4-FFF2-40B4-BE49-F238E27FC236}">
                <a16:creationId xmlns:a16="http://schemas.microsoft.com/office/drawing/2014/main" id="{DE2E87A1-86C3-2BD0-7F58-73B4C59C3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83"/>
          <a:stretch>
            <a:fillRect/>
          </a:stretch>
        </p:blipFill>
        <p:spPr bwMode="auto">
          <a:xfrm>
            <a:off x="0" y="0"/>
            <a:ext cx="33623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D71665D3-4DB9-909A-05D4-2BA8115F7B3F}"/>
              </a:ext>
            </a:extLst>
          </p:cNvPr>
          <p:cNvSpPr txBox="1"/>
          <p:nvPr/>
        </p:nvSpPr>
        <p:spPr>
          <a:xfrm>
            <a:off x="1028700" y="781050"/>
            <a:ext cx="15887700" cy="1438275"/>
          </a:xfrm>
          <a:prstGeom prst="rect">
            <a:avLst/>
          </a:prstGeom>
        </p:spPr>
        <p:txBody>
          <a:bodyPr lIns="0" tIns="0" rIns="0" bIns="0">
            <a:spAutoFit/>
          </a:bodyPr>
          <a:lstStyle/>
          <a:p>
            <a:pPr eaLnBrk="1" fontAlgn="auto" hangingPunct="1">
              <a:lnSpc>
                <a:spcPts val="11819"/>
              </a:lnSpc>
              <a:spcAft>
                <a:spcPts val="0"/>
              </a:spcAft>
              <a:defRPr/>
            </a:pPr>
            <a:r>
              <a:rPr lang="en-US" sz="8442" dirty="0">
                <a:solidFill>
                  <a:srgbClr val="004480"/>
                </a:solidFill>
                <a:latin typeface="Poppins Semi-Bold"/>
              </a:rPr>
              <a:t>Speaking from the margins</a:t>
            </a:r>
          </a:p>
        </p:txBody>
      </p:sp>
      <p:grpSp>
        <p:nvGrpSpPr>
          <p:cNvPr id="19461" name="Group 9">
            <a:extLst>
              <a:ext uri="{FF2B5EF4-FFF2-40B4-BE49-F238E27FC236}">
                <a16:creationId xmlns:a16="http://schemas.microsoft.com/office/drawing/2014/main" id="{B8485343-677E-DE1B-07A3-3FF3B6B87BC6}"/>
              </a:ext>
            </a:extLst>
          </p:cNvPr>
          <p:cNvGrpSpPr>
            <a:grpSpLocks/>
          </p:cNvGrpSpPr>
          <p:nvPr/>
        </p:nvGrpSpPr>
        <p:grpSpPr bwMode="auto">
          <a:xfrm>
            <a:off x="1208088" y="2219325"/>
            <a:ext cx="14358937" cy="2714625"/>
            <a:chOff x="0" y="4305114"/>
            <a:chExt cx="10464014" cy="3620215"/>
          </a:xfrm>
        </p:grpSpPr>
        <p:grpSp>
          <p:nvGrpSpPr>
            <p:cNvPr id="19466" name="Group 20">
              <a:extLst>
                <a:ext uri="{FF2B5EF4-FFF2-40B4-BE49-F238E27FC236}">
                  <a16:creationId xmlns:a16="http://schemas.microsoft.com/office/drawing/2014/main" id="{5046B600-DC41-974C-30D6-15DBD4FFAC6C}"/>
                </a:ext>
              </a:extLst>
            </p:cNvPr>
            <p:cNvGrpSpPr>
              <a:grpSpLocks/>
            </p:cNvGrpSpPr>
            <p:nvPr/>
          </p:nvGrpSpPr>
          <p:grpSpPr bwMode="auto">
            <a:xfrm rot="-5400000">
              <a:off x="207381" y="4297980"/>
              <a:ext cx="789356" cy="1204117"/>
              <a:chOff x="0" y="0"/>
              <a:chExt cx="660400" cy="1007402"/>
            </a:xfrm>
          </p:grpSpPr>
          <p:sp>
            <p:nvSpPr>
              <p:cNvPr id="19470" name="Freeform 21">
                <a:extLst>
                  <a:ext uri="{FF2B5EF4-FFF2-40B4-BE49-F238E27FC236}">
                    <a16:creationId xmlns:a16="http://schemas.microsoft.com/office/drawing/2014/main" id="{AA03DD03-6C56-83D1-413C-8AAE669A44C4}"/>
                  </a:ext>
                </a:extLst>
              </p:cNvPr>
              <p:cNvSpPr>
                <a:spLocks/>
              </p:cNvSpPr>
              <p:nvPr/>
            </p:nvSpPr>
            <p:spPr bwMode="auto">
              <a:xfrm>
                <a:off x="0" y="0"/>
                <a:ext cx="660400" cy="1007402"/>
              </a:xfrm>
              <a:custGeom>
                <a:avLst/>
                <a:gdLst>
                  <a:gd name="T0" fmla="*/ 220252 w 660400"/>
                  <a:gd name="T1" fmla="*/ 988333 h 1007402"/>
                  <a:gd name="T2" fmla="*/ 330378 w 660400"/>
                  <a:gd name="T3" fmla="*/ 1007402 h 1007402"/>
                  <a:gd name="T4" fmla="*/ 438009 w 660400"/>
                  <a:gd name="T5" fmla="*/ 989412 h 1007402"/>
                  <a:gd name="T6" fmla="*/ 440148 w 660400"/>
                  <a:gd name="T7" fmla="*/ 988693 h 1007402"/>
                  <a:gd name="T8" fmla="*/ 660400 w 660400"/>
                  <a:gd name="T9" fmla="*/ 674578 h 1007402"/>
                  <a:gd name="T10" fmla="*/ 660400 w 660400"/>
                  <a:gd name="T11" fmla="*/ 0 h 1007402"/>
                  <a:gd name="T12" fmla="*/ 0 w 660400"/>
                  <a:gd name="T13" fmla="*/ 0 h 1007402"/>
                  <a:gd name="T14" fmla="*/ 0 w 660400"/>
                  <a:gd name="T15" fmla="*/ 674077 h 1007402"/>
                  <a:gd name="T16" fmla="*/ 220252 w 660400"/>
                  <a:gd name="T17" fmla="*/ 988333 h 1007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D5A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1" name="TextBox 22">
                <a:extLst>
                  <a:ext uri="{FF2B5EF4-FFF2-40B4-BE49-F238E27FC236}">
                    <a16:creationId xmlns:a16="http://schemas.microsoft.com/office/drawing/2014/main" id="{24ED3FF4-0B6E-0735-9D88-2DD1016C2971}"/>
                  </a:ext>
                </a:extLst>
              </p:cNvPr>
              <p:cNvSpPr txBox="1">
                <a:spLocks noChangeArrowheads="1"/>
              </p:cNvSpPr>
              <p:nvPr/>
            </p:nvSpPr>
            <p:spPr bwMode="auto">
              <a:xfrm>
                <a:off x="0" y="-57150"/>
                <a:ext cx="660400" cy="93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66" tIns="44266" rIns="44266" bIns="4426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63"/>
                  </a:lnSpc>
                  <a:spcBef>
                    <a:spcPct val="0"/>
                  </a:spcBef>
                  <a:buFontTx/>
                  <a:buNone/>
                </a:pPr>
                <a:endParaRPr lang="en-US" altLang="en-US" sz="1800"/>
              </a:p>
            </p:txBody>
          </p:sp>
        </p:grpSp>
        <p:sp>
          <p:nvSpPr>
            <p:cNvPr id="23" name="TextBox 23">
              <a:extLst>
                <a:ext uri="{FF2B5EF4-FFF2-40B4-BE49-F238E27FC236}">
                  <a16:creationId xmlns:a16="http://schemas.microsoft.com/office/drawing/2014/main" id="{50C14425-1233-BFD9-589C-E28017E06A32}"/>
                </a:ext>
              </a:extLst>
            </p:cNvPr>
            <p:cNvSpPr txBox="1"/>
            <p:nvPr/>
          </p:nvSpPr>
          <p:spPr>
            <a:xfrm>
              <a:off x="1535184" y="4305114"/>
              <a:ext cx="5976462" cy="1833395"/>
            </a:xfrm>
            <a:prstGeom prst="rect">
              <a:avLst/>
            </a:prstGeom>
          </p:spPr>
          <p:txBody>
            <a:bodyPr lIns="0" tIns="0" rIns="0" bIns="0">
              <a:spAutoFit/>
            </a:bodyPr>
            <a:lstStyle/>
            <a:p>
              <a:pPr eaLnBrk="1" fontAlgn="auto" hangingPunct="1">
                <a:lnSpc>
                  <a:spcPts val="5483"/>
                </a:lnSpc>
                <a:spcAft>
                  <a:spcPts val="0"/>
                </a:spcAft>
                <a:defRPr/>
              </a:pPr>
              <a:r>
                <a:rPr lang="en-US" sz="3916" dirty="0">
                  <a:solidFill>
                    <a:srgbClr val="004480"/>
                  </a:solidFill>
                  <a:latin typeface="Poppins Bold"/>
                </a:rPr>
                <a:t>Can prophecy be heard from the margins?</a:t>
              </a:r>
            </a:p>
          </p:txBody>
        </p:sp>
        <p:sp>
          <p:nvSpPr>
            <p:cNvPr id="24" name="TextBox 24">
              <a:extLst>
                <a:ext uri="{FF2B5EF4-FFF2-40B4-BE49-F238E27FC236}">
                  <a16:creationId xmlns:a16="http://schemas.microsoft.com/office/drawing/2014/main" id="{6E181FF7-C57B-C208-A5BC-CC0ECD98E9C1}"/>
                </a:ext>
              </a:extLst>
            </p:cNvPr>
            <p:cNvSpPr txBox="1"/>
            <p:nvPr/>
          </p:nvSpPr>
          <p:spPr>
            <a:xfrm>
              <a:off x="1535184" y="5151948"/>
              <a:ext cx="8586392"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sp>
          <p:nvSpPr>
            <p:cNvPr id="29" name="TextBox 29">
              <a:extLst>
                <a:ext uri="{FF2B5EF4-FFF2-40B4-BE49-F238E27FC236}">
                  <a16:creationId xmlns:a16="http://schemas.microsoft.com/office/drawing/2014/main" id="{1C03F293-CC3D-8806-B98A-1E7755300507}"/>
                </a:ext>
              </a:extLst>
            </p:cNvPr>
            <p:cNvSpPr txBox="1"/>
            <p:nvPr/>
          </p:nvSpPr>
          <p:spPr>
            <a:xfrm>
              <a:off x="1535184" y="7357950"/>
              <a:ext cx="8928830" cy="567379"/>
            </a:xfrm>
            <a:prstGeom prst="rect">
              <a:avLst/>
            </a:prstGeom>
          </p:spPr>
          <p:txBody>
            <a:bodyPr lIns="0" tIns="0" rIns="0" bIns="0">
              <a:spAutoFit/>
            </a:bodyPr>
            <a:lstStyle/>
            <a:p>
              <a:pPr eaLnBrk="1" fontAlgn="auto" hangingPunct="1">
                <a:lnSpc>
                  <a:spcPts val="3491"/>
                </a:lnSpc>
                <a:spcAft>
                  <a:spcPts val="0"/>
                </a:spcAft>
                <a:defRPr/>
              </a:pPr>
              <a:endParaRPr lang="en-US" sz="2493" dirty="0">
                <a:solidFill>
                  <a:srgbClr val="000000"/>
                </a:solidFill>
                <a:latin typeface="Poppins"/>
              </a:endParaRPr>
            </a:p>
          </p:txBody>
        </p:sp>
      </p:grpSp>
      <p:sp>
        <p:nvSpPr>
          <p:cNvPr id="3" name="Rectangle 2">
            <a:extLst>
              <a:ext uri="{FF2B5EF4-FFF2-40B4-BE49-F238E27FC236}">
                <a16:creationId xmlns:a16="http://schemas.microsoft.com/office/drawing/2014/main" id="{CE0417BF-C76E-943B-264D-34E12BD9E490}"/>
              </a:ext>
            </a:extLst>
          </p:cNvPr>
          <p:cNvSpPr/>
          <p:nvPr/>
        </p:nvSpPr>
        <p:spPr>
          <a:xfrm>
            <a:off x="47625" y="31750"/>
            <a:ext cx="18208625" cy="10207625"/>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E17285B7-6AA2-E32E-043E-E3DACB552901}"/>
              </a:ext>
            </a:extLst>
          </p:cNvPr>
          <p:cNvSpPr/>
          <p:nvPr/>
        </p:nvSpPr>
        <p:spPr>
          <a:xfrm>
            <a:off x="187325" y="180975"/>
            <a:ext cx="17913350" cy="9931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19464" name="Picture 1">
            <a:extLst>
              <a:ext uri="{FF2B5EF4-FFF2-40B4-BE49-F238E27FC236}">
                <a16:creationId xmlns:a16="http://schemas.microsoft.com/office/drawing/2014/main" id="{970B676B-A5F0-9107-B593-D15BC83ADD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 t="47386" r="-4416" b="24445"/>
          <a:stretch>
            <a:fillRect/>
          </a:stretch>
        </p:blipFill>
        <p:spPr bwMode="auto">
          <a:xfrm>
            <a:off x="703263" y="3490913"/>
            <a:ext cx="17003712"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Box 29">
            <a:extLst>
              <a:ext uri="{FF2B5EF4-FFF2-40B4-BE49-F238E27FC236}">
                <a16:creationId xmlns:a16="http://schemas.microsoft.com/office/drawing/2014/main" id="{A103FB0F-779D-2487-0452-F00C60F5C58D}"/>
              </a:ext>
            </a:extLst>
          </p:cNvPr>
          <p:cNvSpPr txBox="1">
            <a:spLocks noChangeArrowheads="1"/>
          </p:cNvSpPr>
          <p:nvPr/>
        </p:nvSpPr>
        <p:spPr bwMode="auto">
          <a:xfrm>
            <a:off x="11385550" y="2193925"/>
            <a:ext cx="9155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hlinkClick r:id="rId6"/>
              </a:rPr>
              <a:t>https://www.jstor.org/stable/26696443</a:t>
            </a:r>
            <a:endParaRPr lang="en-GB" altLang="en-US"/>
          </a:p>
          <a:p>
            <a:r>
              <a:rPr lang="en-GB" altLang="en-US"/>
              <a:t>Jayakumar Christian</a:t>
            </a:r>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ABDC4FDD96334895BBEDA1FF0D3846" ma:contentTypeVersion="20" ma:contentTypeDescription="Create a new document." ma:contentTypeScope="" ma:versionID="7e2508247fb413ee8cd095f8e33885a4">
  <xsd:schema xmlns:xsd="http://www.w3.org/2001/XMLSchema" xmlns:xs="http://www.w3.org/2001/XMLSchema" xmlns:p="http://schemas.microsoft.com/office/2006/metadata/properties" xmlns:ns2="54c7e114-63e9-4845-99f0-558d34a78a4c" xmlns:ns3="e43d5684-c98a-47e4-8ac6-037ce54e6ffc" targetNamespace="http://schemas.microsoft.com/office/2006/metadata/properties" ma:root="true" ma:fieldsID="9d369bde8fd183506530871c96b0e013" ns2:_="" ns3:_="">
    <xsd:import namespace="54c7e114-63e9-4845-99f0-558d34a78a4c"/>
    <xsd:import namespace="e43d5684-c98a-47e4-8ac6-037ce54e6ff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7e114-63e9-4845-99f0-558d34a78a4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ad3c8917-141b-4337-afc0-e55bf99fa840}" ma:internalName="TaxCatchAll" ma:showField="CatchAllData" ma:web="54c7e114-63e9-4845-99f0-558d34a78a4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3d5684-c98a-47e4-8ac6-037ce54e6ff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7b8b9d2-9d3a-4a2b-b446-7cdc230c21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3d5684-c98a-47e4-8ac6-037ce54e6ffc">
      <Terms xmlns="http://schemas.microsoft.com/office/infopath/2007/PartnerControls"/>
    </lcf76f155ced4ddcb4097134ff3c332f>
    <TaxCatchAll xmlns="54c7e114-63e9-4845-99f0-558d34a78a4c" xsi:nil="true"/>
    <SharedWithUsers xmlns="54c7e114-63e9-4845-99f0-558d34a78a4c">
      <UserInfo xmlns="54c7e114-63e9-4845-99f0-558d34a78a4c">
        <DisplayName xmlns="54c7e114-63e9-4845-99f0-558d34a78a4c"/>
        <AccountId xmlns="54c7e114-63e9-4845-99f0-558d34a78a4c" xsi:nil="true"/>
        <AccountType xmlns="54c7e114-63e9-4845-99f0-558d34a78a4c"/>
      </UserInfo>
    </SharedWithUsers>
  </documentManagement>
</p:properties>
</file>

<file path=customXml/itemProps1.xml><?xml version="1.0" encoding="utf-8"?>
<ds:datastoreItem xmlns:ds="http://schemas.openxmlformats.org/officeDocument/2006/customXml" ds:itemID="{11F2E5DC-B5BB-4F60-9EBE-22DD04604C0B}">
  <ds:schemaRefs>
    <ds:schemaRef ds:uri="http://schemas.microsoft.com/sharepoint/v3/contenttype/forms"/>
  </ds:schemaRefs>
</ds:datastoreItem>
</file>

<file path=customXml/itemProps2.xml><?xml version="1.0" encoding="utf-8"?>
<ds:datastoreItem xmlns:ds="http://schemas.openxmlformats.org/officeDocument/2006/customXml" ds:itemID="{EED2694A-A3A8-4DAA-B7F0-82E0E3C3292D}">
  <ds:schemaRefs>
    <ds:schemaRef ds:uri="54c7e114-63e9-4845-99f0-558d34a78a4c"/>
    <ds:schemaRef ds:uri="e43d5684-c98a-47e4-8ac6-037ce54e6f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8F805F7-E0B0-4CB1-975A-D5055BCE5765}">
  <ds:schemaRefs>
    <ds:schemaRef ds:uri="http://purl.org/dc/terms/"/>
    <ds:schemaRef ds:uri="http://purl.org/dc/dcmitype/"/>
    <ds:schemaRef ds:uri="http://schemas.openxmlformats.org/package/2006/metadata/core-properties"/>
    <ds:schemaRef ds:uri="e43d5684-c98a-47e4-8ac6-037ce54e6ffc"/>
    <ds:schemaRef ds:uri="http://schemas.microsoft.com/office/2006/documentManagement/types"/>
    <ds:schemaRef ds:uri="http://purl.org/dc/elements/1.1/"/>
    <ds:schemaRef ds:uri="http://schemas.microsoft.com/office/infopath/2007/PartnerControls"/>
    <ds:schemaRef ds:uri="54c7e114-63e9-4845-99f0-558d34a78a4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220</TotalTime>
  <Words>1404</Words>
  <Application>Microsoft Office PowerPoint</Application>
  <PresentationFormat>Custom</PresentationFormat>
  <Paragraphs>85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Eurod 2024 Presentation template</dc:title>
  <cp:lastModifiedBy>Heather Roy</cp:lastModifiedBy>
  <cp:revision>33</cp:revision>
  <cp:lastPrinted>2024-05-10T13:22:35Z</cp:lastPrinted>
  <dcterms:created xsi:type="dcterms:W3CDTF">2006-08-16T00:00:00Z</dcterms:created>
  <dcterms:modified xsi:type="dcterms:W3CDTF">2024-05-16T05:22:12Z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0x0101002FABDC4FDD96334895BBEDA1FF0D3846</vt:lpwstr>
  </property>
  <property fmtid="{D5CDD505-2E9C-101B-9397-08002B2CF9AE}" pid="3" name="MediaServiceImageTags">
    <vt:lpwstr/>
  </property>
</Properties>
</file>