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0" r:id="rId6"/>
    <p:sldId id="269" r:id="rId7"/>
    <p:sldId id="270" r:id="rId8"/>
    <p:sldId id="265" r:id="rId9"/>
    <p:sldId id="266" r:id="rId10"/>
    <p:sldId id="271" r:id="rId11"/>
  </p:sldIdLst>
  <p:sldSz cx="12192000" cy="6858000"/>
  <p:notesSz cx="6858000" cy="9144000"/>
  <p:defaultTextStyle>
    <a:defPPr>
      <a:defRPr lang="sk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79915-2BFA-E41B-0B3E-33F558E18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47E57A-E6EF-F009-C57E-DF41FBBEC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sk-FR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1999938-BCC1-D306-4D8F-3CB640EE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42F4789-E79C-EA93-487A-BEDF4B31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2EE88BC-BAA2-C13C-D15C-74939F77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195599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7F3C4-D2D5-4B49-005B-471AF34FC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066C33B-C6E1-7DC1-8368-9C5A12AD1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C1E3952-1905-1CE1-0C7F-9A1F9841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C764A1-371F-88A8-B65B-C7E967BA5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FFF6A47-0B06-DF5A-E4A0-42821291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304418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8C0755A3-3965-1C23-FA9F-3F9566C63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302268A-96C7-6789-71B0-1DDAAFA6B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35BE435-CA90-FF86-664E-05FEC63A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03D1D5-FE2E-790E-1CB8-AEEB8B9B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CE55465-245F-206F-369E-0422436F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355323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CEA15-95AF-BA4A-9222-DF523F07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E8E0891-9C82-4224-942E-F18B1495D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213F103-0BAF-E16F-8295-10BDCA593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D74857-A329-4CA4-CEEF-13AF5DB5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CADCC39-E241-B573-2AD1-BDEEF0F8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232706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55640-1865-80CA-4B3A-6D672379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537E19-6BD7-CDF8-3CC8-144A4DF21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8EE6BAB-3002-9DBB-5E98-6A9DBF5D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583ADDD-F80B-D162-8ED4-8909B67E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3F59A5-40E5-F4AB-6610-3F083E23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393937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ED92E-BFF4-CD5D-39CF-2F5A9058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36650A-EB3E-5E57-07F9-44D46F7FB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0A76E4A-BB8C-1673-9905-146414D9E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38419DF-9AA2-FF81-66D9-3B0473195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6817B63-576B-1794-955B-966806E2A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A9AC688-2DF4-8F8A-8BAA-DB4739CF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181526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811AA-AA05-16C3-028B-65058755A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961117-F920-3FAB-09E3-2DB2A17C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8F97F4-1384-8F62-EBF2-061426D74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2485109-31A5-43B8-651A-B2F94AC4B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C8729F0-7871-894F-67FB-433F899A5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09E67EB-3F13-3E77-F062-826BF9C90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9DDA7E9-ACA0-71A1-DA08-2C045AA1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D61A007-7B12-48F4-69DD-335A286D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305511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08EF1-FEC3-A206-1A26-919F66A3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35E121C1-ED26-56C8-AE24-DF5FDFA9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19E72DF-EF18-FEB4-2114-08E23522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09C2BCB-F1FD-EEC3-2D09-97CBDD6F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140339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B876694-C035-F7FB-2EE8-A12629B8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B8C59CD-943F-F4BE-B837-DF996E491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A6ABA72-9F96-3740-F91A-55062576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385221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2DC529-9284-17E2-EB3F-CEA24402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9C45E6-F731-2AFF-DF6D-320C23D25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362744-FD04-C3D0-0954-B9E96912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3AD70DB-CCC1-5A29-64BE-A07749BD2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8103B1B-9402-401B-4A8F-7BA8DEC9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2427B01-6B02-6443-8003-50CB166D1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340047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50D13-C8BB-A162-B06C-8D3F2612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B632334-74F3-B8E6-FD0C-EE8CE1E7C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FR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DF4463-A76B-52A4-120A-2558B94C9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1E324A7-92E1-30E0-AD92-427E57AC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35A95E-933C-410D-336F-3F6001FC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FR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CAE2252-47B1-957B-9837-E94EE631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179570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76181ED-E14A-A20C-DA96-F539C12FD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sk-FR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4E4081-4353-50E7-E813-D2111763E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FR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9C5E698-A84F-CE52-6691-ABC6635E7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0F1D26-66C5-B040-AD73-3847D277A67E}" type="datetimeFigureOut">
              <a:rPr lang="sk-FR" smtClean="0"/>
              <a:t>10/08/2024</a:t>
            </a:fld>
            <a:endParaRPr lang="sk-FR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D4BD1D5-CE7E-C17D-989B-7AFBE1598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FR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FF64CEF-6D44-0E84-434F-C2B3A0310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BA7421-121A-3945-B47B-2ECBD65111E9}" type="slidenum">
              <a:rPr lang="sk-FR" smtClean="0"/>
              <a:t>‹#›</a:t>
            </a:fld>
            <a:endParaRPr lang="sk-FR"/>
          </a:p>
        </p:txBody>
      </p:sp>
    </p:spTree>
    <p:extLst>
      <p:ext uri="{BB962C8B-B14F-4D97-AF65-F5344CB8AC3E}">
        <p14:creationId xmlns:p14="http://schemas.microsoft.com/office/powerpoint/2010/main" val="65842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250F6DB-72DB-AA21-6A3A-9AFEB5E4DDCE}"/>
              </a:ext>
            </a:extLst>
          </p:cNvPr>
          <p:cNvSpPr txBox="1"/>
          <p:nvPr/>
        </p:nvSpPr>
        <p:spPr>
          <a:xfrm>
            <a:off x="4900057" y="2312870"/>
            <a:ext cx="648831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k-SK" sz="4800" b="1" i="0" u="none" strike="noStrike" dirty="0">
                <a:ln/>
                <a:solidFill>
                  <a:schemeClr val="accent4"/>
                </a:solidFill>
                <a:latin typeface="Tisa Offc Serif Pro" panose="02010504030101020102" pitchFamily="2" charset="0"/>
              </a:rPr>
              <a:t>Evangelical Diakonia in Slovakia</a:t>
            </a:r>
            <a:endParaRPr lang="sk-FR" sz="4800" b="1" dirty="0">
              <a:ln/>
              <a:solidFill>
                <a:schemeClr val="accent4"/>
              </a:solidFill>
              <a:latin typeface="Tisa Offc Serif Pro" panose="02010504030101020102" pitchFamily="2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634626C8-1637-2806-22BE-A55652AE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7" y="1705886"/>
            <a:ext cx="33655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0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5E66435-3507-6DAE-CFD2-C1C745964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895" y="4044024"/>
            <a:ext cx="2030144" cy="270076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C7915C3-EDED-DC3C-6F8D-ADB201E98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3" y="198399"/>
            <a:ext cx="2090156" cy="313230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717A50E-F381-D0AF-9E64-39C79E717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385" y="3739902"/>
            <a:ext cx="4888664" cy="239289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84F138E-A449-3492-C02D-D1F19F126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328" y="79345"/>
            <a:ext cx="1828959" cy="325554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F6BE3DC-61F6-870B-3F21-1097B3C23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705" y="428757"/>
            <a:ext cx="2176461" cy="290194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24762FC-867C-9A61-A5B3-5C50B6B39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8685" y="3549198"/>
            <a:ext cx="2481602" cy="330880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1184F05-9E18-C3D1-0EE6-91D7B1E9B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835" y="725202"/>
            <a:ext cx="2230866" cy="257522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F6035EE-427E-6217-118D-2E05BC871D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59" y="3557570"/>
            <a:ext cx="2241290" cy="298838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3AEA797-78B3-8D67-4278-3CBD6D0D1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5173" y="725202"/>
            <a:ext cx="3306201" cy="24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4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476530B3-60AC-CFAA-6672-9C2E6EF66199}"/>
              </a:ext>
            </a:extLst>
          </p:cNvPr>
          <p:cNvSpPr/>
          <p:nvPr/>
        </p:nvSpPr>
        <p:spPr>
          <a:xfrm>
            <a:off x="943164" y="121960"/>
            <a:ext cx="4210696" cy="16869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FR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6C8BE3B-4442-5D90-F1CA-5AD1EE9A2560}"/>
              </a:ext>
            </a:extLst>
          </p:cNvPr>
          <p:cNvSpPr txBox="1"/>
          <p:nvPr/>
        </p:nvSpPr>
        <p:spPr>
          <a:xfrm>
            <a:off x="1165108" y="285359"/>
            <a:ext cx="37668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DISTRIBUTION OF HUMANITARIAN SUPPORT, EMERGENCY SHELTER, HYGIENICKITSAND FOOD</a:t>
            </a:r>
            <a:endParaRPr lang="sk-FR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571BE3C4-6EC2-863E-929E-ECD7AD967028}"/>
              </a:ext>
            </a:extLst>
          </p:cNvPr>
          <p:cNvSpPr/>
          <p:nvPr/>
        </p:nvSpPr>
        <p:spPr>
          <a:xfrm>
            <a:off x="154269" y="4996565"/>
            <a:ext cx="4210696" cy="16869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FR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CCCC62CB-0FD3-D898-FCBF-C3D87332D972}"/>
              </a:ext>
            </a:extLst>
          </p:cNvPr>
          <p:cNvSpPr txBox="1"/>
          <p:nvPr/>
        </p:nvSpPr>
        <p:spPr>
          <a:xfrm>
            <a:off x="261841" y="5448631"/>
            <a:ext cx="399555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sk-SK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INDIVIDUAL ASSISTANCES AND HEALTH AND LIFE SITUATION CONSULTATIONS</a:t>
            </a:r>
            <a:endParaRPr lang="sk-FR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1FB36296-46A0-3D45-AF9A-3D9FEDD9A77C}"/>
              </a:ext>
            </a:extLst>
          </p:cNvPr>
          <p:cNvSpPr/>
          <p:nvPr/>
        </p:nvSpPr>
        <p:spPr>
          <a:xfrm>
            <a:off x="7038141" y="133853"/>
            <a:ext cx="4210696" cy="16869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0" u="none" strike="noStrik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SOCIAL-DIAKONIC</a:t>
            </a:r>
            <a:r>
              <a:rPr lang="sk-SK" b="1" i="0" u="none" strike="noStrik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 WORK</a:t>
            </a:r>
          </a:p>
        </p:txBody>
      </p:sp>
      <p:sp>
        <p:nvSpPr>
          <p:cNvPr id="19" name="Obdĺžnik: zaoblené rohy 18">
            <a:extLst>
              <a:ext uri="{FF2B5EF4-FFF2-40B4-BE49-F238E27FC236}">
                <a16:creationId xmlns:a16="http://schemas.microsoft.com/office/drawing/2014/main" id="{3F28BF11-EBA8-F3C5-857B-39D7AA9F920C}"/>
              </a:ext>
            </a:extLst>
          </p:cNvPr>
          <p:cNvSpPr/>
          <p:nvPr/>
        </p:nvSpPr>
        <p:spPr>
          <a:xfrm>
            <a:off x="7964512" y="5066799"/>
            <a:ext cx="4210696" cy="16869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FR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557023CA-A814-0593-F6D5-0237A4B955BB}"/>
              </a:ext>
            </a:extLst>
          </p:cNvPr>
          <p:cNvSpPr txBox="1"/>
          <p:nvPr/>
        </p:nvSpPr>
        <p:spPr>
          <a:xfrm>
            <a:off x="8101989" y="5725630"/>
            <a:ext cx="3935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COMMUNITY</a:t>
            </a:r>
            <a:r>
              <a:rPr lang="en-GB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sk-SK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MOTIVATION EVENTS</a:t>
            </a:r>
            <a:endParaRPr lang="sk-FR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85B79946-D89E-2BC5-B93C-8A352D3EECA9}"/>
              </a:ext>
            </a:extLst>
          </p:cNvPr>
          <p:cNvSpPr/>
          <p:nvPr/>
        </p:nvSpPr>
        <p:spPr>
          <a:xfrm>
            <a:off x="46697" y="2585502"/>
            <a:ext cx="4210696" cy="16869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GB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DELIVERED PSYCHOLOGICAL SUPPORT IN GROUP TO INDIVIDUAL CONSULTATIONS FOR KIDS AND TEENAGERS</a:t>
            </a:r>
            <a:endParaRPr lang="sk-FR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57444F98-C12B-A64E-A5AD-A1A57AAF697D}"/>
              </a:ext>
            </a:extLst>
          </p:cNvPr>
          <p:cNvSpPr/>
          <p:nvPr/>
        </p:nvSpPr>
        <p:spPr>
          <a:xfrm>
            <a:off x="7964512" y="2720972"/>
            <a:ext cx="4210696" cy="16869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FR"/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0B4F91D1-8C71-42DA-A988-11F8C2248CED}"/>
              </a:ext>
            </a:extLst>
          </p:cNvPr>
          <p:cNvSpPr txBox="1"/>
          <p:nvPr/>
        </p:nvSpPr>
        <p:spPr>
          <a:xfrm>
            <a:off x="8430480" y="3072168"/>
            <a:ext cx="3607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b="1" i="0" u="none" strike="noStrik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PREVENTION FOR DIFFERENT SOCIAL GROUPS AND EDUCATION AND VOLUNTEERING</a:t>
            </a:r>
            <a:endParaRPr lang="sk-SK" b="1" i="0" u="none" strike="noStrik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F36E032-71AF-9358-9558-A1EAC6B60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3" y="2034988"/>
            <a:ext cx="2719858" cy="31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27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570B6AF3-44C9-D605-552F-2A206D1C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90ECEC3D-BA19-68AA-1F82-0C274464F007}"/>
              </a:ext>
            </a:extLst>
          </p:cNvPr>
          <p:cNvSpPr txBox="1"/>
          <p:nvPr/>
        </p:nvSpPr>
        <p:spPr>
          <a:xfrm>
            <a:off x="-457172" y="423291"/>
            <a:ext cx="6158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TARGET GROUP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F8F1B8C-BF4E-59DA-8CB7-291789A4D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4" y="1457228"/>
            <a:ext cx="4324465" cy="28797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CA020E1D-11B7-6958-B549-06CC2B6EFD36}"/>
              </a:ext>
            </a:extLst>
          </p:cNvPr>
          <p:cNvSpPr txBox="1"/>
          <p:nvPr/>
        </p:nvSpPr>
        <p:spPr>
          <a:xfrm>
            <a:off x="5701580" y="1554467"/>
            <a:ext cx="2195074" cy="6469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solidFill>
                  <a:srgbClr val="00B0F0"/>
                </a:solidFill>
              </a:rPr>
              <a:t>SENIORS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45561A8-281D-B03B-DA0D-D63919EA7A53}"/>
              </a:ext>
            </a:extLst>
          </p:cNvPr>
          <p:cNvSpPr txBox="1"/>
          <p:nvPr/>
        </p:nvSpPr>
        <p:spPr>
          <a:xfrm>
            <a:off x="9255168" y="1618145"/>
            <a:ext cx="2812779" cy="1191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k-SK" sz="3200" dirty="0"/>
              <a:t>PEOPLE WITH DISABILITIES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7602A10-174F-C2AF-647E-DDF9E415FD47}"/>
              </a:ext>
            </a:extLst>
          </p:cNvPr>
          <p:cNvSpPr txBox="1"/>
          <p:nvPr/>
        </p:nvSpPr>
        <p:spPr>
          <a:xfrm>
            <a:off x="6725901" y="497680"/>
            <a:ext cx="4898700" cy="6469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PEOPLE IN NEED OF HELP</a:t>
            </a:r>
            <a:endParaRPr lang="sk-SK" sz="3200" dirty="0">
              <a:solidFill>
                <a:srgbClr val="00B0F0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548B7E8-5E3B-0912-C0D1-2F63130D0BD1}"/>
              </a:ext>
            </a:extLst>
          </p:cNvPr>
          <p:cNvSpPr txBox="1"/>
          <p:nvPr/>
        </p:nvSpPr>
        <p:spPr>
          <a:xfrm>
            <a:off x="5411121" y="3148412"/>
            <a:ext cx="5552957" cy="337113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PEOPLE IN VARIOUS DIFFICULT SOCIAL AND HEALTH SITUATIONS RESULTING FROM NATURAL DISASTERS AND WAR CONFLICTS</a:t>
            </a:r>
            <a:endParaRPr lang="sk-SK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4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49EEE235-C9D4-43C2-6263-DDAA4AE2CFD0}"/>
              </a:ext>
            </a:extLst>
          </p:cNvPr>
          <p:cNvSpPr txBox="1"/>
          <p:nvPr/>
        </p:nvSpPr>
        <p:spPr>
          <a:xfrm>
            <a:off x="152078" y="3377953"/>
            <a:ext cx="4782595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/>
              <a:t>PROBLEM:</a:t>
            </a:r>
          </a:p>
          <a:p>
            <a:pPr algn="ctr"/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/>
              <a:t>New </a:t>
            </a:r>
            <a:r>
              <a:rPr lang="sk-SK" dirty="0" err="1"/>
              <a:t>environment</a:t>
            </a:r>
            <a:endParaRPr lang="sk-S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 err="1"/>
              <a:t>Housing</a:t>
            </a:r>
            <a:r>
              <a:rPr lang="sk-SK" dirty="0"/>
              <a:t> </a:t>
            </a:r>
            <a:r>
              <a:rPr lang="sk-SK" dirty="0" err="1"/>
              <a:t>issues</a:t>
            </a:r>
            <a:endParaRPr lang="sk-S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/>
              <a:t>Basic </a:t>
            </a:r>
            <a:r>
              <a:rPr lang="sk-SK" dirty="0" err="1"/>
              <a:t>material</a:t>
            </a:r>
            <a:r>
              <a:rPr lang="sk-SK" dirty="0"/>
              <a:t> </a:t>
            </a:r>
            <a:r>
              <a:rPr lang="sk-SK" dirty="0" err="1"/>
              <a:t>needs</a:t>
            </a:r>
            <a:endParaRPr lang="sk-S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traditions</a:t>
            </a:r>
            <a:endParaRPr lang="sk-S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/>
              <a:t>Public services</a:t>
            </a:r>
            <a:endParaRPr lang="en-GB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C190FA4-D645-1B7E-436A-D0812C05D47F}"/>
              </a:ext>
            </a:extLst>
          </p:cNvPr>
          <p:cNvSpPr txBox="1"/>
          <p:nvPr/>
        </p:nvSpPr>
        <p:spPr>
          <a:xfrm>
            <a:off x="152078" y="159839"/>
            <a:ext cx="6793883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sk-SK" sz="4800" b="1" dirty="0">
                <a:ln/>
                <a:solidFill>
                  <a:schemeClr val="accent4"/>
                </a:solidFill>
              </a:rPr>
              <a:t>ADAPTATION AND STABILISATION OF REFUGEE FAMILIES</a:t>
            </a:r>
            <a:endParaRPr lang="sk-FR" sz="4800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D62C113-27C8-8F7D-2A16-45E5FA4B4249}"/>
              </a:ext>
            </a:extLst>
          </p:cNvPr>
          <p:cNvSpPr txBox="1"/>
          <p:nvPr/>
        </p:nvSpPr>
        <p:spPr>
          <a:xfrm>
            <a:off x="5584692" y="370219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k-FR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D07451E-4D66-61DD-A39E-3C23D4E479EE}"/>
              </a:ext>
            </a:extLst>
          </p:cNvPr>
          <p:cNvSpPr txBox="1"/>
          <p:nvPr/>
        </p:nvSpPr>
        <p:spPr>
          <a:xfrm>
            <a:off x="6499092" y="3516453"/>
            <a:ext cx="5573163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/>
              <a:t>Healthcare and individual assistance in 15 </a:t>
            </a:r>
            <a:r>
              <a:rPr lang="sk-SK" dirty="0" err="1"/>
              <a:t>communities</a:t>
            </a:r>
            <a:r>
              <a:rPr lang="sk-SK" dirty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 err="1"/>
              <a:t>Food</a:t>
            </a:r>
            <a:r>
              <a:rPr lang="sk-SK" dirty="0"/>
              <a:t> and material aid cash vouchers distributed to 3200 </a:t>
            </a:r>
            <a:r>
              <a:rPr lang="sk-SK" dirty="0" err="1"/>
              <a:t>persons</a:t>
            </a:r>
            <a:endParaRPr lang="sk-S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/>
              <a:t>Housing </a:t>
            </a:r>
            <a:r>
              <a:rPr lang="sk-SK" dirty="0" err="1"/>
              <a:t>policy</a:t>
            </a:r>
            <a:r>
              <a:rPr lang="sk-SK" dirty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k-SK" dirty="0" err="1"/>
              <a:t>Installed</a:t>
            </a:r>
            <a:r>
              <a:rPr lang="sk-SK" dirty="0"/>
              <a:t> health support </a:t>
            </a:r>
            <a:r>
              <a:rPr lang="sk-SK" dirty="0" err="1"/>
              <a:t>equipment</a:t>
            </a:r>
            <a:r>
              <a:rPr lang="sk-SK" dirty="0"/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sk-FR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AE2B354E-B29A-5830-8D29-4D0AE88C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23" y="27949"/>
            <a:ext cx="2822107" cy="3234826"/>
          </a:xfrm>
          <a:prstGeom prst="rect">
            <a:avLst/>
          </a:prstGeom>
        </p:spPr>
      </p:pic>
      <p:sp>
        <p:nvSpPr>
          <p:cNvPr id="2" name="Šípka: doprava 1">
            <a:extLst>
              <a:ext uri="{FF2B5EF4-FFF2-40B4-BE49-F238E27FC236}">
                <a16:creationId xmlns:a16="http://schemas.microsoft.com/office/drawing/2014/main" id="{FEDA1F62-6879-FC1C-4BC2-2F06F9962C32}"/>
              </a:ext>
            </a:extLst>
          </p:cNvPr>
          <p:cNvSpPr/>
          <p:nvPr/>
        </p:nvSpPr>
        <p:spPr>
          <a:xfrm>
            <a:off x="5195675" y="4616589"/>
            <a:ext cx="1115478" cy="735339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3675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4E96E5C-D5C1-D34C-8A87-D9EEAB088A6D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k-FR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E5477AB-EAD4-2BCD-063D-AE22822AFC32}"/>
              </a:ext>
            </a:extLst>
          </p:cNvPr>
          <p:cNvSpPr txBox="1"/>
          <p:nvPr/>
        </p:nvSpPr>
        <p:spPr>
          <a:xfrm>
            <a:off x="54655" y="286886"/>
            <a:ext cx="794693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sk-SK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STABILISATION AND SUPPORT</a:t>
            </a:r>
            <a:endParaRPr lang="en-GB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algn="l"/>
            <a:endParaRPr lang="sk-FR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361CB65-1DE6-0948-436C-BD4E062D8636}"/>
              </a:ext>
            </a:extLst>
          </p:cNvPr>
          <p:cNvSpPr txBox="1"/>
          <p:nvPr/>
        </p:nvSpPr>
        <p:spPr>
          <a:xfrm>
            <a:off x="5355126" y="2282527"/>
            <a:ext cx="3902843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k-FR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A4DF8878-5576-DDD0-671C-38B5E2E6C86A}"/>
              </a:ext>
            </a:extLst>
          </p:cNvPr>
          <p:cNvSpPr txBox="1"/>
          <p:nvPr/>
        </p:nvSpPr>
        <p:spPr>
          <a:xfrm>
            <a:off x="54655" y="2060607"/>
            <a:ext cx="5375309" cy="258532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Old people are not employed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Pensioners are living in the collective </a:t>
            </a:r>
            <a:r>
              <a:rPr lang="en-US" b="1" dirty="0" err="1">
                <a:solidFill>
                  <a:srgbClr val="00B0F0"/>
                </a:solidFill>
              </a:rPr>
              <a:t>centres</a:t>
            </a:r>
            <a:endParaRPr lang="en-US" b="1" dirty="0">
              <a:solidFill>
                <a:srgbClr val="00B0F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Psychological stress and trauma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Lack of interactions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F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Lack of physical and mental support activities</a:t>
            </a:r>
            <a:endParaRPr lang="sk-FR" b="1" dirty="0">
              <a:solidFill>
                <a:srgbClr val="00B0F0"/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2A02D0E-9AA6-9852-EDEB-9118490CF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267" y="4047364"/>
            <a:ext cx="3560373" cy="267027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FDF05973-8EE8-356B-3882-457E5AEDF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857" y="140357"/>
            <a:ext cx="2661319" cy="338782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EF53030-23B1-2D1F-4D62-9122BCC2F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325" y="3304240"/>
            <a:ext cx="2559466" cy="34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5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3AC523F5-5C0A-0FBC-5B2C-37BE29CB3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045"/>
            <a:ext cx="12192000" cy="6857999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53F9674B-A4BC-02FE-F966-E5B4142AE9AA}"/>
              </a:ext>
            </a:extLst>
          </p:cNvPr>
          <p:cNvSpPr txBox="1"/>
          <p:nvPr/>
        </p:nvSpPr>
        <p:spPr>
          <a:xfrm>
            <a:off x="322731" y="4951753"/>
            <a:ext cx="123573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800" b="1" dirty="0">
                <a:ln/>
                <a:solidFill>
                  <a:schemeClr val="bg1"/>
                </a:solidFill>
                <a:latin typeface="Tisa Offc Serif Pro" panose="02010504030101020102" pitchFamily="2" charset="0"/>
              </a:rPr>
              <a:t>MOTIVATION AND PERSONAL DEVELOPMENT</a:t>
            </a:r>
          </a:p>
          <a:p>
            <a:pPr algn="ctr"/>
            <a:r>
              <a:rPr lang="en-GB" b="1" dirty="0">
                <a:ln/>
                <a:solidFill>
                  <a:schemeClr val="bg1"/>
                </a:solidFill>
              </a:rPr>
              <a:t>Motivation meetings and courses for women</a:t>
            </a:r>
            <a:endParaRPr lang="sk-SK" b="1" dirty="0">
              <a:ln/>
              <a:solidFill>
                <a:schemeClr val="bg1"/>
              </a:solidFill>
            </a:endParaRPr>
          </a:p>
          <a:p>
            <a:pPr algn="ctr"/>
            <a:endParaRPr lang="sk-SK" b="1" dirty="0">
              <a:ln/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ln/>
                <a:solidFill>
                  <a:schemeClr val="bg1"/>
                </a:solidFill>
              </a:rPr>
              <a:t>Art therapy and sports activities for adults </a:t>
            </a:r>
            <a:endParaRPr lang="sk-SK" b="1" dirty="0">
              <a:ln/>
              <a:solidFill>
                <a:schemeClr val="bg1"/>
              </a:solidFill>
            </a:endParaRPr>
          </a:p>
          <a:p>
            <a:pPr algn="ctr"/>
            <a:endParaRPr lang="sk-SK" b="1" dirty="0">
              <a:ln/>
              <a:solidFill>
                <a:schemeClr val="bg1"/>
              </a:solidFill>
            </a:endParaRPr>
          </a:p>
          <a:p>
            <a:pPr algn="ctr"/>
            <a:r>
              <a:rPr lang="en-GB" b="1" dirty="0">
                <a:ln/>
                <a:solidFill>
                  <a:schemeClr val="bg1"/>
                </a:solidFill>
              </a:rPr>
              <a:t>Individual consultations</a:t>
            </a:r>
          </a:p>
          <a:p>
            <a:pPr algn="ctr"/>
            <a:endParaRPr lang="sk-FR" sz="1800" b="1" dirty="0">
              <a:ln/>
              <a:solidFill>
                <a:schemeClr val="accent4"/>
              </a:solidFill>
              <a:latin typeface="Tisa Offc Serif Pro" panose="02010504030101020102" pitchFamily="2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1D1960F-5D74-A579-210E-78399811A3A3}"/>
              </a:ext>
            </a:extLst>
          </p:cNvPr>
          <p:cNvSpPr txBox="1"/>
          <p:nvPr/>
        </p:nvSpPr>
        <p:spPr>
          <a:xfrm>
            <a:off x="0" y="43046"/>
            <a:ext cx="118513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8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SOCIAL AND HEALTH CARE FORMOST VULNERABLE </a:t>
            </a:r>
          </a:p>
          <a:p>
            <a:pPr algn="ctr"/>
            <a:r>
              <a:rPr lang="sk-SK" sz="18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GROUPS</a:t>
            </a:r>
          </a:p>
          <a:p>
            <a:pPr algn="ctr"/>
            <a:endParaRPr lang="sk-SK" sz="1800" b="1" i="0" u="none" strike="noStrik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sk-SK" b="1" i="0" u="none" strike="noStrike" dirty="0" err="1">
                <a:solidFill>
                  <a:schemeClr val="bg1"/>
                </a:solidFill>
              </a:rPr>
              <a:t>Healthcare</a:t>
            </a:r>
            <a:r>
              <a:rPr lang="sk-SK" b="1" i="0" u="none" strike="noStrike" dirty="0">
                <a:solidFill>
                  <a:schemeClr val="bg1"/>
                </a:solidFill>
              </a:rPr>
              <a:t> and </a:t>
            </a:r>
            <a:r>
              <a:rPr lang="sk-SK" b="1" i="0" u="none" strike="noStrike" dirty="0" err="1">
                <a:solidFill>
                  <a:schemeClr val="bg1"/>
                </a:solidFill>
              </a:rPr>
              <a:t>individual</a:t>
            </a:r>
            <a:r>
              <a:rPr lang="sk-SK" b="1" i="0" u="none" strike="noStrike" dirty="0">
                <a:solidFill>
                  <a:schemeClr val="bg1"/>
                </a:solidFill>
              </a:rPr>
              <a:t> </a:t>
            </a:r>
            <a:r>
              <a:rPr lang="sk-SK" b="1" i="0" u="none" strike="noStrike" dirty="0" err="1">
                <a:solidFill>
                  <a:schemeClr val="bg1"/>
                </a:solidFill>
              </a:rPr>
              <a:t>assistance</a:t>
            </a:r>
            <a:r>
              <a:rPr lang="sk-SK" b="1" i="0" u="none" strike="noStrike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sk-SK" b="1" i="0" u="none" strike="noStrike" dirty="0">
              <a:solidFill>
                <a:schemeClr val="bg1"/>
              </a:solidFill>
            </a:endParaRPr>
          </a:p>
          <a:p>
            <a:pPr algn="ctr"/>
            <a:r>
              <a:rPr lang="sk-SK" b="1" i="0" u="none" strike="noStrike" dirty="0" err="1">
                <a:solidFill>
                  <a:schemeClr val="bg1"/>
                </a:solidFill>
              </a:rPr>
              <a:t>Food</a:t>
            </a:r>
            <a:r>
              <a:rPr lang="sk-SK" b="1" i="0" u="none" strike="noStrike" dirty="0">
                <a:solidFill>
                  <a:schemeClr val="bg1"/>
                </a:solidFill>
              </a:rPr>
              <a:t> </a:t>
            </a:r>
            <a:r>
              <a:rPr lang="sk-SK" b="1" i="0" u="none" strike="noStrike" dirty="0" err="1">
                <a:solidFill>
                  <a:schemeClr val="bg1"/>
                </a:solidFill>
              </a:rPr>
              <a:t>aid</a:t>
            </a:r>
            <a:r>
              <a:rPr lang="sk-SK" b="1" i="0" u="none" strike="noStrike" dirty="0">
                <a:solidFill>
                  <a:schemeClr val="bg1"/>
                </a:solidFill>
              </a:rPr>
              <a:t> </a:t>
            </a:r>
            <a:r>
              <a:rPr lang="sk-SK" b="1" i="0" u="none" strike="noStrike" dirty="0" err="1">
                <a:solidFill>
                  <a:schemeClr val="bg1"/>
                </a:solidFill>
              </a:rPr>
              <a:t>for</a:t>
            </a:r>
            <a:r>
              <a:rPr lang="sk-SK" b="1" i="0" u="none" strike="noStrike" dirty="0">
                <a:solidFill>
                  <a:schemeClr val="bg1"/>
                </a:solidFill>
              </a:rPr>
              <a:t> </a:t>
            </a:r>
            <a:r>
              <a:rPr lang="sk-SK" b="1" i="0" u="none" strike="noStrike" dirty="0" err="1">
                <a:solidFill>
                  <a:schemeClr val="bg1"/>
                </a:solidFill>
              </a:rPr>
              <a:t>community</a:t>
            </a:r>
            <a:r>
              <a:rPr lang="sk-SK" b="1" i="0" u="none" strike="noStrike" dirty="0">
                <a:solidFill>
                  <a:schemeClr val="bg1"/>
                </a:solidFill>
              </a:rPr>
              <a:t> </a:t>
            </a:r>
            <a:r>
              <a:rPr lang="sk-SK" b="1" i="0" u="none" strike="noStrike" dirty="0" err="1">
                <a:solidFill>
                  <a:schemeClr val="bg1"/>
                </a:solidFill>
              </a:rPr>
              <a:t>activity</a:t>
            </a:r>
            <a:r>
              <a:rPr lang="sk-SK" b="1" i="0" u="none" strike="noStrike" dirty="0">
                <a:solidFill>
                  <a:schemeClr val="bg1"/>
                </a:solidFill>
              </a:rPr>
              <a:t>  </a:t>
            </a:r>
          </a:p>
          <a:p>
            <a:pPr algn="ctr"/>
            <a:endParaRPr lang="sk-SK" b="1" i="0" u="none" strike="noStrik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sk-SK" b="1" i="0" u="none" strike="noStrike" dirty="0">
                <a:solidFill>
                  <a:srgbClr val="00B0F0"/>
                </a:solidFill>
              </a:rPr>
              <a:t>  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Mental</a:t>
            </a:r>
            <a:r>
              <a:rPr lang="sk-SK" b="1" i="0" u="none" strike="noStrike" dirty="0">
                <a:solidFill>
                  <a:srgbClr val="00B0F0"/>
                </a:solidFill>
              </a:rPr>
              <a:t> and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physical</a:t>
            </a:r>
            <a:r>
              <a:rPr lang="sk-SK" b="1" i="0" u="none" strike="noStrike" dirty="0">
                <a:solidFill>
                  <a:srgbClr val="00B0F0"/>
                </a:solidFill>
              </a:rPr>
              <a:t>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activities</a:t>
            </a:r>
            <a:r>
              <a:rPr lang="sk-SK" b="1" i="0" u="none" strike="noStrike" dirty="0">
                <a:solidFill>
                  <a:srgbClr val="00B0F0"/>
                </a:solidFill>
              </a:rPr>
              <a:t>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for</a:t>
            </a:r>
            <a:r>
              <a:rPr lang="sk-SK" b="1" i="0" u="none" strike="noStrike" dirty="0">
                <a:solidFill>
                  <a:srgbClr val="00B0F0"/>
                </a:solidFill>
              </a:rPr>
              <a:t>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pensioners</a:t>
            </a:r>
            <a:r>
              <a:rPr lang="sk-SK" b="1" i="0" u="none" strike="noStrike" dirty="0">
                <a:solidFill>
                  <a:srgbClr val="00B0F0"/>
                </a:solidFill>
              </a:rPr>
              <a:t> and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handicapped</a:t>
            </a:r>
            <a:r>
              <a:rPr lang="sk-SK" b="1" i="0" u="none" strike="noStrike" dirty="0">
                <a:solidFill>
                  <a:srgbClr val="00B0F0"/>
                </a:solidFill>
              </a:rPr>
              <a:t>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persons</a:t>
            </a:r>
            <a:endParaRPr lang="sk-SK" b="1" i="0" u="none" strike="noStrike" dirty="0">
              <a:solidFill>
                <a:srgbClr val="00B0F0"/>
              </a:solidFill>
            </a:endParaRPr>
          </a:p>
          <a:p>
            <a:pPr algn="ctr"/>
            <a:r>
              <a:rPr lang="sk-SK" b="1" i="0" u="none" strike="noStrike" dirty="0" err="1">
                <a:solidFill>
                  <a:srgbClr val="00B0F0"/>
                </a:solidFill>
              </a:rPr>
              <a:t>Awareness</a:t>
            </a:r>
            <a:r>
              <a:rPr lang="sk-SK" b="1" i="0" u="none" strike="noStrike" dirty="0">
                <a:solidFill>
                  <a:srgbClr val="00B0F0"/>
                </a:solidFill>
              </a:rPr>
              <a:t>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community</a:t>
            </a:r>
            <a:r>
              <a:rPr lang="sk-SK" b="1" i="0" u="none" strike="noStrike" dirty="0">
                <a:solidFill>
                  <a:srgbClr val="00B0F0"/>
                </a:solidFill>
              </a:rPr>
              <a:t> event of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host</a:t>
            </a:r>
            <a:r>
              <a:rPr lang="sk-SK" b="1" i="0" u="none" strike="noStrike" dirty="0">
                <a:solidFill>
                  <a:srgbClr val="00B0F0"/>
                </a:solidFill>
              </a:rPr>
              <a:t> and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refugee</a:t>
            </a:r>
            <a:r>
              <a:rPr lang="sk-SK" b="1" i="0" u="none" strike="noStrike" dirty="0">
                <a:solidFill>
                  <a:srgbClr val="00B0F0"/>
                </a:solidFill>
              </a:rPr>
              <a:t> </a:t>
            </a:r>
            <a:r>
              <a:rPr lang="sk-SK" b="1" i="0" u="none" strike="noStrike" dirty="0" err="1">
                <a:solidFill>
                  <a:srgbClr val="00B0F0"/>
                </a:solidFill>
              </a:rPr>
              <a:t>pensioners</a:t>
            </a:r>
            <a:endParaRPr lang="sk-SK" b="1" dirty="0">
              <a:solidFill>
                <a:srgbClr val="00B0F0"/>
              </a:solidFill>
            </a:endParaRPr>
          </a:p>
          <a:p>
            <a:pPr algn="ctr"/>
            <a:endParaRPr lang="sk-FR" sz="1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</p:txBody>
      </p:sp>
      <p:pic>
        <p:nvPicPr>
          <p:cNvPr id="5" name="Obrázok 4" descr="Obrázok, na ktorom je ošatenie, exteriér, osoba, tráva&#10;&#10;Automaticky generovaný popis">
            <a:extLst>
              <a:ext uri="{FF2B5EF4-FFF2-40B4-BE49-F238E27FC236}">
                <a16:creationId xmlns:a16="http://schemas.microsoft.com/office/drawing/2014/main" id="{F37C3B02-F701-33EB-374A-28C5C968D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56"/>
            <a:ext cx="2286001" cy="1714501"/>
          </a:xfrm>
          <a:prstGeom prst="rect">
            <a:avLst/>
          </a:prstGeom>
        </p:spPr>
      </p:pic>
      <p:pic>
        <p:nvPicPr>
          <p:cNvPr id="8" name="Obrázok 7" descr="Obrázok, na ktorom je ošatenie, osoba, ľudská tvár, obuv&#10;&#10;Automaticky generovaný popis">
            <a:extLst>
              <a:ext uri="{FF2B5EF4-FFF2-40B4-BE49-F238E27FC236}">
                <a16:creationId xmlns:a16="http://schemas.microsoft.com/office/drawing/2014/main" id="{B30582F5-6A35-2E7E-2B5C-D8F7E0F88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72" y="3952633"/>
            <a:ext cx="2373086" cy="2523406"/>
          </a:xfrm>
          <a:prstGeom prst="rect">
            <a:avLst/>
          </a:prstGeom>
        </p:spPr>
      </p:pic>
      <p:pic>
        <p:nvPicPr>
          <p:cNvPr id="10" name="Obrázok 9" descr="Obrázok, na ktorom je ošatenie, osoba, stena, ľudská tvár&#10;&#10;Automaticky generovaný popis">
            <a:extLst>
              <a:ext uri="{FF2B5EF4-FFF2-40B4-BE49-F238E27FC236}">
                <a16:creationId xmlns:a16="http://schemas.microsoft.com/office/drawing/2014/main" id="{4EEECD3B-EA83-AB37-1270-04DCB796D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2" y="2680447"/>
            <a:ext cx="2856158" cy="2142119"/>
          </a:xfrm>
          <a:prstGeom prst="rect">
            <a:avLst/>
          </a:prstGeom>
        </p:spPr>
      </p:pic>
      <p:pic>
        <p:nvPicPr>
          <p:cNvPr id="12" name="Obrázok 11" descr="Obrázok, na ktorom je ošatenie, osoba, invalidný vozík, žena&#10;&#10;Automaticky generovaný popis">
            <a:extLst>
              <a:ext uri="{FF2B5EF4-FFF2-40B4-BE49-F238E27FC236}">
                <a16:creationId xmlns:a16="http://schemas.microsoft.com/office/drawing/2014/main" id="{ECD204E6-7203-2D9D-2987-9ECD5A5A5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2" y="4869186"/>
            <a:ext cx="3386667" cy="1905000"/>
          </a:xfrm>
          <a:prstGeom prst="rect">
            <a:avLst/>
          </a:prstGeom>
        </p:spPr>
      </p:pic>
      <p:pic>
        <p:nvPicPr>
          <p:cNvPr id="14" name="Obrázok 13" descr="Obrázok, na ktorom je ošatenie, vnútri, žena, osoba&#10;&#10;Automaticky generovaný popis">
            <a:extLst>
              <a:ext uri="{FF2B5EF4-FFF2-40B4-BE49-F238E27FC236}">
                <a16:creationId xmlns:a16="http://schemas.microsoft.com/office/drawing/2014/main" id="{3E39F301-448A-31FA-D093-87C64E7D8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78" y="443797"/>
            <a:ext cx="2268780" cy="3021106"/>
          </a:xfrm>
          <a:prstGeom prst="rect">
            <a:avLst/>
          </a:prstGeom>
        </p:spPr>
      </p:pic>
      <p:pic>
        <p:nvPicPr>
          <p:cNvPr id="16" name="Obrázok 15" descr="Obrázok, na ktorom je exteriér, ošatenie, strom, osoba&#10;&#10;Automaticky generovaný popis">
            <a:extLst>
              <a:ext uri="{FF2B5EF4-FFF2-40B4-BE49-F238E27FC236}">
                <a16:creationId xmlns:a16="http://schemas.microsoft.com/office/drawing/2014/main" id="{4D3F9742-BF05-47FA-5F61-F5B006CF0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84" y="2798103"/>
            <a:ext cx="2749409" cy="20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1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DFC8AB2-635C-FA06-E629-807356F39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0641E5C6-6332-4A71-7BA1-07205ED8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49" y="2227889"/>
            <a:ext cx="7328027" cy="158509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33F125B-C2A4-A123-14DC-EACC041BB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0443"/>
            <a:ext cx="4021141" cy="196985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6F1C39A-6311-0FA5-F952-CDE69975B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743" y="0"/>
            <a:ext cx="4816257" cy="181066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59966192-4A18-68E8-B8C8-CC0DCF8BD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8071" y="4068572"/>
            <a:ext cx="3375857" cy="253384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69722EF-F3AF-7879-8E46-04E4F563E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696" y="4073440"/>
            <a:ext cx="3375857" cy="252897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1FCF333A-3443-E2B4-E53B-F6C4CC092A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472" y="796258"/>
            <a:ext cx="3170195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9E3276C-C2B6-A733-C92A-9F43C727D66C}"/>
              </a:ext>
            </a:extLst>
          </p:cNvPr>
          <p:cNvSpPr txBox="1"/>
          <p:nvPr/>
        </p:nvSpPr>
        <p:spPr>
          <a:xfrm>
            <a:off x="1357009" y="18011"/>
            <a:ext cx="9766302" cy="11927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4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  <a:ea typeface="+mj-ea"/>
                <a:cs typeface="+mj-cs"/>
              </a:rPr>
              <a:t>LANGUAGE BRINGS US CLOSER TOGETHER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  <a:ea typeface="+mj-ea"/>
              <a:cs typeface="+mj-cs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C26C4D0-89A5-B041-FB80-5764F187C918}"/>
              </a:ext>
            </a:extLst>
          </p:cNvPr>
          <p:cNvSpPr txBox="1"/>
          <p:nvPr/>
        </p:nvSpPr>
        <p:spPr>
          <a:xfrm>
            <a:off x="3588363" y="1303508"/>
            <a:ext cx="4941683" cy="33645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C</a:t>
            </a:r>
            <a:r>
              <a:rPr lang="en-US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ontinuation and extension of the already 2 years</a:t>
            </a:r>
            <a:endParaRPr lang="sk-SK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I</a:t>
            </a:r>
            <a:r>
              <a:rPr lang="en-GB" b="1" i="0" u="none" strike="noStrik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mproving</a:t>
            </a:r>
            <a:r>
              <a:rPr lang="en-US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 the Slovak language </a:t>
            </a:r>
            <a:endParaRPr lang="sk-SK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M</a:t>
            </a:r>
            <a:r>
              <a:rPr lang="en-US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aster it in words and writing as a skill</a:t>
            </a:r>
            <a:endParaRPr lang="sk-SK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L</a:t>
            </a:r>
            <a:r>
              <a:rPr lang="en-US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earn what their knowledge of Slovak brings them in everyday life, in relationships, in learning and at work</a:t>
            </a:r>
          </a:p>
          <a:p>
            <a:pPr marL="285750"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50FB258-A723-ED55-CBFF-92DFBD0E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42" y="1228781"/>
            <a:ext cx="2166466" cy="288862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2B1BCC1-A058-3AD6-F796-1323C6D3F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001" y="1278686"/>
            <a:ext cx="2315715" cy="308762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C809251-806E-AC40-1D93-082D0341E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473" y="3868616"/>
            <a:ext cx="2087545" cy="278339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A0B6502-F667-3377-4B26-026B779EB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868" y="3868616"/>
            <a:ext cx="2190875" cy="29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3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D7F7DCC0-79D8-35DC-5FD9-C2F0B9AAF982}"/>
              </a:ext>
            </a:extLst>
          </p:cNvPr>
          <p:cNvSpPr txBox="1"/>
          <p:nvPr/>
        </p:nvSpPr>
        <p:spPr>
          <a:xfrm>
            <a:off x="3347135" y="3550863"/>
            <a:ext cx="5149158" cy="28623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k-SK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Language support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sk-SK" sz="2000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k-SK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Preparing children for school</a:t>
            </a:r>
            <a:r>
              <a:rPr lang="en-GB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, </a:t>
            </a:r>
            <a:r>
              <a:rPr lang="en-GB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school</a:t>
            </a:r>
            <a:r>
              <a:rPr lang="sk-SK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 admissions interviews</a:t>
            </a:r>
          </a:p>
          <a:p>
            <a:pPr algn="ctr"/>
            <a:endParaRPr lang="sk-SK" sz="2000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k-SK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Social integration</a:t>
            </a:r>
            <a:endParaRPr lang="en-GB" sz="2000" b="1" i="0" u="none" strike="noStrik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k-SK" sz="20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sa Offc Serif Pro" panose="02010504030101020102" pitchFamily="2" charset="0"/>
              </a:rPr>
              <a:t>Joint meetings and study tours </a:t>
            </a:r>
            <a:endParaRPr lang="sk-SK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sk-FR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sa Offc Serif Pro" panose="02010504030101020102" pitchFamily="2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BC2EED7-1A9B-3261-3329-652EBB651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" y="0"/>
            <a:ext cx="3073526" cy="357921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C9E9165-BB96-BBA4-BD34-ADB8AD75C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86" y="0"/>
            <a:ext cx="2583130" cy="344417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AB46E12-25B4-45C6-6DCC-C726767E3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78" y="60244"/>
            <a:ext cx="4809130" cy="332368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B8DBB69-8D42-41DC-FD68-89988830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8" y="3738968"/>
            <a:ext cx="2258286" cy="301104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BBF62F8-AA99-3F36-77B3-832FC1AC4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818" y="3482643"/>
            <a:ext cx="2450530" cy="32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3316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265</Words>
  <Application>Microsoft Office PowerPoint</Application>
  <PresentationFormat>Širokouhlá</PresentationFormat>
  <Paragraphs>72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Tisa Offc Serif Pro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Sofia Guzar</dc:creator>
  <cp:lastModifiedBy>Kuzma Jozef</cp:lastModifiedBy>
  <cp:revision>3</cp:revision>
  <dcterms:created xsi:type="dcterms:W3CDTF">2024-10-06T19:35:14Z</dcterms:created>
  <dcterms:modified xsi:type="dcterms:W3CDTF">2024-10-08T18:46:32Z</dcterms:modified>
</cp:coreProperties>
</file>