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9" r:id="rId2"/>
    <p:sldId id="457" r:id="rId3"/>
    <p:sldId id="458" r:id="rId4"/>
    <p:sldId id="462" r:id="rId5"/>
    <p:sldId id="464" r:id="rId6"/>
    <p:sldId id="461" r:id="rId7"/>
    <p:sldId id="466" r:id="rId8"/>
    <p:sldId id="465" r:id="rId9"/>
    <p:sldId id="467" r:id="rId10"/>
    <p:sldId id="468" r:id="rId11"/>
    <p:sldId id="470" r:id="rId12"/>
    <p:sldId id="473" r:id="rId13"/>
    <p:sldId id="472" r:id="rId14"/>
    <p:sldId id="474" r:id="rId15"/>
    <p:sldId id="475" r:id="rId16"/>
    <p:sldId id="477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9A"/>
    <a:srgbClr val="00AA48"/>
    <a:srgbClr val="002465"/>
    <a:srgbClr val="CFD2D3"/>
    <a:srgbClr val="FFFFFF"/>
    <a:srgbClr val="F5FBFD"/>
    <a:srgbClr val="000000"/>
    <a:srgbClr val="2F92C0"/>
    <a:srgbClr val="3B9CB6"/>
    <a:srgbClr val="F39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40D1F-C637-663F-8924-19C4E2D564D5}" v="25" dt="2024-10-08T10:29:54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>
        <p:scale>
          <a:sx n="75" d="100"/>
          <a:sy n="75" d="100"/>
        </p:scale>
        <p:origin x="1632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DE Nueva Vida" userId="S::secretaria@asociacionnuevavida.org::ff35b12a-e199-48a6-b19e-0969c9794ecf" providerId="AD" clId="Web-{CD840D1F-C637-663F-8924-19C4E2D564D5}"/>
    <pc:docChg chg="modSld">
      <pc:chgData name="SEDE Nueva Vida" userId="S::secretaria@asociacionnuevavida.org::ff35b12a-e199-48a6-b19e-0969c9794ecf" providerId="AD" clId="Web-{CD840D1F-C637-663F-8924-19C4E2D564D5}" dt="2024-10-08T10:29:51.416" v="22" actId="20577"/>
      <pc:docMkLst>
        <pc:docMk/>
      </pc:docMkLst>
      <pc:sldChg chg="modSp">
        <pc:chgData name="SEDE Nueva Vida" userId="S::secretaria@asociacionnuevavida.org::ff35b12a-e199-48a6-b19e-0969c9794ecf" providerId="AD" clId="Web-{CD840D1F-C637-663F-8924-19C4E2D564D5}" dt="2024-10-08T10:14:01.840" v="6" actId="20577"/>
        <pc:sldMkLst>
          <pc:docMk/>
          <pc:sldMk cId="1511204383" sldId="457"/>
        </pc:sldMkLst>
        <pc:spChg chg="mod">
          <ac:chgData name="SEDE Nueva Vida" userId="S::secretaria@asociacionnuevavida.org::ff35b12a-e199-48a6-b19e-0969c9794ecf" providerId="AD" clId="Web-{CD840D1F-C637-663F-8924-19C4E2D564D5}" dt="2024-10-08T10:14:01.840" v="6" actId="20577"/>
          <ac:spMkLst>
            <pc:docMk/>
            <pc:sldMk cId="1511204383" sldId="457"/>
            <ac:spMk id="5" creationId="{8F517902-172D-8E9A-B35C-D82F48DCD32C}"/>
          </ac:spMkLst>
        </pc:spChg>
      </pc:sldChg>
      <pc:sldChg chg="modSp">
        <pc:chgData name="SEDE Nueva Vida" userId="S::secretaria@asociacionnuevavida.org::ff35b12a-e199-48a6-b19e-0969c9794ecf" providerId="AD" clId="Web-{CD840D1F-C637-663F-8924-19C4E2D564D5}" dt="2024-10-08T10:26:33.676" v="19" actId="20577"/>
        <pc:sldMkLst>
          <pc:docMk/>
          <pc:sldMk cId="3629861454" sldId="467"/>
        </pc:sldMkLst>
        <pc:spChg chg="mod">
          <ac:chgData name="SEDE Nueva Vida" userId="S::secretaria@asociacionnuevavida.org::ff35b12a-e199-48a6-b19e-0969c9794ecf" providerId="AD" clId="Web-{CD840D1F-C637-663F-8924-19C4E2D564D5}" dt="2024-10-08T10:26:33.676" v="19" actId="20577"/>
          <ac:spMkLst>
            <pc:docMk/>
            <pc:sldMk cId="3629861454" sldId="467"/>
            <ac:spMk id="5" creationId="{8F517902-172D-8E9A-B35C-D82F48DCD32C}"/>
          </ac:spMkLst>
        </pc:spChg>
      </pc:sldChg>
      <pc:sldChg chg="modSp">
        <pc:chgData name="SEDE Nueva Vida" userId="S::secretaria@asociacionnuevavida.org::ff35b12a-e199-48a6-b19e-0969c9794ecf" providerId="AD" clId="Web-{CD840D1F-C637-663F-8924-19C4E2D564D5}" dt="2024-10-08T10:29:51.416" v="22" actId="20577"/>
        <pc:sldMkLst>
          <pc:docMk/>
          <pc:sldMk cId="1029243177" sldId="472"/>
        </pc:sldMkLst>
        <pc:spChg chg="mod">
          <ac:chgData name="SEDE Nueva Vida" userId="S::secretaria@asociacionnuevavida.org::ff35b12a-e199-48a6-b19e-0969c9794ecf" providerId="AD" clId="Web-{CD840D1F-C637-663F-8924-19C4E2D564D5}" dt="2024-10-08T10:29:51.416" v="22" actId="20577"/>
          <ac:spMkLst>
            <pc:docMk/>
            <pc:sldMk cId="1029243177" sldId="472"/>
            <ac:spMk id="5" creationId="{9444C795-911B-2ABE-7E4F-0C76FBEF499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DD274E-DA9F-498F-B260-76C39E858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DBE727-10E6-4F2A-8DB2-0579D3F09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0A58C7-27DD-48DB-8F8D-3DD02B18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E5044A-D211-4681-ACAA-6950F568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298D06-D63A-42A0-9A5F-B0907972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930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F501C4-E518-4721-AC0B-463E94AAC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628F33-8FE6-42D6-AD6D-62C02D6AE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49C93A-3F02-4D08-98A7-77E61157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4F9FE-6D4B-476D-8CD8-CF4F2199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6E6093-2B1F-4CE8-ABAF-75A342D4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410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CC109DA-84E6-4215-95CB-ADCDF768F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296E92-6784-4EAE-85E2-98E278C46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F6248A-4599-40E5-9A93-DA23AD11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DAFCB2-A551-4704-ACD8-078BD0FA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994D9E-2F4E-439F-A81B-C287DB57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165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B6C8D5-0182-4D32-8C87-793AC2F39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68F10E-37E8-4B82-B7FE-41D9157A6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2F2FA2-555A-407F-96E5-92528838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5B8C8F-556A-45A8-AA63-87D4341F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EB70BA-9EC3-4F20-BA8B-7379DD20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711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E8B10-ED2B-4887-AD22-E5E55281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D05FDC-CFA8-4384-BA70-8AA19346A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6DEA01-902B-4A2D-99FD-27D304105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90B26E-A373-4910-9C10-659D84D4A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143A86-DBD6-4AAF-9D81-F3C51F16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7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9D35C-97AC-4DAF-A0D0-51B23947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0E4281-051D-4FF3-AA3D-E4C04557D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A74C6C-D7B7-434C-9BBE-B8E9D0834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DE6369-6888-41E2-A7CB-57128B85B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76037A-27F6-4526-9EB2-4A78846B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DE2AA2-F000-4963-8A5A-530CADC4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99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9DFF3-B60D-40CA-82FB-CC6C3976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3AAA7A-3874-4C36-BB74-442D9AF62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4A2FF5-BB4F-40C0-A973-E39713C5E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77BA2F-464E-42B7-ACDC-088F6DFC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94D9D8C-0687-4B10-BBF9-50ABCA6D9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9BF3FD-C406-4039-A05B-6BAC04332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2C5799-5C35-445C-99D8-803F57B8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B39FEB-EC1B-404A-B73D-FD175589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66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828B1-6B3A-49F1-B58B-7D9F8D4C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57614C-BDED-4CFE-8459-AE7213CE2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21EE97-94F3-43DA-BB7A-1D31439CF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718DDA5-D4CC-42B1-942E-FB25D57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056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CDA1D4E-4A50-434C-A7E3-BAA3F9B55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D7B5907-15B4-4E04-8D70-84B7B9A1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DDF27D-4705-4DF8-98DC-DBB30490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416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5F2A42-FC44-4CCF-AAA9-5E3511D2E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CBABE6-E34A-4695-8FF0-D5A248F0D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AE4891-112A-407F-B63A-0BCB62B8C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9FA1C1-BC00-4C97-9546-533ABFA2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837664-D946-492F-BFEC-4ECA0CE27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D1BFC5-E26C-4A71-81E4-D1A722E7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65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97195-35BD-48E7-9D79-7D28DC6A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180560B-DF48-492F-98DA-A490C78D1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D0F2A6-B469-491E-B196-ADDE3F13F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7AE8DC-A0ED-40A8-B753-D2D6F1323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8CE22D-4135-411B-9480-50B4D40D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0544D3-9B58-4B61-9354-19EC34D28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51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9DBA7DC-AE50-497B-A31C-EA917CE9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CCBFB6-22A8-4BFB-BF12-73770FC01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CD0B36-6184-41EA-9EC9-3163BA97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369-DF90-4D94-AB8D-E12BF9DAAE45}" type="datetimeFigureOut">
              <a:rPr lang="es-ES" smtClean="0"/>
              <a:t>08/10/2024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CF6A5-7CAD-441F-B7BB-EA31D3B4A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B925EF-7021-4EDB-AF2A-DF7F0FC3B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E9B6E-3CC2-4ED2-9EBF-8529ECD05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87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hyperlink" Target="https://www.youtube.com/watch?v=47YE3sGLS_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9ED428-BA92-36BD-F536-AFF3EF6F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r="12778"/>
          <a:stretch/>
        </p:blipFill>
        <p:spPr>
          <a:xfrm>
            <a:off x="4696561" y="-1"/>
            <a:ext cx="7520268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EEDAC4-8204-491F-A35D-53EE390AEAA1}"/>
              </a:ext>
            </a:extLst>
          </p:cNvPr>
          <p:cNvSpPr/>
          <p:nvPr/>
        </p:nvSpPr>
        <p:spPr>
          <a:xfrm>
            <a:off x="-1" y="0"/>
            <a:ext cx="4696562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34889C3-6F7B-45EF-9DBA-230FEDAF1996}"/>
              </a:ext>
            </a:extLst>
          </p:cNvPr>
          <p:cNvSpPr txBox="1">
            <a:spLocks/>
          </p:cNvSpPr>
          <p:nvPr/>
        </p:nvSpPr>
        <p:spPr>
          <a:xfrm>
            <a:off x="596898" y="2489201"/>
            <a:ext cx="420648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NUVITEX and Real Racing Club de Santander</a:t>
            </a:r>
            <a:endParaRPr lang="es-ES" sz="2800" b="1" dirty="0">
              <a:latin typeface="Segoe UI Black" panose="020B0A02040204020203" pitchFamily="34" charset="0"/>
              <a:ea typeface="Segoe UI Black" panose="020B0A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BAAC19D4-5A47-48A0-9909-28D6DB2EA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650498"/>
            <a:ext cx="3746499" cy="70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s-ES" sz="18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Eurodiaconia Annual General Meeting </a:t>
            </a:r>
            <a:r>
              <a:rPr lang="en-US" altLang="es-ES" sz="16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Athens, Greece</a:t>
            </a:r>
            <a:endParaRPr lang="es-ES" altLang="es-ES" sz="1800" dirty="0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4D8F63F-C72B-71D2-72FA-29286689DC1E}"/>
              </a:ext>
            </a:extLst>
          </p:cNvPr>
          <p:cNvSpPr txBox="1">
            <a:spLocks/>
          </p:cNvSpPr>
          <p:nvPr/>
        </p:nvSpPr>
        <p:spPr>
          <a:xfrm>
            <a:off x="606736" y="3850898"/>
            <a:ext cx="3736663" cy="116839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Partnerships with economic, social, and environmental impact at the local level.</a:t>
            </a:r>
            <a:endParaRPr lang="es-E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602398E-C1BE-02F0-E9C9-9CEE9FF1FDC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31" y="5196725"/>
            <a:ext cx="1203638" cy="120363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6" y="5723794"/>
            <a:ext cx="1514097" cy="3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9ED428-BA92-36BD-F536-AFF3EF6F9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EEDAC4-8204-491F-A35D-53EE390AEAA1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34889C3-6F7B-45EF-9DBA-230FEDAF1996}"/>
              </a:ext>
            </a:extLst>
          </p:cNvPr>
          <p:cNvSpPr txBox="1">
            <a:spLocks/>
          </p:cNvSpPr>
          <p:nvPr/>
        </p:nvSpPr>
        <p:spPr>
          <a:xfrm>
            <a:off x="3111498" y="803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RACING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F517902-172D-8E9A-B35C-D82F48DCD32C}"/>
              </a:ext>
            </a:extLst>
          </p:cNvPr>
          <p:cNvSpPr txBox="1">
            <a:spLocks/>
          </p:cNvSpPr>
          <p:nvPr/>
        </p:nvSpPr>
        <p:spPr>
          <a:xfrm>
            <a:off x="3111498" y="1743432"/>
            <a:ext cx="3530605" cy="472086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 err="1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What</a:t>
            </a:r>
            <a:r>
              <a:rPr lang="es-E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1800" kern="100" dirty="0" err="1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is</a:t>
            </a:r>
            <a:r>
              <a:rPr lang="es-E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1800" kern="100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‘MUJER GLOBAL’?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Held once a week for five months.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10-12 women, participants of various Nueva Vida programs (international protection, the prison system, homelessness, and sexual exploitation).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4377F5-47B6-30B6-2E51-FF4C90460369}"/>
              </a:ext>
            </a:extLst>
          </p:cNvPr>
          <p:cNvSpPr txBox="1">
            <a:spLocks/>
          </p:cNvSpPr>
          <p:nvPr/>
        </p:nvSpPr>
        <p:spPr>
          <a:xfrm>
            <a:off x="5619748" y="803633"/>
            <a:ext cx="4730751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|’Mujer Global’ </a:t>
            </a:r>
            <a:r>
              <a:rPr lang="es-ES" sz="2800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Project</a:t>
            </a:r>
          </a:p>
        </p:txBody>
      </p:sp>
      <p:pic>
        <p:nvPicPr>
          <p:cNvPr id="8" name="WhatsApp Video 2024-10-04 at 14.48.05">
            <a:hlinkClick r:id="" action="ppaction://media"/>
            <a:extLst>
              <a:ext uri="{FF2B5EF4-FFF2-40B4-BE49-F238E27FC236}">
                <a16:creationId xmlns:a16="http://schemas.microsoft.com/office/drawing/2014/main" id="{C6DC112F-2482-BD16-0A6F-A65A905D5A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7400" y="1665809"/>
            <a:ext cx="2567310" cy="45659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5473B67-43B3-67C2-1B13-1F7B775D25A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4873" r="42123" b="1388"/>
          <a:stretch/>
        </p:blipFill>
        <p:spPr>
          <a:xfrm>
            <a:off x="10261599" y="0"/>
            <a:ext cx="1930399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FECD02-3686-9604-951B-926A971B9A3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80" y="5400735"/>
            <a:ext cx="1203638" cy="12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9ED428-BA92-36BD-F536-AFF3EF6F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EEDAC4-8204-491F-A35D-53EE390AEAA1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34889C3-6F7B-45EF-9DBA-230FEDAF1996}"/>
              </a:ext>
            </a:extLst>
          </p:cNvPr>
          <p:cNvSpPr txBox="1">
            <a:spLocks/>
          </p:cNvSpPr>
          <p:nvPr/>
        </p:nvSpPr>
        <p:spPr>
          <a:xfrm>
            <a:off x="3111498" y="803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RACING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F517902-172D-8E9A-B35C-D82F48DCD32C}"/>
              </a:ext>
            </a:extLst>
          </p:cNvPr>
          <p:cNvSpPr txBox="1">
            <a:spLocks/>
          </p:cNvSpPr>
          <p:nvPr/>
        </p:nvSpPr>
        <p:spPr>
          <a:xfrm>
            <a:off x="3111498" y="1743432"/>
            <a:ext cx="5829302" cy="472086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 err="1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What</a:t>
            </a:r>
            <a:r>
              <a:rPr lang="es-E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1800" kern="100" dirty="0" err="1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is</a:t>
            </a:r>
            <a:r>
              <a:rPr lang="es-E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1800" kern="100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‘MUJER GLOBAL’?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 hour of training + ½ hour of psychological support focused on strengthening social skills (teamwork, frustration management, leadership, trust, discipline, self-esteem, vision, perseverance, etc.).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Includes minor children (participants’ children), who attend the Racing school and join the youth teams.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4377F5-47B6-30B6-2E51-FF4C90460369}"/>
              </a:ext>
            </a:extLst>
          </p:cNvPr>
          <p:cNvSpPr txBox="1">
            <a:spLocks/>
          </p:cNvSpPr>
          <p:nvPr/>
        </p:nvSpPr>
        <p:spPr>
          <a:xfrm>
            <a:off x="5619748" y="803633"/>
            <a:ext cx="4730751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</a:t>
            </a:r>
            <a:r>
              <a:rPr lang="es-ES" sz="2800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Proyecto</a:t>
            </a:r>
            <a:r>
              <a:rPr lang="es-ES" sz="2800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’Mujer Global’</a:t>
            </a:r>
            <a:endParaRPr lang="es-ES" sz="2800" kern="100" dirty="0">
              <a:solidFill>
                <a:srgbClr val="00B05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0451F00-8745-A027-1E50-CDB280F1F9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4873" r="42123" b="1388"/>
          <a:stretch/>
        </p:blipFill>
        <p:spPr>
          <a:xfrm>
            <a:off x="10261599" y="0"/>
            <a:ext cx="193039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909DE06-3B82-762A-2571-5994E541D59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80" y="5400735"/>
            <a:ext cx="1203638" cy="12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3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111C8-3FE6-2F9F-0979-D14FCB3AB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A70DF9-F336-3D21-620D-7B30EE646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EC5DC63-8A3A-81CB-26E0-9B4F918503EB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3E43FBA-39D0-E1CF-9834-E011BDE0CBFB}"/>
              </a:ext>
            </a:extLst>
          </p:cNvPr>
          <p:cNvSpPr txBox="1">
            <a:spLocks/>
          </p:cNvSpPr>
          <p:nvPr/>
        </p:nvSpPr>
        <p:spPr>
          <a:xfrm>
            <a:off x="3111498" y="1057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RACING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0FE5240-F20F-5935-5F1B-25885A46A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D4D0C3B-ACA6-088D-0996-3EF31B013159}"/>
              </a:ext>
            </a:extLst>
          </p:cNvPr>
          <p:cNvSpPr txBox="1">
            <a:spLocks/>
          </p:cNvSpPr>
          <p:nvPr/>
        </p:nvSpPr>
        <p:spPr>
          <a:xfrm>
            <a:off x="3111498" y="1997433"/>
            <a:ext cx="5435602" cy="69496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As a result of this first collaboration, Real Racing Club de Santander wants to go further.</a:t>
            </a:r>
            <a:endParaRPr lang="es-E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0405E0-770C-86D6-16BF-08A5872ED5D1}"/>
              </a:ext>
            </a:extLst>
          </p:cNvPr>
          <p:cNvSpPr txBox="1">
            <a:spLocks/>
          </p:cNvSpPr>
          <p:nvPr/>
        </p:nvSpPr>
        <p:spPr>
          <a:xfrm>
            <a:off x="3124199" y="4518897"/>
            <a:ext cx="5842003" cy="60606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Let’s</a:t>
            </a:r>
            <a:r>
              <a:rPr lang="es-ES" sz="2800" b="1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do </a:t>
            </a:r>
            <a:r>
              <a:rPr lang="es-ES" sz="2800" b="1" kern="1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it!</a:t>
            </a:r>
            <a:endParaRPr lang="es-ES" sz="2800" b="1" kern="100" dirty="0">
              <a:solidFill>
                <a:srgbClr val="00B05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9229F9F-B019-B6E9-158D-60315B2375F6}"/>
              </a:ext>
            </a:extLst>
          </p:cNvPr>
          <p:cNvSpPr txBox="1">
            <a:spLocks/>
          </p:cNvSpPr>
          <p:nvPr/>
        </p:nvSpPr>
        <p:spPr>
          <a:xfrm>
            <a:off x="3111498" y="3219207"/>
            <a:ext cx="7340602" cy="218152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We want to</a:t>
            </a:r>
            <a:r>
              <a:rPr lang="en-US" sz="2800" b="1" kern="100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collaborate again!</a:t>
            </a:r>
            <a:endParaRPr lang="es-ES" sz="2800" b="1" kern="100" dirty="0">
              <a:solidFill>
                <a:srgbClr val="00B05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6735AE7-D3BE-E245-A028-8A18CE35C7EA}"/>
              </a:ext>
            </a:extLst>
          </p:cNvPr>
          <p:cNvSpPr txBox="1">
            <a:spLocks/>
          </p:cNvSpPr>
          <p:nvPr/>
        </p:nvSpPr>
        <p:spPr>
          <a:xfrm>
            <a:off x="3111498" y="3630150"/>
            <a:ext cx="7150102" cy="60606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We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want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to</a:t>
            </a:r>
            <a:r>
              <a:rPr lang="es-ES" sz="2800" b="1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take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another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step forward!</a:t>
            </a:r>
            <a:endParaRPr lang="es-ES" sz="2800" kern="100" dirty="0">
              <a:solidFill>
                <a:srgbClr val="00B05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7E7DE79-2D12-EA31-BE30-31683745D37D}"/>
              </a:ext>
            </a:extLst>
          </p:cNvPr>
          <p:cNvSpPr txBox="1">
            <a:spLocks/>
          </p:cNvSpPr>
          <p:nvPr/>
        </p:nvSpPr>
        <p:spPr>
          <a:xfrm>
            <a:off x="3111498" y="4049124"/>
            <a:ext cx="7150102" cy="60606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We</a:t>
            </a:r>
            <a:r>
              <a:rPr lang="es-ES" sz="2800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want</a:t>
            </a:r>
            <a:r>
              <a:rPr lang="es-ES" sz="2800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to</a:t>
            </a:r>
            <a:r>
              <a:rPr lang="es-ES" sz="2800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create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a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joint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project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!</a:t>
            </a:r>
            <a:endParaRPr lang="es-ES" sz="2800" kern="100" dirty="0">
              <a:solidFill>
                <a:srgbClr val="00B05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4C69717C-D28F-B89C-9C12-141D83C71FB0}"/>
              </a:ext>
            </a:extLst>
          </p:cNvPr>
          <p:cNvSpPr txBox="1">
            <a:spLocks/>
          </p:cNvSpPr>
          <p:nvPr/>
        </p:nvSpPr>
        <p:spPr>
          <a:xfrm>
            <a:off x="5619748" y="1044933"/>
            <a:ext cx="4730751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</a:t>
            </a:r>
            <a:r>
              <a:rPr lang="es-ES" sz="2800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another</a:t>
            </a:r>
            <a:r>
              <a:rPr lang="es-ES" sz="2800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step </a:t>
            </a:r>
            <a:r>
              <a:rPr lang="es-ES" sz="2800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forward</a:t>
            </a:r>
            <a:endParaRPr lang="es-ES" sz="2800" kern="100" dirty="0">
              <a:solidFill>
                <a:srgbClr val="00B05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0E4600A-BDF3-B060-C0F0-E5E31E8E377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4873" r="42123" b="1388"/>
          <a:stretch/>
        </p:blipFill>
        <p:spPr>
          <a:xfrm>
            <a:off x="10261599" y="0"/>
            <a:ext cx="1930399" cy="6858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4E2C4F5-E235-CA89-7BBF-604CAEB6FD1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80" y="5400735"/>
            <a:ext cx="1203638" cy="12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CD1F9-F5BD-B718-5A75-E1747D8DF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1CCA06E-7B8F-0E86-4A3F-E7E3EF2A2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D174C49-6BFE-36B2-C579-1794E8213732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B8EB67B3-F95A-D1E6-BCC9-AD7EABEBD85D}"/>
              </a:ext>
            </a:extLst>
          </p:cNvPr>
          <p:cNvSpPr txBox="1">
            <a:spLocks/>
          </p:cNvSpPr>
          <p:nvPr/>
        </p:nvSpPr>
        <p:spPr>
          <a:xfrm>
            <a:off x="3111498" y="803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RACING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E499A92-C3A8-6ED5-1262-C2BAC02D0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444C795-911B-2ABE-7E4F-0C76FBEF499A}"/>
              </a:ext>
            </a:extLst>
          </p:cNvPr>
          <p:cNvSpPr txBox="1">
            <a:spLocks/>
          </p:cNvSpPr>
          <p:nvPr/>
        </p:nvSpPr>
        <p:spPr>
          <a:xfrm>
            <a:off x="3111498" y="1743432"/>
            <a:ext cx="6184902" cy="472086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Collaboration between Real Racing Club de Santander, Austral Sport, and NUVITEX.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s-E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Phase 1 of the collaboration: </a:t>
            </a:r>
            <a:r>
              <a:rPr lang="en-US" sz="1800" kern="1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 Anthem Jacket!</a:t>
            </a:r>
            <a:r>
              <a:rPr lang="es-ES" sz="1800" kern="1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1800" kern="1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 garment that is part of the team's official kit.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s-ES" sz="1800" kern="1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latin typeface="Segoe UI Historic"/>
                <a:ea typeface="Segoe UI Historic"/>
                <a:cs typeface="Segoe UI Historic"/>
              </a:rPr>
              <a:t>But this is not an ordinary jacket—</a:t>
            </a:r>
            <a:r>
              <a:rPr lang="en-US" sz="1800" kern="100" dirty="0">
                <a:solidFill>
                  <a:srgbClr val="00B050"/>
                </a:solidFill>
                <a:latin typeface="Segoe UI Historic"/>
                <a:ea typeface="Segoe UI Historic"/>
                <a:cs typeface="Segoe UI Historic"/>
              </a:rPr>
              <a:t>it is a joint project against GENDER VIOLENCE.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s-E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 the context of the International Day for the Elimination of Violence Against Women, on November 25, the new anthem jacket will be launched.</a:t>
            </a:r>
            <a:endParaRPr lang="es-E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99F117-9F24-0906-4DD3-564125A795F6}"/>
              </a:ext>
            </a:extLst>
          </p:cNvPr>
          <p:cNvSpPr txBox="1">
            <a:spLocks/>
          </p:cNvSpPr>
          <p:nvPr/>
        </p:nvSpPr>
        <p:spPr>
          <a:xfrm>
            <a:off x="5619748" y="803633"/>
            <a:ext cx="4730751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</a:t>
            </a:r>
            <a:r>
              <a:rPr lang="es-ES" sz="2800" kern="100" dirty="0" err="1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Official</a:t>
            </a:r>
            <a:r>
              <a:rPr lang="es-ES" sz="2800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Equipment</a:t>
            </a:r>
            <a:endParaRPr lang="es-ES" sz="2800" kern="100" dirty="0">
              <a:solidFill>
                <a:srgbClr val="00B05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CF188B-0DEE-4083-EDFC-C09927F826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4873" r="42123" b="1388"/>
          <a:stretch/>
        </p:blipFill>
        <p:spPr>
          <a:xfrm>
            <a:off x="10261599" y="0"/>
            <a:ext cx="193039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5C9668-1489-08FE-945F-063C1E077E3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80" y="5400735"/>
            <a:ext cx="1203638" cy="12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E127F-BA5D-1BA0-C38A-F498FEBD2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DD6242-4608-33BA-BE97-5F482647A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75214E4-FAEC-EC87-C77E-81EF1DF62C96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78E2AE3-94E5-8970-9FE2-23AA02F80EFD}"/>
              </a:ext>
            </a:extLst>
          </p:cNvPr>
          <p:cNvSpPr txBox="1">
            <a:spLocks/>
          </p:cNvSpPr>
          <p:nvPr/>
        </p:nvSpPr>
        <p:spPr>
          <a:xfrm>
            <a:off x="3111498" y="803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RACING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FDEC4E7-2199-2FB4-ED2C-071907E21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187325D-7606-AF56-8A8C-FB8D3E960200}"/>
              </a:ext>
            </a:extLst>
          </p:cNvPr>
          <p:cNvSpPr txBox="1">
            <a:spLocks/>
          </p:cNvSpPr>
          <p:nvPr/>
        </p:nvSpPr>
        <p:spPr>
          <a:xfrm>
            <a:off x="3111498" y="1743432"/>
            <a:ext cx="5829302" cy="472086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Triple Alliance: 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AUSTRAL SPORT: designs the jacket together with NUEVA VIDA ASSOCIATION;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NUVITEX: produces the jacket;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RACING: includes the jacket as part of the official kit and sells it.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s-E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This joint project not only helps raise awareness and fight against gender violence but also contributes to </a:t>
            </a:r>
            <a:r>
              <a:rPr lang="en-US" sz="1800" kern="100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NUVITEX's economic sustainability.</a:t>
            </a:r>
            <a:endParaRPr lang="es-E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51180A-069D-CB38-8275-9329AF0B75FC}"/>
              </a:ext>
            </a:extLst>
          </p:cNvPr>
          <p:cNvSpPr txBox="1">
            <a:spLocks/>
          </p:cNvSpPr>
          <p:nvPr/>
        </p:nvSpPr>
        <p:spPr>
          <a:xfrm>
            <a:off x="5619748" y="803633"/>
            <a:ext cx="4730751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</a:t>
            </a:r>
            <a:r>
              <a:rPr lang="es-ES" sz="2800" kern="100" dirty="0" err="1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Official</a:t>
            </a:r>
            <a:r>
              <a:rPr lang="es-ES" sz="2800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Equipment</a:t>
            </a:r>
            <a:endParaRPr lang="es-ES" sz="2800" kern="100" dirty="0">
              <a:solidFill>
                <a:srgbClr val="00B05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9F2F7F5-D3CC-5A39-BD26-58C6F158CE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4873" r="42123" b="1388"/>
          <a:stretch/>
        </p:blipFill>
        <p:spPr>
          <a:xfrm>
            <a:off x="10261599" y="0"/>
            <a:ext cx="193039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DD23B77-34DE-DE2C-54C1-696DCE8BBD8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80" y="5400735"/>
            <a:ext cx="1203638" cy="12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4BEF1-52CC-F10A-6935-04253E6F9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535FB45-DEF5-E7FC-66AB-F583DCF47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9557A8B-73E8-CFD9-8651-6C6FE283791B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204F99F-6C57-3D26-27BB-A34D8CF3CCE7}"/>
              </a:ext>
            </a:extLst>
          </p:cNvPr>
          <p:cNvSpPr txBox="1">
            <a:spLocks/>
          </p:cNvSpPr>
          <p:nvPr/>
        </p:nvSpPr>
        <p:spPr>
          <a:xfrm>
            <a:off x="3111498" y="803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RACING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E38BF84-501B-78D7-6ECC-EAB71C92C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BFF8801-0674-0073-2252-FAA051CCAEC0}"/>
              </a:ext>
            </a:extLst>
          </p:cNvPr>
          <p:cNvSpPr txBox="1">
            <a:spLocks/>
          </p:cNvSpPr>
          <p:nvPr/>
        </p:nvSpPr>
        <p:spPr>
          <a:xfrm>
            <a:off x="3111498" y="1743433"/>
            <a:ext cx="6184902" cy="246026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Collaboration between Real Racing Club de Santander, Austral Sport, and NUVITEX.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s-E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Phase 2 of the collaboration: </a:t>
            </a:r>
            <a:r>
              <a:rPr lang="en-US" sz="1800" kern="1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Casual clothing line.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s-ES" sz="1800" kern="1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 err="1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Currently</a:t>
            </a:r>
            <a:r>
              <a:rPr lang="es-ES" sz="1800" kern="100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1800" kern="100" dirty="0" err="1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under</a:t>
            </a:r>
            <a:r>
              <a:rPr lang="es-ES" sz="1800" kern="100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1800" kern="100" dirty="0" err="1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development</a:t>
            </a:r>
            <a:r>
              <a:rPr lang="es-ES" sz="1800" kern="100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…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E131F35-90FF-1343-AB27-05A7A06EBDC2}"/>
              </a:ext>
            </a:extLst>
          </p:cNvPr>
          <p:cNvSpPr txBox="1">
            <a:spLocks/>
          </p:cNvSpPr>
          <p:nvPr/>
        </p:nvSpPr>
        <p:spPr>
          <a:xfrm>
            <a:off x="5619748" y="803633"/>
            <a:ext cx="4730751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</a:t>
            </a:r>
            <a:r>
              <a:rPr lang="es-ES" sz="2800" kern="100" dirty="0" err="1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Official</a:t>
            </a:r>
            <a:r>
              <a:rPr lang="es-ES" sz="2800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Equipment</a:t>
            </a:r>
            <a:endParaRPr lang="es-ES" sz="2800" kern="100" dirty="0">
              <a:solidFill>
                <a:srgbClr val="00B05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B7F82AD-BC97-9C64-91E5-6AC445B77D80}"/>
              </a:ext>
            </a:extLst>
          </p:cNvPr>
          <p:cNvSpPr txBox="1">
            <a:spLocks/>
          </p:cNvSpPr>
          <p:nvPr/>
        </p:nvSpPr>
        <p:spPr>
          <a:xfrm>
            <a:off x="3111498" y="5699519"/>
            <a:ext cx="5842003" cy="60606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Let’s</a:t>
            </a:r>
            <a:r>
              <a:rPr lang="es-ES" sz="2800" b="1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do </a:t>
            </a:r>
            <a:r>
              <a:rPr lang="es-ES" sz="2800" b="1" kern="1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it!</a:t>
            </a:r>
            <a:endParaRPr lang="es-ES" sz="2800" b="1" kern="100" dirty="0">
              <a:solidFill>
                <a:srgbClr val="00B05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137AE5F-9136-57AE-7D5B-F6D237C9D8F6}"/>
              </a:ext>
            </a:extLst>
          </p:cNvPr>
          <p:cNvSpPr txBox="1">
            <a:spLocks/>
          </p:cNvSpPr>
          <p:nvPr/>
        </p:nvSpPr>
        <p:spPr>
          <a:xfrm>
            <a:off x="3111498" y="5268450"/>
            <a:ext cx="7150102" cy="60606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We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want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to</a:t>
            </a:r>
            <a:r>
              <a:rPr lang="es-ES" sz="2800" b="1" kern="1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take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b="1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another</a:t>
            </a:r>
            <a:r>
              <a:rPr lang="es-ES" sz="2800" b="1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step forward!</a:t>
            </a:r>
            <a:endParaRPr lang="es-ES" sz="2800" kern="100" dirty="0">
              <a:solidFill>
                <a:srgbClr val="00B05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F0B264D-449A-A871-1836-A42473B46A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4873" r="42123" b="1388"/>
          <a:stretch/>
        </p:blipFill>
        <p:spPr>
          <a:xfrm>
            <a:off x="10261599" y="0"/>
            <a:ext cx="1930399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6E1935-5B99-AC24-5647-65CC6396B5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80" y="5400735"/>
            <a:ext cx="1203638" cy="12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06858-B437-9788-5843-D707C775B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06F0E2-5B15-B627-AC8D-3962CDB70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r="12778"/>
          <a:stretch/>
        </p:blipFill>
        <p:spPr>
          <a:xfrm>
            <a:off x="4696561" y="-1"/>
            <a:ext cx="7520268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EE8809A-B7D3-E2AD-32E5-6EF26EEF7362}"/>
              </a:ext>
            </a:extLst>
          </p:cNvPr>
          <p:cNvSpPr/>
          <p:nvPr/>
        </p:nvSpPr>
        <p:spPr>
          <a:xfrm>
            <a:off x="-1" y="0"/>
            <a:ext cx="4696562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A759C60-DDBA-8871-8538-ED144A10BADC}"/>
              </a:ext>
            </a:extLst>
          </p:cNvPr>
          <p:cNvSpPr txBox="1">
            <a:spLocks/>
          </p:cNvSpPr>
          <p:nvPr/>
        </p:nvSpPr>
        <p:spPr>
          <a:xfrm>
            <a:off x="596898" y="2489201"/>
            <a:ext cx="420648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NUVITEX and Real Racing Club de Santander</a:t>
            </a:r>
            <a:endParaRPr lang="es-ES" sz="2800" b="1" dirty="0">
              <a:latin typeface="Segoe UI Black" panose="020B0A02040204020203" pitchFamily="34" charset="0"/>
              <a:ea typeface="Segoe UI Black" panose="020B0A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C6C0B15C-859B-F3B3-5882-107F58455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650498"/>
            <a:ext cx="3746499" cy="70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s-ES" sz="18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Eurodiaconia Annual General Meeting </a:t>
            </a:r>
            <a:r>
              <a:rPr lang="en-US" altLang="es-ES" sz="1600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Athens, Greece</a:t>
            </a:r>
            <a:endParaRPr lang="es-ES" altLang="es-ES" sz="1800" dirty="0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474FDF3-BE5D-C321-A998-0E962BDAB33C}"/>
              </a:ext>
            </a:extLst>
          </p:cNvPr>
          <p:cNvSpPr txBox="1">
            <a:spLocks/>
          </p:cNvSpPr>
          <p:nvPr/>
        </p:nvSpPr>
        <p:spPr>
          <a:xfrm>
            <a:off x="606736" y="3850898"/>
            <a:ext cx="3736663" cy="116839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Partnerships with economic, social, and environmental impact at the local level.</a:t>
            </a:r>
            <a:endParaRPr lang="es-E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7913BFC-C7E5-AC28-05B1-DC2BF80960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31" y="5196725"/>
            <a:ext cx="1203638" cy="120363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B3C3694-03CD-9A01-C3EA-A08FE6280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6" y="5723794"/>
            <a:ext cx="1514097" cy="3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9ED428-BA92-36BD-F536-AFF3EF6F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EEDAC4-8204-491F-A35D-53EE390AEAA1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34889C3-6F7B-45EF-9DBA-230FEDAF1996}"/>
              </a:ext>
            </a:extLst>
          </p:cNvPr>
          <p:cNvSpPr txBox="1">
            <a:spLocks/>
          </p:cNvSpPr>
          <p:nvPr/>
        </p:nvSpPr>
        <p:spPr>
          <a:xfrm>
            <a:off x="3111498" y="803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NUVITEX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F517902-172D-8E9A-B35C-D82F48DCD32C}"/>
              </a:ext>
            </a:extLst>
          </p:cNvPr>
          <p:cNvSpPr txBox="1">
            <a:spLocks/>
          </p:cNvSpPr>
          <p:nvPr/>
        </p:nvSpPr>
        <p:spPr>
          <a:xfrm>
            <a:off x="3111498" y="1743432"/>
            <a:ext cx="6146802" cy="380293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NUVITEX is a social and business project that facilitates the labor inclusion of people at risk of social exclusion, creating </a:t>
            </a:r>
            <a:r>
              <a:rPr lang="en-US" sz="1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real job opportunities </a:t>
            </a: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through training and professionalization in the textile sector.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NUVITEX was founded by the NUEVA VIDA association.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/>
                <a:ea typeface="Segoe UI Historic"/>
                <a:cs typeface="Segoe UI Historic"/>
              </a:rPr>
              <a:t>Since its </a:t>
            </a:r>
            <a:r>
              <a:rPr lang="en-US" sz="1800" kern="100" dirty="0">
                <a:latin typeface="Segoe UI Historic"/>
                <a:ea typeface="Segoe UI Historic"/>
                <a:cs typeface="Segoe UI Historic"/>
              </a:rPr>
              <a:t>beginning </a:t>
            </a:r>
            <a:r>
              <a:rPr lang="en-US" sz="1800" kern="100" dirty="0">
                <a:effectLst/>
                <a:latin typeface="Segoe UI Historic"/>
                <a:ea typeface="Segoe UI Historic"/>
                <a:cs typeface="Segoe UI Historic"/>
              </a:rPr>
              <a:t>in 2021, this initiative has been conceived as a public-private collaboration between businesses, public administration, and the social sector.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BAE2D17-D238-102C-4078-4D090C7E5B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2083" r="49453" b="683"/>
          <a:stretch/>
        </p:blipFill>
        <p:spPr>
          <a:xfrm>
            <a:off x="10261601" y="0"/>
            <a:ext cx="1930399" cy="685800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D0C081C6-7B77-2A62-D15F-9329E398ABB6}"/>
              </a:ext>
            </a:extLst>
          </p:cNvPr>
          <p:cNvSpPr txBox="1">
            <a:spLocks/>
          </p:cNvSpPr>
          <p:nvPr/>
        </p:nvSpPr>
        <p:spPr>
          <a:xfrm>
            <a:off x="5149848" y="803633"/>
            <a:ext cx="4891774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700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</a:t>
            </a:r>
            <a:r>
              <a:rPr lang="en-GB" sz="2700" kern="100" dirty="0">
                <a:solidFill>
                  <a:srgbClr val="004E9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Public-Private</a:t>
            </a:r>
            <a:r>
              <a:rPr lang="es-ES" sz="2700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700" kern="100" dirty="0" err="1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Partnerships</a:t>
            </a:r>
            <a:endParaRPr lang="es-ES" sz="2700" kern="100" dirty="0">
              <a:solidFill>
                <a:srgbClr val="004E9A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0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282699-385D-43FE-41F0-D95AE062D2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8" t="315" r="36886" b="-315"/>
          <a:stretch/>
        </p:blipFill>
        <p:spPr>
          <a:xfrm>
            <a:off x="6228582" y="0"/>
            <a:ext cx="2839846" cy="68770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D633CA4-0B21-E9F0-3090-4C887A436D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6" t="-277" r="25035" b="-76"/>
          <a:stretch/>
        </p:blipFill>
        <p:spPr>
          <a:xfrm>
            <a:off x="3099082" y="0"/>
            <a:ext cx="2882900" cy="687705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06CE1B8-6C5F-15FC-179E-9314BEC93C1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r="31486"/>
          <a:stretch/>
        </p:blipFill>
        <p:spPr>
          <a:xfrm>
            <a:off x="0" y="-19050"/>
            <a:ext cx="2882900" cy="687705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4ACE67C-5961-BCC3-54E4-2077CF40454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8" t="270" r="29017" b="2364"/>
          <a:stretch/>
        </p:blipFill>
        <p:spPr>
          <a:xfrm>
            <a:off x="9320956" y="-19050"/>
            <a:ext cx="2871044" cy="687705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5C29D98-BA40-8E4D-3E62-4B786E7171F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r="35349"/>
          <a:stretch/>
        </p:blipFill>
        <p:spPr>
          <a:xfrm>
            <a:off x="3105010" y="-19050"/>
            <a:ext cx="2871044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1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9ED428-BA92-36BD-F536-AFF3EF6F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EEDAC4-8204-491F-A35D-53EE390AEAA1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34889C3-6F7B-45EF-9DBA-230FEDAF1996}"/>
              </a:ext>
            </a:extLst>
          </p:cNvPr>
          <p:cNvSpPr txBox="1">
            <a:spLocks/>
          </p:cNvSpPr>
          <p:nvPr/>
        </p:nvSpPr>
        <p:spPr>
          <a:xfrm>
            <a:off x="3111498" y="803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NUVITEX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F517902-172D-8E9A-B35C-D82F48DCD32C}"/>
              </a:ext>
            </a:extLst>
          </p:cNvPr>
          <p:cNvSpPr txBox="1">
            <a:spLocks/>
          </p:cNvSpPr>
          <p:nvPr/>
        </p:nvSpPr>
        <p:spPr>
          <a:xfrm>
            <a:off x="3111498" y="1743433"/>
            <a:ext cx="6146802" cy="300636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 2024, NUVITEX has become a </a:t>
            </a:r>
            <a:r>
              <a:rPr lang="en-US" sz="1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comprehensive textile manufacturing service </a:t>
            </a: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that designs, tailors, and produces high-quality garments tailored to each client’s specific needs.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But, above all, NUVITEX has quickly established a local and responsible business model that has successfully positioned social impact as a key objective for companies.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BAE2D17-D238-102C-4078-4D090C7E5B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2083" r="49453" b="683"/>
          <a:stretch/>
        </p:blipFill>
        <p:spPr>
          <a:xfrm>
            <a:off x="10261601" y="0"/>
            <a:ext cx="19303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4377F5-47B6-30B6-2E51-FF4C90460369}"/>
              </a:ext>
            </a:extLst>
          </p:cNvPr>
          <p:cNvSpPr txBox="1">
            <a:spLocks/>
          </p:cNvSpPr>
          <p:nvPr/>
        </p:nvSpPr>
        <p:spPr>
          <a:xfrm>
            <a:off x="5149848" y="803633"/>
            <a:ext cx="4705351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</a:t>
            </a:r>
            <a:r>
              <a:rPr lang="en-GB" sz="2800" kern="100" dirty="0">
                <a:solidFill>
                  <a:srgbClr val="004E9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Responsible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 Business</a:t>
            </a:r>
            <a:endParaRPr lang="es-ES" sz="2800" kern="100" dirty="0">
              <a:solidFill>
                <a:srgbClr val="004E9A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6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9ED428-BA92-36BD-F536-AFF3EF6F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EEDAC4-8204-491F-A35D-53EE390AEAA1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F517902-172D-8E9A-B35C-D82F48DCD32C}"/>
              </a:ext>
            </a:extLst>
          </p:cNvPr>
          <p:cNvSpPr txBox="1">
            <a:spLocks/>
          </p:cNvSpPr>
          <p:nvPr/>
        </p:nvSpPr>
        <p:spPr>
          <a:xfrm>
            <a:off x="3070224" y="1540233"/>
            <a:ext cx="6746876" cy="103786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As a result, NUVITEX has built an expanding network of partners who support social and environmental impact initiatives, like NUVITEX, through CSR.</a:t>
            </a:r>
            <a:endParaRPr lang="es-E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BAE2D17-D238-102C-4078-4D090C7E5B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2083" r="49453" b="683"/>
          <a:stretch/>
        </p:blipFill>
        <p:spPr>
          <a:xfrm>
            <a:off x="10261601" y="0"/>
            <a:ext cx="19303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8E67198-D538-70A2-5C2E-C6D97C70CE35}"/>
              </a:ext>
            </a:extLst>
          </p:cNvPr>
          <p:cNvSpPr txBox="1">
            <a:spLocks/>
          </p:cNvSpPr>
          <p:nvPr/>
        </p:nvSpPr>
        <p:spPr>
          <a:xfrm>
            <a:off x="3070224" y="740133"/>
            <a:ext cx="6546852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Corporate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Social </a:t>
            </a:r>
            <a:r>
              <a:rPr lang="es-ES" sz="2800" kern="100" dirty="0" err="1">
                <a:solidFill>
                  <a:srgbClr val="004E9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Responsibility</a:t>
            </a:r>
            <a:endParaRPr lang="es-ES" sz="2800" kern="100" dirty="0">
              <a:solidFill>
                <a:srgbClr val="004E9A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F0DAC0-CA92-A4BF-64F4-80AB9BA00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r="38721" b="20933"/>
          <a:stretch/>
        </p:blipFill>
        <p:spPr>
          <a:xfrm>
            <a:off x="3034407" y="3031605"/>
            <a:ext cx="6904932" cy="13879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7D7CDF7-73BF-89DE-2F4B-C00EF7E71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0" t="11902" r="1002" b="23411"/>
          <a:stretch/>
        </p:blipFill>
        <p:spPr>
          <a:xfrm>
            <a:off x="4104680" y="4751766"/>
            <a:ext cx="4545019" cy="11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9ED428-BA92-36BD-F536-AFF3EF6F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EEDAC4-8204-491F-A35D-53EE390AEAA1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34889C3-6F7B-45EF-9DBA-230FEDAF1996}"/>
              </a:ext>
            </a:extLst>
          </p:cNvPr>
          <p:cNvSpPr txBox="1">
            <a:spLocks/>
          </p:cNvSpPr>
          <p:nvPr/>
        </p:nvSpPr>
        <p:spPr>
          <a:xfrm>
            <a:off x="3111498" y="1057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BERRIS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F517902-172D-8E9A-B35C-D82F48DCD32C}"/>
              </a:ext>
            </a:extLst>
          </p:cNvPr>
          <p:cNvSpPr txBox="1">
            <a:spLocks/>
          </p:cNvSpPr>
          <p:nvPr/>
        </p:nvSpPr>
        <p:spPr>
          <a:xfrm>
            <a:off x="3111498" y="1997433"/>
            <a:ext cx="6985002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Along the way, </a:t>
            </a:r>
            <a:r>
              <a:rPr lang="es-E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4"/>
              </a:rPr>
              <a:t>NUVITEX</a:t>
            </a: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created its own clothing brand.</a:t>
            </a:r>
            <a:endParaRPr lang="es-E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4502ED-6144-51CE-C5D6-B9F2CA6ECA84}"/>
              </a:ext>
            </a:extLst>
          </p:cNvPr>
          <p:cNvSpPr txBox="1">
            <a:spLocks/>
          </p:cNvSpPr>
          <p:nvPr/>
        </p:nvSpPr>
        <p:spPr>
          <a:xfrm>
            <a:off x="3111498" y="2720807"/>
            <a:ext cx="5842003" cy="60606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B</a:t>
            </a:r>
            <a:r>
              <a:rPr lang="es-ES" sz="2800" kern="100" dirty="0">
                <a:solidFill>
                  <a:srgbClr val="004E9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erris</a:t>
            </a:r>
            <a:r>
              <a:rPr lang="es-ES" sz="2800" b="1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. </a:t>
            </a:r>
            <a:r>
              <a:rPr lang="en-GB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Fashion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with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Purpose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4EEFC10-1C66-D84F-98FD-4DF01E7EF15C}"/>
              </a:ext>
            </a:extLst>
          </p:cNvPr>
          <p:cNvSpPr txBox="1">
            <a:spLocks/>
          </p:cNvSpPr>
          <p:nvPr/>
        </p:nvSpPr>
        <p:spPr>
          <a:xfrm>
            <a:off x="3111498" y="3130739"/>
            <a:ext cx="4419602" cy="60606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Berris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is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Fashion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2FCB214-893F-B624-3CDC-0BA6BC555843}"/>
              </a:ext>
            </a:extLst>
          </p:cNvPr>
          <p:cNvSpPr txBox="1">
            <a:spLocks/>
          </p:cNvSpPr>
          <p:nvPr/>
        </p:nvSpPr>
        <p:spPr>
          <a:xfrm>
            <a:off x="3111498" y="3565020"/>
            <a:ext cx="5562602" cy="60606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Berris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is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Social 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Commitment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594D6FE-72C1-4310-4A86-5983FE4ADE03}"/>
              </a:ext>
            </a:extLst>
          </p:cNvPr>
          <p:cNvSpPr txBox="1">
            <a:spLocks/>
          </p:cNvSpPr>
          <p:nvPr/>
        </p:nvSpPr>
        <p:spPr>
          <a:xfrm>
            <a:off x="3111498" y="3959394"/>
            <a:ext cx="6337302" cy="60606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Berris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is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Environmental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Commitment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AA5BD87-220A-7645-E98D-E818232CB13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r="20325"/>
          <a:stretch/>
        </p:blipFill>
        <p:spPr>
          <a:xfrm>
            <a:off x="10242231" y="0"/>
            <a:ext cx="1949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E07E7FD-6840-99F4-2359-D87BDDB77F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5" r="44642"/>
          <a:stretch/>
        </p:blipFill>
        <p:spPr>
          <a:xfrm>
            <a:off x="9309100" y="-19050"/>
            <a:ext cx="2882900" cy="68961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0C476D-47F1-FCCE-783A-7D0B8DA351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r="10045"/>
          <a:stretch/>
        </p:blipFill>
        <p:spPr>
          <a:xfrm>
            <a:off x="6235700" y="0"/>
            <a:ext cx="28829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55A4A99-632F-A62E-EF14-1B90D6DA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5899" t="921" r="30437" b="1464"/>
          <a:stretch/>
        </p:blipFill>
        <p:spPr>
          <a:xfrm>
            <a:off x="3117850" y="-6350"/>
            <a:ext cx="2882900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6B08B0E-D07D-C7D5-C238-3C45C433443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21398"/>
          <a:stretch/>
        </p:blipFill>
        <p:spPr>
          <a:xfrm>
            <a:off x="0" y="0"/>
            <a:ext cx="288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9ED428-BA92-36BD-F536-AFF3EF6F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EEDAC4-8204-491F-A35D-53EE390AEAA1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34889C3-6F7B-45EF-9DBA-230FEDAF1996}"/>
              </a:ext>
            </a:extLst>
          </p:cNvPr>
          <p:cNvSpPr txBox="1">
            <a:spLocks/>
          </p:cNvSpPr>
          <p:nvPr/>
        </p:nvSpPr>
        <p:spPr>
          <a:xfrm>
            <a:off x="3111498" y="1057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BERRIS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D038AC-8353-4312-7059-01F844A18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36" y="4397308"/>
            <a:ext cx="2438401" cy="116811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7CA999C-1F68-5C8B-46FE-9061A7B96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04" y="2153345"/>
            <a:ext cx="1546866" cy="154686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77CF6CC-8D48-944B-D119-57D7B1F6D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56" y="2124433"/>
            <a:ext cx="1915534" cy="192635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A97632A-A142-5900-3318-419711C68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5" t="11070" r="30142" b="13410"/>
          <a:stretch/>
        </p:blipFill>
        <p:spPr>
          <a:xfrm>
            <a:off x="3738680" y="2153345"/>
            <a:ext cx="1411289" cy="135890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1D82CC8-4AFB-A6F4-1B2B-CE4AB6706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6" t="13006" r="32186" b="11678"/>
          <a:stretch/>
        </p:blipFill>
        <p:spPr>
          <a:xfrm>
            <a:off x="3833495" y="4290301"/>
            <a:ext cx="1322685" cy="1382131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86ADA04-E217-C31E-1D36-A86D68A17B1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r="20325"/>
          <a:stretch/>
        </p:blipFill>
        <p:spPr>
          <a:xfrm>
            <a:off x="10242231" y="0"/>
            <a:ext cx="1949769" cy="6858000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6FA4E4D1-013B-5542-7281-7D96771A5E80}"/>
              </a:ext>
            </a:extLst>
          </p:cNvPr>
          <p:cNvSpPr txBox="1">
            <a:spLocks/>
          </p:cNvSpPr>
          <p:nvPr/>
        </p:nvSpPr>
        <p:spPr>
          <a:xfrm>
            <a:off x="5118456" y="1028721"/>
            <a:ext cx="4705351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4E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Fashion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with</a:t>
            </a:r>
            <a:r>
              <a:rPr lang="es-ES" sz="2800" kern="100" dirty="0">
                <a:solidFill>
                  <a:srgbClr val="004E9A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2800" kern="100" dirty="0" err="1">
                <a:solidFill>
                  <a:srgbClr val="004E9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Purpose</a:t>
            </a:r>
            <a:endParaRPr lang="es-ES" sz="2800" kern="100" dirty="0">
              <a:solidFill>
                <a:srgbClr val="004E9A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83C1167-EA01-7610-6176-D168595FCA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4873" r="42123" b="1388"/>
          <a:stretch/>
        </p:blipFill>
        <p:spPr>
          <a:xfrm>
            <a:off x="10261599" y="0"/>
            <a:ext cx="1930399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E9ED428-BA92-36BD-F536-AFF3EF6F9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5"/>
          <a:stretch/>
        </p:blipFill>
        <p:spPr>
          <a:xfrm>
            <a:off x="495300" y="0"/>
            <a:ext cx="193039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EEDAC4-8204-491F-A35D-53EE390AEAA1}"/>
              </a:ext>
            </a:extLst>
          </p:cNvPr>
          <p:cNvSpPr/>
          <p:nvPr/>
        </p:nvSpPr>
        <p:spPr>
          <a:xfrm>
            <a:off x="-25401" y="0"/>
            <a:ext cx="520701" cy="6858000"/>
          </a:xfrm>
          <a:prstGeom prst="rect">
            <a:avLst/>
          </a:prstGeom>
          <a:solidFill>
            <a:srgbClr val="004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34889C3-6F7B-45EF-9DBA-230FEDAF1996}"/>
              </a:ext>
            </a:extLst>
          </p:cNvPr>
          <p:cNvSpPr txBox="1">
            <a:spLocks/>
          </p:cNvSpPr>
          <p:nvPr/>
        </p:nvSpPr>
        <p:spPr>
          <a:xfrm>
            <a:off x="3111498" y="803633"/>
            <a:ext cx="2438401" cy="939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ES" sz="28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RACING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90D2C7-0FF8-1C9F-AAEC-3B663148D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0" y="6231794"/>
            <a:ext cx="1514097" cy="3725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F517902-172D-8E9A-B35C-D82F48DCD32C}"/>
              </a:ext>
            </a:extLst>
          </p:cNvPr>
          <p:cNvSpPr txBox="1">
            <a:spLocks/>
          </p:cNvSpPr>
          <p:nvPr/>
        </p:nvSpPr>
        <p:spPr>
          <a:xfrm>
            <a:off x="3152056" y="1743433"/>
            <a:ext cx="5905502" cy="408586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Segoe UI Historic"/>
                <a:ea typeface="Segoe UI Historic"/>
                <a:cs typeface="Segoe UI Historic"/>
              </a:rPr>
              <a:t>Real Racing Football Club </a:t>
            </a:r>
            <a:r>
              <a:rPr lang="en-US" sz="1800" kern="100" dirty="0">
                <a:latin typeface="Segoe UI Historic"/>
                <a:ea typeface="Segoe UI Historic"/>
                <a:cs typeface="Segoe UI Historic"/>
              </a:rPr>
              <a:t>got in touch with </a:t>
            </a:r>
            <a:r>
              <a:rPr lang="en-US" sz="1800" kern="100" dirty="0">
                <a:effectLst/>
                <a:latin typeface="Segoe UI Historic"/>
                <a:ea typeface="Segoe UI Historic"/>
                <a:cs typeface="Segoe UI Historic"/>
              </a:rPr>
              <a:t>us, proposing a collaboration.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s-ES" sz="1800" kern="100" dirty="0"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 err="1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</a:t>
            </a:r>
            <a:r>
              <a:rPr lang="es-ES" sz="1800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wo</a:t>
            </a:r>
            <a:r>
              <a:rPr lang="es-ES" sz="1800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1800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main</a:t>
            </a:r>
            <a:r>
              <a:rPr lang="es-ES" sz="1800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ES" sz="1800" kern="100" dirty="0" err="1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objectives</a:t>
            </a:r>
            <a:r>
              <a:rPr lang="es-ES" sz="1800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: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Support vulnerable individuals and groups by promoting their inclusion in sports, specifically through football.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Raise awareness about social exclusion and the many faces of vulnerability through football and the region’s main football club.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4377F5-47B6-30B6-2E51-FF4C90460369}"/>
              </a:ext>
            </a:extLst>
          </p:cNvPr>
          <p:cNvSpPr txBox="1">
            <a:spLocks/>
          </p:cNvSpPr>
          <p:nvPr/>
        </p:nvSpPr>
        <p:spPr>
          <a:xfrm>
            <a:off x="5619748" y="803633"/>
            <a:ext cx="4730751" cy="508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|’Mujer Global’ </a:t>
            </a:r>
            <a:r>
              <a:rPr lang="es-ES" sz="2800" kern="100" dirty="0">
                <a:solidFill>
                  <a:srgbClr val="00B05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Project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EFECCD-5194-D345-0653-2FA523AAA66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80" y="5400735"/>
            <a:ext cx="1203638" cy="12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Colores ANV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F92C0"/>
      </a:accent1>
      <a:accent2>
        <a:srgbClr val="3B9CB6"/>
      </a:accent2>
      <a:accent3>
        <a:srgbClr val="F39655"/>
      </a:accent3>
      <a:accent4>
        <a:srgbClr val="FBBE5E"/>
      </a:accent4>
      <a:accent5>
        <a:srgbClr val="B2B2B2"/>
      </a:accent5>
      <a:accent6>
        <a:srgbClr val="000000"/>
      </a:accent6>
      <a:hlink>
        <a:srgbClr val="B2B2B2"/>
      </a:hlink>
      <a:folHlink>
        <a:srgbClr val="F3965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ABDC4FDD96334895BBEDA1FF0D3846" ma:contentTypeVersion="20" ma:contentTypeDescription="Create a new document." ma:contentTypeScope="" ma:versionID="7e2508247fb413ee8cd095f8e33885a4">
  <xsd:schema xmlns:xsd="http://www.w3.org/2001/XMLSchema" xmlns:xs="http://www.w3.org/2001/XMLSchema" xmlns:p="http://schemas.microsoft.com/office/2006/metadata/properties" xmlns:ns2="54c7e114-63e9-4845-99f0-558d34a78a4c" xmlns:ns3="e43d5684-c98a-47e4-8ac6-037ce54e6ffc" targetNamespace="http://schemas.microsoft.com/office/2006/metadata/properties" ma:root="true" ma:fieldsID="9d369bde8fd183506530871c96b0e013" ns2:_="" ns3:_="">
    <xsd:import namespace="54c7e114-63e9-4845-99f0-558d34a78a4c"/>
    <xsd:import namespace="e43d5684-c98a-47e4-8ac6-037ce54e6ff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c7e114-63e9-4845-99f0-558d34a78a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ad3c8917-141b-4337-afc0-e55bf99fa840}" ma:internalName="TaxCatchAll" ma:showField="CatchAllData" ma:web="54c7e114-63e9-4845-99f0-558d34a78a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d5684-c98a-47e4-8ac6-037ce54e6f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7b8b9d2-9d3a-4a2b-b446-7cdc230c21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3d5684-c98a-47e4-8ac6-037ce54e6ffc">
      <Terms xmlns="http://schemas.microsoft.com/office/infopath/2007/PartnerControls"/>
    </lcf76f155ced4ddcb4097134ff3c332f>
    <TaxCatchAll xmlns="54c7e114-63e9-4845-99f0-558d34a78a4c" xsi:nil="true"/>
  </documentManagement>
</p:properties>
</file>

<file path=customXml/itemProps1.xml><?xml version="1.0" encoding="utf-8"?>
<ds:datastoreItem xmlns:ds="http://schemas.openxmlformats.org/officeDocument/2006/customXml" ds:itemID="{7FD9110A-2B15-45A6-ACA1-E80BD7985930}"/>
</file>

<file path=customXml/itemProps2.xml><?xml version="1.0" encoding="utf-8"?>
<ds:datastoreItem xmlns:ds="http://schemas.openxmlformats.org/officeDocument/2006/customXml" ds:itemID="{3890E608-474E-4B18-A691-79A3B28EABD8}"/>
</file>

<file path=customXml/itemProps3.xml><?xml version="1.0" encoding="utf-8"?>
<ds:datastoreItem xmlns:ds="http://schemas.openxmlformats.org/officeDocument/2006/customXml" ds:itemID="{7EE92614-69D4-4809-A6D7-26B4750B5AC2}"/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660</Words>
  <Application>Microsoft Office PowerPoint</Application>
  <PresentationFormat>Panorámica</PresentationFormat>
  <Paragraphs>78</Paragraphs>
  <Slides>16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Segoe UI Black</vt:lpstr>
      <vt:lpstr>Segoe UI Historic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Casafont</dc:creator>
  <cp:lastModifiedBy>Comunicación Asociación Nueva Vida</cp:lastModifiedBy>
  <cp:revision>175</cp:revision>
  <dcterms:created xsi:type="dcterms:W3CDTF">2020-04-30T09:24:56Z</dcterms:created>
  <dcterms:modified xsi:type="dcterms:W3CDTF">2024-10-08T10:38:58Z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0x0101002FABDC4FDD96334895BBEDA1FF0D3846</vt:lpwstr>
  </property>
</Properties>
</file>